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82"/>
  </p:notesMasterIdLst>
  <p:handoutMasterIdLst>
    <p:handoutMasterId r:id="rId83"/>
  </p:handoutMasterIdLst>
  <p:sldIdLst>
    <p:sldId id="757" r:id="rId2"/>
    <p:sldId id="695" r:id="rId3"/>
    <p:sldId id="696" r:id="rId4"/>
    <p:sldId id="697" r:id="rId5"/>
    <p:sldId id="779" r:id="rId6"/>
    <p:sldId id="699" r:id="rId7"/>
    <p:sldId id="700" r:id="rId8"/>
    <p:sldId id="702" r:id="rId9"/>
    <p:sldId id="701" r:id="rId10"/>
    <p:sldId id="703" r:id="rId11"/>
    <p:sldId id="716" r:id="rId12"/>
    <p:sldId id="705" r:id="rId13"/>
    <p:sldId id="706" r:id="rId14"/>
    <p:sldId id="767" r:id="rId15"/>
    <p:sldId id="764" r:id="rId16"/>
    <p:sldId id="765" r:id="rId17"/>
    <p:sldId id="766" r:id="rId18"/>
    <p:sldId id="717" r:id="rId19"/>
    <p:sldId id="749" r:id="rId20"/>
    <p:sldId id="753" r:id="rId21"/>
    <p:sldId id="750" r:id="rId22"/>
    <p:sldId id="751" r:id="rId23"/>
    <p:sldId id="752" r:id="rId24"/>
    <p:sldId id="754" r:id="rId25"/>
    <p:sldId id="657" r:id="rId26"/>
    <p:sldId id="601" r:id="rId27"/>
    <p:sldId id="602" r:id="rId28"/>
    <p:sldId id="603" r:id="rId29"/>
    <p:sldId id="768" r:id="rId30"/>
    <p:sldId id="604" r:id="rId31"/>
    <p:sldId id="692" r:id="rId32"/>
    <p:sldId id="607" r:id="rId33"/>
    <p:sldId id="606" r:id="rId34"/>
    <p:sldId id="608" r:id="rId35"/>
    <p:sldId id="609" r:id="rId36"/>
    <p:sldId id="691" r:id="rId37"/>
    <p:sldId id="611" r:id="rId38"/>
    <p:sldId id="612" r:id="rId39"/>
    <p:sldId id="676" r:id="rId40"/>
    <p:sldId id="614" r:id="rId41"/>
    <p:sldId id="615" r:id="rId42"/>
    <p:sldId id="616" r:id="rId43"/>
    <p:sldId id="677" r:id="rId44"/>
    <p:sldId id="617" r:id="rId45"/>
    <p:sldId id="781" r:id="rId46"/>
    <p:sldId id="619" r:id="rId47"/>
    <p:sldId id="620" r:id="rId48"/>
    <p:sldId id="621" r:id="rId49"/>
    <p:sldId id="622" r:id="rId50"/>
    <p:sldId id="623" r:id="rId51"/>
    <p:sldId id="624" r:id="rId52"/>
    <p:sldId id="722" r:id="rId53"/>
    <p:sldId id="725" r:id="rId54"/>
    <p:sldId id="723" r:id="rId55"/>
    <p:sldId id="724" r:id="rId56"/>
    <p:sldId id="632" r:id="rId57"/>
    <p:sldId id="741" r:id="rId58"/>
    <p:sldId id="636" r:id="rId59"/>
    <p:sldId id="743" r:id="rId60"/>
    <p:sldId id="734" r:id="rId61"/>
    <p:sldId id="639" r:id="rId62"/>
    <p:sldId id="727" r:id="rId63"/>
    <p:sldId id="644" r:id="rId64"/>
    <p:sldId id="650" r:id="rId65"/>
    <p:sldId id="648" r:id="rId66"/>
    <p:sldId id="651" r:id="rId67"/>
    <p:sldId id="746" r:id="rId68"/>
    <p:sldId id="769" r:id="rId69"/>
    <p:sldId id="748" r:id="rId70"/>
    <p:sldId id="756" r:id="rId71"/>
    <p:sldId id="658" r:id="rId72"/>
    <p:sldId id="659" r:id="rId73"/>
    <p:sldId id="660" r:id="rId74"/>
    <p:sldId id="661" r:id="rId75"/>
    <p:sldId id="663" r:id="rId76"/>
    <p:sldId id="775" r:id="rId77"/>
    <p:sldId id="776" r:id="rId78"/>
    <p:sldId id="777" r:id="rId79"/>
    <p:sldId id="778" r:id="rId80"/>
    <p:sldId id="406" r:id="rId81"/>
  </p:sldIdLst>
  <p:sldSz cx="9144000" cy="6858000" type="screen4x3"/>
  <p:notesSz cx="6807200" cy="99393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łgorzata Bernat" initials="M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F10"/>
    <a:srgbClr val="9F250D"/>
    <a:srgbClr val="DDDDDD"/>
    <a:srgbClr val="C0C0C0"/>
    <a:srgbClr val="066DCA"/>
    <a:srgbClr val="007CD0"/>
    <a:srgbClr val="0089E6"/>
    <a:srgbClr val="057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779" autoAdjust="0"/>
    <p:restoredTop sz="94555" autoAdjust="0"/>
  </p:normalViewPr>
  <p:slideViewPr>
    <p:cSldViewPr snapToObjects="1">
      <p:cViewPr>
        <p:scale>
          <a:sx n="69" d="100"/>
          <a:sy n="69" d="100"/>
        </p:scale>
        <p:origin x="-924" y="-858"/>
      </p:cViewPr>
      <p:guideLst>
        <p:guide orient="horz" pos="2387"/>
        <p:guide orient="horz" pos="346"/>
        <p:guide orient="horz" pos="958"/>
        <p:guide orient="horz" pos="2976"/>
        <p:guide orient="horz" pos="2160"/>
        <p:guide orient="horz" pos="3589"/>
        <p:guide pos="725"/>
        <p:guide pos="5080"/>
        <p:guide pos="3742"/>
        <p:guide pos="3560"/>
        <p:guide pos="2789"/>
        <p:guide pos="2971"/>
      </p:guideLst>
    </p:cSldViewPr>
  </p:slideViewPr>
  <p:outlineViewPr>
    <p:cViewPr>
      <p:scale>
        <a:sx n="33" d="100"/>
        <a:sy n="33" d="100"/>
      </p:scale>
      <p:origin x="0" y="3529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7458"/>
    </p:cViewPr>
  </p:sorterViewPr>
  <p:notesViewPr>
    <p:cSldViewPr snapToObjects="1">
      <p:cViewPr varScale="1">
        <p:scale>
          <a:sx n="111" d="100"/>
          <a:sy n="111" d="100"/>
        </p:scale>
        <p:origin x="-852" y="-90"/>
      </p:cViewPr>
      <p:guideLst>
        <p:guide orient="horz" pos="3131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2.xml"/><Relationship Id="rId2" Type="http://schemas.openxmlformats.org/officeDocument/2006/relationships/slide" Target="slides/slide31.xml"/><Relationship Id="rId1" Type="http://schemas.openxmlformats.org/officeDocument/2006/relationships/slide" Target="slides/slide2.xml"/><Relationship Id="rId6" Type="http://schemas.openxmlformats.org/officeDocument/2006/relationships/slide" Target="slides/slide35.xml"/><Relationship Id="rId5" Type="http://schemas.openxmlformats.org/officeDocument/2006/relationships/slide" Target="slides/slide34.xml"/><Relationship Id="rId4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explosion val="14"/>
          </c:dPt>
          <c:dPt>
            <c:idx val="2"/>
            <c:bubble3D val="0"/>
            <c:explosion val="6"/>
          </c:dPt>
          <c:dLbls>
            <c:dLbl>
              <c:idx val="0"/>
              <c:layout>
                <c:manualLayout>
                  <c:x val="-0.14673734799556401"/>
                  <c:y val="2.0383359076292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755210917158799"/>
                  <c:y val="1.5313141689968E-2"/>
                </c:manualLayout>
              </c:layout>
              <c:tx>
                <c:rich>
                  <a:bodyPr/>
                  <a:lstStyle/>
                  <a:p>
                    <a:r>
                      <a:rPr lang="pl-PL" sz="1000" dirty="0" smtClean="0">
                        <a:latin typeface="Trebuchet MS" panose="020B0603020202020204" pitchFamily="34" charset="0"/>
                      </a:rPr>
                      <a:t>duże materiały</a:t>
                    </a:r>
                    <a:r>
                      <a:rPr lang="pl-PL" sz="1000" dirty="0" smtClean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t>*</a:t>
                    </a:r>
                    <a:r>
                      <a:rPr lang="en-US" sz="1000" dirty="0">
                        <a:latin typeface="Trebuchet MS" panose="020B0603020202020204" pitchFamily="34" charset="0"/>
                      </a:rPr>
                      <a:t>
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36135451396489499"/>
                  <c:y val="-0.238941982485142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>
                    <a:latin typeface="Trebuchet MS" panose="020B0603020202020204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Arkusz2!$A$3:$A$5</c:f>
              <c:strCache>
                <c:ptCount val="3"/>
                <c:pt idx="0">
                  <c:v>negatywne</c:v>
                </c:pt>
                <c:pt idx="1">
                  <c:v>duże artykuły w prasie, internecie, audycje radiowe i telewizyjne</c:v>
                </c:pt>
                <c:pt idx="2">
                  <c:v>inne- pozytywne</c:v>
                </c:pt>
              </c:strCache>
            </c:strRef>
          </c:cat>
          <c:val>
            <c:numRef>
              <c:f>Arkusz2!$B$3:$B$5</c:f>
              <c:numCache>
                <c:formatCode>General</c:formatCode>
                <c:ptCount val="3"/>
                <c:pt idx="0">
                  <c:v>187</c:v>
                </c:pt>
                <c:pt idx="1">
                  <c:v>517</c:v>
                </c:pt>
                <c:pt idx="2">
                  <c:v>6676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'liczba publikacji'!$A$2</c:f>
              <c:strCache>
                <c:ptCount val="1"/>
                <c:pt idx="0">
                  <c:v>Razem</c:v>
                </c:pt>
              </c:strCache>
            </c:strRef>
          </c:tx>
          <c:invertIfNegative val="0"/>
          <c:cat>
            <c:strRef>
              <c:f>'liczba publikacji'!$B$1:$M$1</c:f>
              <c:strCache>
                <c:ptCount val="12"/>
                <c:pt idx="0">
                  <c:v>styczeń</c:v>
                </c:pt>
                <c:pt idx="1">
                  <c:v>luty 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'liczba publikacji'!$B$2:$M$2</c:f>
              <c:numCache>
                <c:formatCode>General</c:formatCode>
                <c:ptCount val="12"/>
                <c:pt idx="0">
                  <c:v>559</c:v>
                </c:pt>
                <c:pt idx="1">
                  <c:v>529</c:v>
                </c:pt>
                <c:pt idx="2">
                  <c:v>661</c:v>
                </c:pt>
                <c:pt idx="3">
                  <c:v>671</c:v>
                </c:pt>
                <c:pt idx="4">
                  <c:v>743</c:v>
                </c:pt>
                <c:pt idx="5">
                  <c:v>709</c:v>
                </c:pt>
                <c:pt idx="6">
                  <c:v>511</c:v>
                </c:pt>
                <c:pt idx="7">
                  <c:v>414</c:v>
                </c:pt>
                <c:pt idx="8">
                  <c:v>769</c:v>
                </c:pt>
                <c:pt idx="9">
                  <c:v>868</c:v>
                </c:pt>
                <c:pt idx="10">
                  <c:v>494</c:v>
                </c:pt>
                <c:pt idx="11">
                  <c:v>452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571072"/>
        <c:axId val="147572608"/>
      </c:barChart>
      <c:catAx>
        <c:axId val="147571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rebuchet MS" panose="020B0603020202020204" pitchFamily="34" charset="0"/>
              </a:defRPr>
            </a:pPr>
            <a:endParaRPr lang="pl-PL"/>
          </a:p>
        </c:txPr>
        <c:crossAx val="147572608"/>
        <c:crosses val="autoZero"/>
        <c:auto val="1"/>
        <c:lblAlgn val="ctr"/>
        <c:lblOffset val="100"/>
        <c:noMultiLvlLbl val="0"/>
      </c:catAx>
      <c:valAx>
        <c:axId val="147572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7571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2T08:35:25.019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940" cy="4973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067" tIns="45534" rIns="91067" bIns="4553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084" y="0"/>
            <a:ext cx="2950528" cy="4973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067" tIns="45534" rIns="91067" bIns="4553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0386"/>
            <a:ext cx="2948940" cy="4973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067" tIns="45534" rIns="91067" bIns="4553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084" y="9440386"/>
            <a:ext cx="2950528" cy="4973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067" tIns="45534" rIns="91067" bIns="4553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9A9DB0D-DBBE-461D-A5A8-678B133DC6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6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940" cy="4973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883" tIns="49941" rIns="99883" bIns="49941" numCol="1" anchor="t" anchorCtr="0" compatLnSpc="1">
            <a:prstTxWarp prst="textNoShape">
              <a:avLst/>
            </a:prstTxWarp>
          </a:bodyPr>
          <a:lstStyle>
            <a:lvl1pPr defTabSz="99943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672" y="0"/>
            <a:ext cx="2948940" cy="4973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883" tIns="49941" rIns="99883" bIns="49941" numCol="1" anchor="t" anchorCtr="0" compatLnSpc="1">
            <a:prstTxWarp prst="textNoShape">
              <a:avLst/>
            </a:prstTxWarp>
          </a:bodyPr>
          <a:lstStyle>
            <a:lvl1pPr algn="r" defTabSz="99943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03" y="4720989"/>
            <a:ext cx="5446396" cy="44730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883" tIns="49941" rIns="99883" bIns="49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386"/>
            <a:ext cx="2948940" cy="4973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883" tIns="49941" rIns="99883" bIns="49941" numCol="1" anchor="b" anchorCtr="0" compatLnSpc="1">
            <a:prstTxWarp prst="textNoShape">
              <a:avLst/>
            </a:prstTxWarp>
          </a:bodyPr>
          <a:lstStyle>
            <a:lvl1pPr defTabSz="99943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672" y="9440386"/>
            <a:ext cx="2948940" cy="4973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883" tIns="49941" rIns="99883" bIns="49941" numCol="1" anchor="b" anchorCtr="0" compatLnSpc="1">
            <a:prstTxWarp prst="textNoShape">
              <a:avLst/>
            </a:prstTxWarp>
          </a:bodyPr>
          <a:lstStyle>
            <a:lvl1pPr algn="r" defTabSz="999438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F9FBDEFB-CF45-4072-BD3D-DA12E25D34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6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8409-C4DB-4117-B1CF-BD572E20721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47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D258A-51CE-4CD5-92F1-C88FCCF08CD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10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2993"/>
            <a:fld id="{125A7A97-2218-4B1A-A4B4-6F3B9C6A928C}" type="slidenum">
              <a:rPr lang="pl-PL" smtClean="0"/>
              <a:pPr defTabSz="1002993"/>
              <a:t>31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35ED2243-2860-4164-8AF2-590C86975FE3}" type="slidenum">
              <a:rPr lang="pl-PL" smtClean="0"/>
              <a:pPr defTabSz="997856"/>
              <a:t>32</a:t>
            </a:fld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8548DDE8-9BD0-4440-B235-00FDE3C17728}" type="slidenum">
              <a:rPr lang="pl-PL" smtClean="0"/>
              <a:pPr defTabSz="997856"/>
              <a:t>33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05B88E2B-FFFE-43A9-B769-008A6C12A62F}" type="slidenum">
              <a:rPr lang="pl-PL" smtClean="0"/>
              <a:pPr defTabSz="997856"/>
              <a:t>34</a:t>
            </a:fld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71CB011D-8B64-407F-BDC7-F4B64A714865}" type="slidenum">
              <a:rPr lang="pl-PL" smtClean="0"/>
              <a:pPr defTabSz="997856"/>
              <a:t>35</a:t>
            </a:fld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6DBC2F35-E07F-49D1-BCD8-CA7A827EAC2F}" type="slidenum">
              <a:rPr lang="pl-PL" smtClean="0"/>
              <a:pPr defTabSz="997856"/>
              <a:t>36</a:t>
            </a:fld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D258A-51CE-4CD5-92F1-C88FCCF08CDE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104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6125"/>
            <a:ext cx="4965700" cy="37258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1C359-9E20-4953-BB86-DF0B8C467DC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387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6125"/>
            <a:ext cx="4965700" cy="37258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59B1A8-AA12-41BE-9043-2EA05749F026}" type="slidenum">
              <a:rPr lang="pl-PL" smtClean="0"/>
              <a:pPr/>
              <a:t>71</a:t>
            </a:fld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7158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338">
              <a:defRPr/>
            </a:pPr>
            <a:r>
              <a:rPr lang="pl-PL" dirty="0">
                <a:solidFill>
                  <a:srgbClr val="FF0000"/>
                </a:solidFill>
              </a:rPr>
              <a:t>*** </a:t>
            </a:r>
            <a:r>
              <a:rPr lang="pl-PL" dirty="0"/>
              <a:t>Większe artykuły w prasie, </a:t>
            </a:r>
            <a:r>
              <a:rPr lang="pl-PL" dirty="0" err="1"/>
              <a:t>internecie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/>
              <a:t>audycje radiowe i telewizyjne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69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12292" name="Symbol zastępczy numeru slajd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9438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0090" indent="-284650" defTabSz="999438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38599" indent="-227720" defTabSz="999438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594040" indent="-227720" defTabSz="999438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49480" indent="-227720" defTabSz="999438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04920" indent="-227720" defTabSz="99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60359" indent="-227720" defTabSz="99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15799" indent="-227720" defTabSz="99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71239" indent="-227720" defTabSz="99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fld id="{4BCC1E21-14C2-4479-8229-D884B2B76BB1}" type="slidenum">
              <a:rPr lang="pl-PL" b="0" smtClean="0">
                <a:latin typeface="Arial" charset="0"/>
              </a:rPr>
              <a:pPr eaLnBrk="1" hangingPunct="1">
                <a:defRPr/>
              </a:pPr>
              <a:t>14</a:t>
            </a:fld>
            <a:endParaRPr lang="pl-PL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6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7B07-AF52-4154-B65C-455C943D8AD9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9D93-6A51-42C4-A69F-8A72B402F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2920-5D2E-4A1C-AB51-2725055C4A94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623D-8493-4EEB-9889-E0C8CB7E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649F-7152-44EE-A349-96246EF2BD90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4362-4E40-41FF-94DA-8B4820A40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3BAC-263E-4D99-B8FD-8E59AFF624C4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2DA7-B148-4D21-B9F5-16534206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625E-88AB-4DD9-8371-F9EB72F92495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CA556-BCC1-43A6-BF3C-87EB4BC0F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7403-3146-443F-BCE8-63178C2FC52E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88EB1-D074-4F98-8655-6478D2656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70D0-2DFD-4492-9DC6-135965CEB417}" type="datetime1">
              <a:rPr lang="en-US" smtClean="0"/>
              <a:t>8/18/2014</a:t>
            </a:fld>
            <a:endParaRPr lang="en-US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741A-508D-4063-8E2B-618B427E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32FD-233E-423A-B7E6-1FF086D37D68}" type="datetime1">
              <a:rPr lang="en-US" smtClean="0"/>
              <a:t>8/18/2014</a:t>
            </a:fld>
            <a:endParaRPr lang="en-US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E0AE-E108-42A6-8498-DC686BE70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A18DD-E9FA-456A-9BAD-4171C4928FE3}" type="datetime1">
              <a:rPr lang="en-US" smtClean="0"/>
              <a:t>8/18/2014</a:t>
            </a:fld>
            <a:endParaRPr lang="en-US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9CFD-5022-4417-909C-BEF1FB1E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215D-34F9-4CEC-B994-879F393F0ABB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8775-6005-4CF0-B1FC-1D474E9DF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9534-46F5-461D-9EDC-B3FB1330AD17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21E5-14B9-4230-A88E-BFDAB0C4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150938" y="1520825"/>
            <a:ext cx="7535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6E4F2F-AECE-4B3E-A422-B3C223C26597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3004D2-FC75-4BD3-B037-0FF8575C3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Bar/>
  </p:transition>
  <p:timing>
    <p:tnLst>
      <p:par>
        <p:cTn id="1" dur="indefinite" restart="never" nodeType="tmRoot"/>
      </p:par>
    </p:tnLst>
  </p:timing>
  <p:hf hdr="0" ftr="0" dt="0"/>
  <p:txStyles>
    <p:titleStyle>
      <a:lvl1pPr indent="355600"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8.jpe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IO\Documents\Politechnika\WI\Informatyzacja_Strategiczne\Strategia.vsd\Rysunek\~Informatyzacja_docelowy\Gatekeeper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048072" y="86767"/>
            <a:ext cx="7772400" cy="1470025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SPRAWOZDANIE REKTORA </a:t>
            </a:r>
            <a:br>
              <a:rPr lang="pl-PL" b="1" dirty="0" smtClean="0"/>
            </a:br>
            <a:r>
              <a:rPr lang="pl-PL" b="1" dirty="0" smtClean="0"/>
              <a:t>Z DZIAŁALNOŚCI UCZELNI ZA 2013 ROK</a:t>
            </a:r>
          </a:p>
        </p:txBody>
      </p:sp>
      <p:pic>
        <p:nvPicPr>
          <p:cNvPr id="4098" name="Picture 2" descr="O:\Materiały_Graficzne\!!!!!NEW\!zdjecia\POLINKA\polinka-rek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8" b="3834"/>
          <a:stretch/>
        </p:blipFill>
        <p:spPr bwMode="auto">
          <a:xfrm>
            <a:off x="1115616" y="1356203"/>
            <a:ext cx="6912768" cy="4515088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914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63588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Rozwój i kształcenie kadry</a:t>
            </a:r>
            <a:r>
              <a:rPr lang="pl-PL" sz="2800" b="1" dirty="0" smtClean="0"/>
              <a:t> </a:t>
            </a:r>
          </a:p>
        </p:txBody>
      </p:sp>
      <p:graphicFrame>
        <p:nvGraphicFramePr>
          <p:cNvPr id="1129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17016"/>
              </p:ext>
            </p:extLst>
          </p:nvPr>
        </p:nvGraphicFramePr>
        <p:xfrm>
          <a:off x="971600" y="1520789"/>
          <a:ext cx="6985458" cy="3183141"/>
        </p:xfrm>
        <a:graphic>
          <a:graphicData uri="http://schemas.openxmlformats.org/drawingml/2006/table">
            <a:tbl>
              <a:tblPr/>
              <a:tblGrid>
                <a:gridCol w="2427087"/>
                <a:gridCol w="2290119"/>
                <a:gridCol w="2268252"/>
              </a:tblGrid>
              <a:tr h="447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Rozwój i kształcenie kadry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tytułów profesorskich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71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stopni doktora habilitowanego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(w tym 17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(w tym 14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0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stopni doktora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(w tym 19 pracowników </a:t>
                      </a:r>
                      <a:r>
                        <a:rPr lang="pl-PL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PWr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(w tym 55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70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słuchaczy studiów doktoranckich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(w tym: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638 stypendystów PWr,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 obcokrajowców)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669 stypendystów PWr,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obcokrajowców)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286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3080" y="476672"/>
            <a:ext cx="8147248" cy="598078"/>
          </a:xfrm>
        </p:spPr>
        <p:txBody>
          <a:bodyPr/>
          <a:lstStyle/>
          <a:p>
            <a:pPr indent="0" algn="l"/>
            <a:r>
              <a:rPr lang="pl-PL" sz="3200" b="1" dirty="0" smtClean="0">
                <a:latin typeface="Trebuchet MS" pitchFamily="34" charset="0"/>
              </a:rPr>
              <a:t>Wyjazdy pracowników</a:t>
            </a:r>
            <a:endParaRPr lang="pl-PL" sz="3200" b="1" dirty="0">
              <a:latin typeface="Trebuchet MS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7376404"/>
              </p:ext>
            </p:extLst>
          </p:nvPr>
        </p:nvGraphicFramePr>
        <p:xfrm>
          <a:off x="863080" y="1319168"/>
          <a:ext cx="4392488" cy="290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324"/>
                <a:gridCol w="720080"/>
                <a:gridCol w="756084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</a:tr>
              <a:tr h="334836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Konferencje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595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Praca naukowo-badawcza i dydaktyczna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154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185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Staż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Kontrakt,</a:t>
                      </a:r>
                      <a:r>
                        <a:rPr lang="pl-PL" sz="1200" b="0" baseline="0" dirty="0" smtClean="0">
                          <a:latin typeface="+mj-lt"/>
                        </a:rPr>
                        <a:t> umowa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 36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Organizacyjny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79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80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Inny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88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97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Razem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975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927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O:\Materiały_Graficzne\!!!!!NEW\!zdjecia\!_z_fotolii\ogolne-inne\Fotolia_50041312_Subscription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19733" r="55381" b="7190"/>
          <a:stretch/>
        </p:blipFill>
        <p:spPr bwMode="auto">
          <a:xfrm>
            <a:off x="6155000" y="673571"/>
            <a:ext cx="2386608" cy="3554713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63080" y="439373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pl-PL" sz="1200" dirty="0" smtClean="0"/>
              <a:t>Udział w międzynarodowych </a:t>
            </a:r>
            <a:r>
              <a:rPr lang="pl-PL" sz="1200" dirty="0"/>
              <a:t>targach edukacyjnych m.in.:</a:t>
            </a:r>
          </a:p>
          <a:p>
            <a:pPr marL="0" indent="0">
              <a:buNone/>
            </a:pPr>
            <a:endParaRPr lang="pl-PL" sz="1200" dirty="0"/>
          </a:p>
          <a:p>
            <a:pPr marL="171450" indent="-17145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/>
              <a:t>Targi Edukacyjne na stoisku '</a:t>
            </a:r>
            <a:r>
              <a:rPr lang="pl-PL" sz="1200" b="0" dirty="0" err="1"/>
              <a:t>Ready</a:t>
            </a:r>
            <a:r>
              <a:rPr lang="pl-PL" sz="1200" b="0" dirty="0"/>
              <a:t>, </a:t>
            </a:r>
            <a:r>
              <a:rPr lang="pl-PL" sz="1200" b="0" dirty="0" err="1"/>
              <a:t>S</a:t>
            </a:r>
            <a:r>
              <a:rPr lang="pl-PL" sz="1200" b="0" dirty="0" err="1" smtClean="0"/>
              <a:t>tudy</a:t>
            </a:r>
            <a:r>
              <a:rPr lang="pl-PL" sz="1200" b="0" dirty="0"/>
              <a:t>, Go! Poland (</a:t>
            </a:r>
            <a:r>
              <a:rPr lang="pl-PL" sz="1200" b="0" dirty="0" smtClean="0"/>
              <a:t>Chiny, Hongkong)</a:t>
            </a:r>
          </a:p>
          <a:p>
            <a:pPr marL="171450" indent="-17145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solidFill>
                  <a:srgbClr val="000000"/>
                </a:solidFill>
              </a:rPr>
              <a:t>European Higher Education Fair 2013 Japan</a:t>
            </a:r>
            <a:r>
              <a:rPr lang="pl-PL" sz="1200" b="0" dirty="0" smtClean="0">
                <a:solidFill>
                  <a:srgbClr val="000000"/>
                </a:solidFill>
              </a:rPr>
              <a:t> (</a:t>
            </a:r>
            <a:r>
              <a:rPr lang="pl-PL" sz="1200" b="0" dirty="0" smtClean="0"/>
              <a:t>Japonia)</a:t>
            </a:r>
          </a:p>
          <a:p>
            <a:pPr marL="171450" indent="-17145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solidFill>
                  <a:srgbClr val="000000"/>
                </a:solidFill>
              </a:rPr>
              <a:t>Korea </a:t>
            </a:r>
            <a:r>
              <a:rPr lang="pl-PL" sz="1200" b="0" dirty="0" err="1">
                <a:solidFill>
                  <a:srgbClr val="000000"/>
                </a:solidFill>
              </a:rPr>
              <a:t>Study</a:t>
            </a:r>
            <a:r>
              <a:rPr lang="pl-PL" sz="1200" b="0" dirty="0">
                <a:solidFill>
                  <a:srgbClr val="000000"/>
                </a:solidFill>
              </a:rPr>
              <a:t> </a:t>
            </a:r>
            <a:r>
              <a:rPr lang="pl-PL" sz="1200" b="0" dirty="0" err="1">
                <a:solidFill>
                  <a:srgbClr val="000000"/>
                </a:solidFill>
              </a:rPr>
              <a:t>Abroad</a:t>
            </a:r>
            <a:r>
              <a:rPr lang="pl-PL" sz="1200" b="0" dirty="0">
                <a:solidFill>
                  <a:srgbClr val="000000"/>
                </a:solidFill>
              </a:rPr>
              <a:t> Fair 2013 (Korea Płd.)</a:t>
            </a:r>
          </a:p>
          <a:p>
            <a:pPr marL="171450" indent="-17145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>
                <a:solidFill>
                  <a:srgbClr val="000000"/>
                </a:solidFill>
              </a:rPr>
              <a:t>Targi Edukacyjne w Dżakarcie i </a:t>
            </a:r>
            <a:r>
              <a:rPr lang="pl-PL" sz="1200" b="0" dirty="0" err="1">
                <a:solidFill>
                  <a:srgbClr val="000000"/>
                </a:solidFill>
              </a:rPr>
              <a:t>Surabai</a:t>
            </a:r>
            <a:r>
              <a:rPr lang="pl-PL" sz="1200" b="0" dirty="0">
                <a:solidFill>
                  <a:srgbClr val="000000"/>
                </a:solidFill>
              </a:rPr>
              <a:t> (Indonezja)</a:t>
            </a:r>
            <a:endParaRPr lang="pl-PL" sz="1200" b="0" dirty="0"/>
          </a:p>
        </p:txBody>
      </p:sp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05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10543" y="405606"/>
            <a:ext cx="8074025" cy="719138"/>
          </a:xfrm>
        </p:spPr>
        <p:txBody>
          <a:bodyPr>
            <a:normAutofit/>
          </a:bodyPr>
          <a:lstStyle/>
          <a:p>
            <a:pPr indent="0" algn="ctr" eaLnBrk="1" hangingPunct="1"/>
            <a:r>
              <a:rPr lang="pl-PL" sz="3200" b="1" dirty="0" smtClean="0">
                <a:latin typeface="Trebuchet MS" panose="020B0603020202020204" pitchFamily="34" charset="0"/>
              </a:rPr>
              <a:t>Działalność</a:t>
            </a:r>
            <a:r>
              <a:rPr lang="pl-PL" sz="3200" b="1" i="1" dirty="0" smtClean="0">
                <a:latin typeface="Trebuchet MS" panose="020B0603020202020204" pitchFamily="34" charset="0"/>
              </a:rPr>
              <a:t> </a:t>
            </a:r>
            <a:r>
              <a:rPr lang="pl-PL" sz="3200" b="1" dirty="0" smtClean="0">
                <a:latin typeface="Trebuchet MS" panose="020B0603020202020204" pitchFamily="34" charset="0"/>
              </a:rPr>
              <a:t>naukowo-badawcza w 2013 r.</a:t>
            </a:r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79404"/>
              </p:ext>
            </p:extLst>
          </p:nvPr>
        </p:nvGraphicFramePr>
        <p:xfrm>
          <a:off x="647564" y="1268760"/>
          <a:ext cx="8137339" cy="4717247"/>
        </p:xfrm>
        <a:graphic>
          <a:graphicData uri="http://schemas.openxmlformats.org/drawingml/2006/table">
            <a:tbl>
              <a:tblPr/>
              <a:tblGrid>
                <a:gridCol w="2808498"/>
                <a:gridCol w="1584176"/>
                <a:gridCol w="1836018"/>
                <a:gridCol w="1908647"/>
              </a:tblGrid>
              <a:tr h="730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Konkurs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złożonych wniosków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wniosków zakwalifikowanych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Całkowita kwota projektów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8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 edycja konkursu OPUS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13 123 435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5. edycja konkursu PRELUDIUM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1 203 914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7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5. edycja konkursu SONATA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3 059 210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 edycja konkursu SONATA BIS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4 894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840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2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 edycja konkursu PBS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16 767 788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4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 edycja konkursu INNOTECH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11 620 896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40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 edycja konkursu ETIUDA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267 882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43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 edycja konkursu HARMONIA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2 375 960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43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 edycja konkursu LIDER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958 800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43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 edycja konkursu MAESTRO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2 961 080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Rectangle 4"/>
          <p:cNvSpPr txBox="1">
            <a:spLocks noChangeArrowheads="1"/>
          </p:cNvSpPr>
          <p:nvPr/>
        </p:nvSpPr>
        <p:spPr bwMode="auto">
          <a:xfrm>
            <a:off x="539552" y="393560"/>
            <a:ext cx="7535862" cy="68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200" dirty="0"/>
              <a:t>Działalność</a:t>
            </a:r>
            <a:r>
              <a:rPr lang="pl-PL" sz="3200" i="1" dirty="0"/>
              <a:t> </a:t>
            </a:r>
            <a:r>
              <a:rPr lang="pl-PL" sz="3200" dirty="0" smtClean="0"/>
              <a:t>naukowo-badawcza </a:t>
            </a:r>
            <a:endParaRPr lang="pl-PL" sz="32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01453"/>
              </p:ext>
            </p:extLst>
          </p:nvPr>
        </p:nvGraphicFramePr>
        <p:xfrm>
          <a:off x="647564" y="1052736"/>
          <a:ext cx="7644643" cy="4725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"/>
                <a:gridCol w="3600400"/>
                <a:gridCol w="936104"/>
                <a:gridCol w="1008112"/>
                <a:gridCol w="756084"/>
                <a:gridCol w="839887"/>
              </a:tblGrid>
              <a:tr h="30878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rgbClr val="963634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797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Kwota</a:t>
                      </a:r>
                    </a:p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Kwota</a:t>
                      </a:r>
                    </a:p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</a:tr>
              <a:tr h="41960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 smtClean="0">
                          <a:effectLst/>
                          <a:latin typeface="+mj-lt"/>
                        </a:rPr>
                        <a:t>Projekty pozyskane 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 </a:t>
                      </a:r>
                      <a:r>
                        <a:rPr lang="pl-PL" sz="1200" b="1" u="none" strike="noStrike" dirty="0" smtClean="0">
                          <a:effectLst/>
                          <a:latin typeface="+mj-lt"/>
                        </a:rPr>
                        <a:t>realizacji</a:t>
                      </a:r>
                      <a:r>
                        <a:rPr lang="pl-PL" sz="1200" b="1" u="none" strike="noStrike" baseline="0" dirty="0" smtClean="0">
                          <a:effectLst/>
                          <a:latin typeface="+mj-lt"/>
                        </a:rPr>
                        <a:t>*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98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55 528 514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110*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172 645 910 </a:t>
                      </a:r>
                    </a:p>
                    <a:p>
                      <a:pPr algn="r" rtl="0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366388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Przychody z tytułu współpracy </a:t>
                      </a:r>
                      <a:r>
                        <a:rPr lang="pl-PL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 przemysłem</a:t>
                      </a:r>
                      <a:r>
                        <a:rPr lang="pl-PL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**</a:t>
                      </a: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39 774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700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 37 017 </a:t>
                      </a:r>
                      <a:r>
                        <a:rPr lang="pl-PL" sz="1200" baseline="0" dirty="0" smtClean="0">
                          <a:latin typeface="+mj-lt"/>
                        </a:rPr>
                        <a:t>600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 tym projekty</a:t>
                      </a:r>
                      <a:r>
                        <a:rPr lang="pl-PL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rozpoczęte ***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288032">
                <a:tc gridSpan="2">
                  <a:txBody>
                    <a:bodyPr/>
                    <a:lstStyle/>
                    <a:p>
                      <a:pPr lvl="1" algn="l" rtl="0" fontAlgn="ctr"/>
                      <a:r>
                        <a:rPr lang="pl-PL" sz="1200" u="none" strike="noStrike" dirty="0" smtClean="0">
                          <a:effectLst/>
                          <a:latin typeface="+mj-lt"/>
                        </a:rPr>
                        <a:t>Współpraca z przemysłem – krajowe</a:t>
                      </a:r>
                      <a:endParaRPr lang="pl-PL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178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24 722 970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14 336 898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252028">
                <a:tc gridSpan="2">
                  <a:txBody>
                    <a:bodyPr/>
                    <a:lstStyle/>
                    <a:p>
                      <a:pPr lvl="1"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Współpraca z </a:t>
                      </a:r>
                      <a:r>
                        <a:rPr lang="pl-PL" sz="1200" u="none" strike="noStrike" dirty="0" smtClean="0">
                          <a:effectLst/>
                          <a:latin typeface="+mj-lt"/>
                        </a:rPr>
                        <a:t>przemysłem - zagraniczne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2 834 163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2 614 630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36004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Projekty zagraniczne niewspółfinansowane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1 388 417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4320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Działalność statutowa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vert="vert27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Dotacja na utrzymanie potencjału badawczego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226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26 595 240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23 208 820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Dotacja na badania młodych naukowców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133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3 091 690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3 126 210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Dotacja – SPUB CIW (MAN i KDM)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4 300 000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4 550 000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32403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Dotacja – SPUB Wydziały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157 200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268 920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4539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Dotacja – </a:t>
                      </a:r>
                      <a:r>
                        <a:rPr lang="pl-PL" sz="1200" u="none" strike="noStrike" dirty="0" err="1">
                          <a:effectLst/>
                          <a:latin typeface="+mj-lt"/>
                        </a:rPr>
                        <a:t>Chemical</a:t>
                      </a:r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pl-PL" sz="1200" u="none" strike="noStrike" dirty="0" err="1">
                          <a:effectLst/>
                          <a:latin typeface="+mj-lt"/>
                        </a:rPr>
                        <a:t>Abstracts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3 855 600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4 390 200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647564" y="5859701"/>
            <a:ext cx="82089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000" b="0" dirty="0" smtClean="0"/>
              <a:t>* Projekty rozpoczęte w 2013 r. pochodzące z takich instytucji finansujących jak m.in.:  NCN, </a:t>
            </a:r>
            <a:r>
              <a:rPr lang="pl-PL" sz="1000" b="0" dirty="0" err="1" smtClean="0"/>
              <a:t>NCBiR</a:t>
            </a:r>
            <a:r>
              <a:rPr lang="pl-PL" sz="1000" b="0" dirty="0" smtClean="0"/>
              <a:t>, FNP, POKL, 7 PR. i inne międzynarodowe, z funduszy strukturalnych i innych inicjatyw ministerialnych (innych niż działalność statutowa). </a:t>
            </a:r>
          </a:p>
          <a:p>
            <a:r>
              <a:rPr lang="pl-PL" sz="1000" b="0" dirty="0" smtClean="0"/>
              <a:t>** Według sprawozdania z wykonania planu rzeczowo-finansowego </a:t>
            </a:r>
          </a:p>
          <a:p>
            <a:r>
              <a:rPr lang="pl-PL" sz="1000" b="0" dirty="0" smtClean="0"/>
              <a:t>*** Projekty rozpoczęte w 2013 </a:t>
            </a:r>
            <a:r>
              <a:rPr lang="pl-PL" sz="1000" b="0" dirty="0"/>
              <a:t>r</a:t>
            </a:r>
            <a:r>
              <a:rPr lang="pl-PL" sz="1000" b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3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 idx="4294967295"/>
          </p:nvPr>
        </p:nvSpPr>
        <p:spPr>
          <a:xfrm>
            <a:off x="622941" y="225425"/>
            <a:ext cx="8274050" cy="900113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Działalność naukowo-badawcza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4294967295"/>
          </p:nvPr>
        </p:nvSpPr>
        <p:spPr>
          <a:xfrm>
            <a:off x="612775" y="1017464"/>
            <a:ext cx="5940425" cy="4896544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1800" b="1" dirty="0" smtClean="0">
                <a:solidFill>
                  <a:srgbClr val="9F250D"/>
                </a:solidFill>
                <a:latin typeface="+mj-lt"/>
              </a:rPr>
              <a:t>Ważniejsze umowy dotyczące współpracy z firmami</a:t>
            </a:r>
            <a:r>
              <a:rPr lang="pl-PL" sz="1800" b="1" dirty="0" smtClean="0">
                <a:latin typeface="+mj-lt"/>
              </a:rPr>
              <a:t>:</a:t>
            </a:r>
          </a:p>
          <a:p>
            <a:pPr eaLnBrk="1" hangingPunct="1">
              <a:buFont typeface="Arial" charset="0"/>
              <a:buNone/>
            </a:pPr>
            <a:endParaRPr lang="pl-PL" sz="1400" b="1" dirty="0" smtClean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PCC Rokita S. A</a:t>
            </a:r>
            <a:r>
              <a:rPr lang="pl-PL" sz="1400" dirty="0" smtClean="0">
                <a:latin typeface="+mj-lt"/>
              </a:rPr>
              <a:t>. </a:t>
            </a:r>
            <a:endParaRPr lang="pl-PL" sz="1400" dirty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TAURON Dystrybucja S. 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FSE </a:t>
            </a:r>
            <a:r>
              <a:rPr lang="pl-PL" sz="1400" dirty="0" err="1">
                <a:latin typeface="+mj-lt"/>
              </a:rPr>
              <a:t>Besel</a:t>
            </a:r>
            <a:r>
              <a:rPr lang="pl-PL" sz="1400" dirty="0">
                <a:latin typeface="+mj-lt"/>
              </a:rPr>
              <a:t> S. 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Uniwersytet w Limoges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THB Systemy Informatyczne 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Power Media S. 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Uniwersytet Mikołaja Kopernika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Nord Electronics Solutions Sp. z o. o.</a:t>
            </a:r>
            <a:endParaRPr lang="pl-PL" sz="1400" dirty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Grupa Kapitałowa Azoty Tarnów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Europejska Organizacja Badań Jądrowych </a:t>
            </a:r>
            <a:r>
              <a:rPr lang="pl-PL" sz="1400" dirty="0" smtClean="0">
                <a:latin typeface="+mj-lt"/>
              </a:rPr>
              <a:t>CERN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PGE </a:t>
            </a:r>
            <a:r>
              <a:rPr lang="pl-PL" sz="1400" dirty="0">
                <a:latin typeface="+mj-lt"/>
              </a:rPr>
              <a:t>Górnictwo i Energetyka Konwencjonalna S.A.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RAVDEMAR </a:t>
            </a:r>
            <a:r>
              <a:rPr lang="pl-PL" sz="1400" dirty="0">
                <a:latin typeface="+mj-lt"/>
              </a:rPr>
              <a:t>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Urząd </a:t>
            </a:r>
            <a:r>
              <a:rPr lang="pl-PL" sz="1400" dirty="0">
                <a:latin typeface="+mj-lt"/>
              </a:rPr>
              <a:t>Komunikacji Elektronicznej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Eco-Finance </a:t>
            </a:r>
            <a:r>
              <a:rPr lang="pl-PL" sz="1400" dirty="0">
                <a:latin typeface="+mj-lt"/>
              </a:rPr>
              <a:t>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TERMOCYCLE </a:t>
            </a:r>
            <a:r>
              <a:rPr lang="pl-PL" sz="1400" dirty="0">
                <a:latin typeface="+mj-lt"/>
              </a:rPr>
              <a:t>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Instytut </a:t>
            </a:r>
            <a:r>
              <a:rPr lang="pl-PL" sz="1400" dirty="0">
                <a:latin typeface="+mj-lt"/>
              </a:rPr>
              <a:t>Technologii i Badań SAL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err="1" smtClean="0">
                <a:latin typeface="+mj-lt"/>
              </a:rPr>
              <a:t>Ove</a:t>
            </a:r>
            <a:r>
              <a:rPr lang="pl-PL" sz="1400" dirty="0" smtClean="0">
                <a:latin typeface="+mj-lt"/>
              </a:rPr>
              <a:t> </a:t>
            </a:r>
            <a:r>
              <a:rPr lang="pl-PL" sz="1400" dirty="0" err="1">
                <a:latin typeface="+mj-lt"/>
              </a:rPr>
              <a:t>Arup</a:t>
            </a:r>
            <a:r>
              <a:rPr lang="pl-PL" sz="1400" dirty="0">
                <a:latin typeface="+mj-lt"/>
              </a:rPr>
              <a:t> &amp; Partners </a:t>
            </a:r>
            <a:r>
              <a:rPr lang="pl-PL" sz="1400" dirty="0" smtClean="0">
                <a:latin typeface="+mj-lt"/>
              </a:rPr>
              <a:t>International Limited</a:t>
            </a:r>
            <a:endParaRPr lang="pl-PL" sz="1400" b="1" dirty="0" smtClean="0">
              <a:latin typeface="+mj-lt"/>
            </a:endParaRPr>
          </a:p>
          <a:p>
            <a:pPr marL="1314450" lvl="2" indent="-514350" eaLnBrk="1" hangingPunct="1"/>
            <a:endParaRPr lang="pl-PL" sz="1400" dirty="0" smtClean="0">
              <a:latin typeface="+mj-lt"/>
            </a:endParaRP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206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558" y="453132"/>
            <a:ext cx="8229599" cy="827745"/>
          </a:xfrm>
        </p:spPr>
        <p:txBody>
          <a:bodyPr>
            <a:noAutofit/>
          </a:bodyPr>
          <a:lstStyle/>
          <a:p>
            <a:pPr indent="0"/>
            <a:r>
              <a:rPr lang="pl-PL" b="1" dirty="0">
                <a:latin typeface="+mj-lt"/>
              </a:rPr>
              <a:t>Efekty </a:t>
            </a:r>
            <a:r>
              <a:rPr lang="pl-PL" b="1" dirty="0" smtClean="0">
                <a:latin typeface="+mj-lt"/>
              </a:rPr>
              <a:t>współpracy z </a:t>
            </a:r>
            <a:r>
              <a:rPr lang="pl-PL" b="1" dirty="0">
                <a:latin typeface="+mj-lt"/>
              </a:rPr>
              <a:t>instytucjami </a:t>
            </a:r>
            <a:r>
              <a:rPr lang="en-US" b="1" dirty="0" err="1" smtClean="0">
                <a:latin typeface="+mj-lt"/>
              </a:rPr>
              <a:t>zagranicznymi</a:t>
            </a:r>
            <a:endParaRPr lang="pl-PL" b="1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40705"/>
              </p:ext>
            </p:extLst>
          </p:nvPr>
        </p:nvGraphicFramePr>
        <p:xfrm>
          <a:off x="575558" y="1600200"/>
          <a:ext cx="7740857" cy="3965570"/>
        </p:xfrm>
        <a:graphic>
          <a:graphicData uri="http://schemas.openxmlformats.org/drawingml/2006/table">
            <a:tbl>
              <a:tblPr/>
              <a:tblGrid>
                <a:gridCol w="5384969"/>
                <a:gridCol w="1177944"/>
                <a:gridCol w="1177944"/>
              </a:tblGrid>
              <a:tr h="41541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Rodzaj działania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Efekty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2667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3681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naukowo–badawcze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166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014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dydaktyczne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67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62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067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wytworzona aparatura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8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Prace habilitacyjne zakończone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przewody doktorskie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11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5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publikacje, recenzje, referaty, komunikaty itp. (liczba)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170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45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prace dla przemysłu (liczba realizowanych projektów)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33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29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zgłoszone patenty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8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10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Nowe umowy międzynarodowe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11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7912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21457" y="404664"/>
            <a:ext cx="8074025" cy="719138"/>
          </a:xfrm>
        </p:spPr>
        <p:txBody>
          <a:bodyPr>
            <a:normAutofit/>
          </a:bodyPr>
          <a:lstStyle/>
          <a:p>
            <a:pPr indent="0"/>
            <a:r>
              <a:rPr lang="pl-PL" sz="3200" b="1" dirty="0">
                <a:latin typeface="Trebuchet MS" panose="020B0603020202020204" pitchFamily="34" charset="0"/>
              </a:rPr>
              <a:t>Projekty realizowane w 2013 roku</a:t>
            </a:r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80964"/>
              </p:ext>
            </p:extLst>
          </p:nvPr>
        </p:nvGraphicFramePr>
        <p:xfrm>
          <a:off x="621458" y="1147546"/>
          <a:ext cx="7910982" cy="4729725"/>
        </p:xfrm>
        <a:graphic>
          <a:graphicData uri="http://schemas.openxmlformats.org/drawingml/2006/table">
            <a:tbl>
              <a:tblPr/>
              <a:tblGrid>
                <a:gridCol w="4173175"/>
                <a:gridCol w="1774514"/>
                <a:gridCol w="1963293"/>
              </a:tblGrid>
              <a:tr h="510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Projekty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Liczba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projektów trwających w 2013 r.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tym rozpoczętych </a:t>
                      </a: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 r.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519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Ogółem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1 </a:t>
                      </a: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</a:rPr>
                        <a:t>599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</a:rPr>
                        <a:t>730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81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NCBiR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69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6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NCN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246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977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MNiSW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37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pl-PL" sz="120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121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MNiSW</a:t>
                      </a: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- Działalność statutowa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753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396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3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FNP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lang="pl-PL" sz="120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266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Ramowe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7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Strukturalne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Trebuchet MS" panose="020B0603020202020204" pitchFamily="34" charset="0"/>
                        </a:rPr>
                        <a:t>62</a:t>
                      </a:r>
                      <a:endParaRPr lang="pl-PL" sz="120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00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inne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- poza UE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07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inwestycyjne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+mn-ea"/>
                        </a:rPr>
                        <a:t>11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+mn-ea"/>
                        </a:rPr>
                        <a:t>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70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Pozostałe dotacje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0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komercyjne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264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154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345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własne finansowane z funduszu zasadniczego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33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Konferencje naukowe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4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specjalne</a:t>
                      </a:r>
                      <a:b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 informatyzacja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29</a:t>
                      </a:r>
                      <a:b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  <a:b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71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własne wspomagające badania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 bwMode="auto">
          <a:xfrm>
            <a:off x="467544" y="347832"/>
            <a:ext cx="813690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 eaLnBrk="1" hangingPunct="1"/>
            <a:r>
              <a:rPr lang="pl-PL" dirty="0" smtClean="0"/>
              <a:t>Działalność</a:t>
            </a:r>
            <a:r>
              <a:rPr lang="pl-PL" i="1" dirty="0" smtClean="0"/>
              <a:t> </a:t>
            </a:r>
            <a:r>
              <a:rPr lang="pl-PL" dirty="0" smtClean="0"/>
              <a:t>naukowo-badawcza</a:t>
            </a:r>
          </a:p>
        </p:txBody>
      </p:sp>
      <p:graphicFrame>
        <p:nvGraphicFramePr>
          <p:cNvPr id="5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06553"/>
              </p:ext>
            </p:extLst>
          </p:nvPr>
        </p:nvGraphicFramePr>
        <p:xfrm>
          <a:off x="577589" y="1112891"/>
          <a:ext cx="7781925" cy="4297522"/>
        </p:xfrm>
        <a:graphic>
          <a:graphicData uri="http://schemas.openxmlformats.org/drawingml/2006/table">
            <a:tbl>
              <a:tblPr/>
              <a:tblGrid>
                <a:gridCol w="3865563"/>
                <a:gridCol w="1339850"/>
                <a:gridCol w="1289050"/>
                <a:gridCol w="1287462"/>
              </a:tblGrid>
              <a:tr h="361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Dorobek naukowy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779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publikacji </a:t>
                      </a:r>
                      <a:b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4 496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5 026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4 429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 zasięgu międzynarodowym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2 126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2 260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2 104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7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o zasięgu lokalnym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2 041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2 512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1 994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7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książki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35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cytowania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8 220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9 201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9 779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798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Liczba publikacji na Liście Filadelfijskiej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825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856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810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3972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</a:t>
                      </a: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naliza dorobku naukowego pracowników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651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47675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4476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liczba publikacji przypadających na pracownika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27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uzyskane patenty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2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zgłosze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nia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patentowe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08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76404" y="332656"/>
            <a:ext cx="7535862" cy="719138"/>
          </a:xfrm>
        </p:spPr>
        <p:txBody>
          <a:bodyPr/>
          <a:lstStyle/>
          <a:p>
            <a:pPr indent="0"/>
            <a:r>
              <a:rPr lang="pl-PL" b="1" dirty="0"/>
              <a:t>Patenty</a:t>
            </a: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65584"/>
              </p:ext>
            </p:extLst>
          </p:nvPr>
        </p:nvGraphicFramePr>
        <p:xfrm>
          <a:off x="937208" y="1160748"/>
          <a:ext cx="7487220" cy="3378932"/>
        </p:xfrm>
        <a:graphic>
          <a:graphicData uri="http://schemas.openxmlformats.org/drawingml/2006/table">
            <a:tbl>
              <a:tblPr/>
              <a:tblGrid>
                <a:gridCol w="5326980"/>
                <a:gridCol w="1080120"/>
                <a:gridCol w="1080120"/>
              </a:tblGrid>
              <a:tr h="53206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Patenty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2012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2013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760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Liczba zgłoszeń do</a:t>
                      </a:r>
                      <a:r>
                        <a:rPr lang="pl-PL" sz="1200" b="0" u="none" strike="noStrike" baseline="0" dirty="0" smtClean="0">
                          <a:effectLst/>
                          <a:latin typeface="+mj-lt"/>
                        </a:rPr>
                        <a:t> Urzędu Patentowego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188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167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  Liczba </a:t>
                      </a:r>
                      <a:r>
                        <a:rPr lang="pl-PL" sz="1200" b="0" u="none" strike="noStrike" dirty="0">
                          <a:effectLst/>
                          <a:latin typeface="+mj-lt"/>
                        </a:rPr>
                        <a:t>udzielonych </a:t>
                      </a:r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praw wyłącznych (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uzyskanych patentów)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effectLst/>
                          <a:latin typeface="+mj-lt"/>
                        </a:rPr>
                        <a:t>187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186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projektów wynalazczych, zgłoszonych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w ramach ochrony międzynarodowej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842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zawartych umów licencyjnych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(wdrożenia wynalazków)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842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zawartych umów o współwłasności prawa do przedmiotów własności przemysłowej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40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14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2588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spraw w toku przed UPRP 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528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503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O:\Materiały_Graficzne\!!!!!NEW\logotypy\patenty\patenty-logo-bez-n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14" y="4615544"/>
            <a:ext cx="1947862" cy="1279525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076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3592" y="565150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b="1" dirty="0"/>
              <a:t>Biblioteki systemu </a:t>
            </a:r>
            <a:r>
              <a:rPr lang="pl-PL" b="1" dirty="0" smtClean="0"/>
              <a:t>biblioteczno-</a:t>
            </a:r>
            <a:br>
              <a:rPr lang="pl-PL" b="1" dirty="0" smtClean="0"/>
            </a:br>
            <a:r>
              <a:rPr lang="pl-PL" b="1" dirty="0" smtClean="0"/>
              <a:t>-informacyjnego </a:t>
            </a:r>
            <a:r>
              <a:rPr lang="pl-PL" b="1" dirty="0"/>
              <a:t>Uczelni</a:t>
            </a:r>
            <a:endParaRPr lang="pl-PL" b="1" dirty="0" smtClean="0"/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8436" y="1641796"/>
            <a:ext cx="4389628" cy="420020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pl-PL" sz="1400" b="1" dirty="0">
                <a:latin typeface="+mj-lt"/>
              </a:rPr>
              <a:t>Udostępnianie zbiorów:</a:t>
            </a:r>
            <a:endParaRPr lang="pl-PL" sz="1400" dirty="0">
              <a:latin typeface="+mj-lt"/>
            </a:endParaRPr>
          </a:p>
          <a:p>
            <a:pPr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latin typeface="+mj-lt"/>
              </a:rPr>
              <a:t>wypożyczenia: ok. </a:t>
            </a:r>
            <a:r>
              <a:rPr lang="pl-PL" sz="1400" b="1" dirty="0">
                <a:latin typeface="+mj-lt"/>
              </a:rPr>
              <a:t>226 tys</a:t>
            </a:r>
            <a:r>
              <a:rPr lang="pl-PL" sz="1400" dirty="0">
                <a:latin typeface="+mj-lt"/>
              </a:rPr>
              <a:t>. wol.</a:t>
            </a:r>
          </a:p>
          <a:p>
            <a:pPr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latin typeface="+mj-lt"/>
              </a:rPr>
              <a:t>ponad </a:t>
            </a:r>
            <a:r>
              <a:rPr lang="pl-PL" sz="1400" b="1" dirty="0">
                <a:latin typeface="+mj-lt"/>
              </a:rPr>
              <a:t>401 tys</a:t>
            </a:r>
            <a:r>
              <a:rPr lang="pl-PL" sz="1400" dirty="0">
                <a:latin typeface="+mj-lt"/>
              </a:rPr>
              <a:t>. zbiorów udostępnionych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czytelniach Biblioteki</a:t>
            </a:r>
          </a:p>
          <a:p>
            <a:pPr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>
                <a:latin typeface="+mj-lt"/>
              </a:rPr>
              <a:t>ponad 37 tys. </a:t>
            </a:r>
            <a:r>
              <a:rPr lang="pl-PL" sz="1400" dirty="0">
                <a:latin typeface="+mj-lt"/>
              </a:rPr>
              <a:t>zapisanych użytkowników</a:t>
            </a:r>
          </a:p>
          <a:p>
            <a:pPr marL="0" indent="0">
              <a:buNone/>
              <a:defRPr/>
            </a:pPr>
            <a:endParaRPr lang="pl-PL" sz="1400" dirty="0">
              <a:latin typeface="+mj-lt"/>
            </a:endParaRPr>
          </a:p>
          <a:p>
            <a:pPr marL="0" indent="0">
              <a:buNone/>
              <a:defRPr/>
            </a:pPr>
            <a:r>
              <a:rPr lang="pl-PL" sz="1400" b="1" dirty="0">
                <a:latin typeface="+mj-lt"/>
              </a:rPr>
              <a:t>Zbiory biblioteczne:</a:t>
            </a:r>
            <a:endParaRPr lang="pl-PL" sz="1400" dirty="0">
              <a:latin typeface="+mj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latin typeface="+mj-lt"/>
              </a:rPr>
              <a:t>ponad </a:t>
            </a:r>
            <a:r>
              <a:rPr lang="pl-PL" sz="1400" b="1" dirty="0">
                <a:latin typeface="+mj-lt"/>
              </a:rPr>
              <a:t>588 tys</a:t>
            </a:r>
            <a:r>
              <a:rPr lang="pl-PL" sz="1400" dirty="0">
                <a:latin typeface="+mj-lt"/>
              </a:rPr>
              <a:t>. wol. książek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latin typeface="+mj-lt"/>
              </a:rPr>
              <a:t>ponad </a:t>
            </a:r>
            <a:r>
              <a:rPr lang="pl-PL" sz="1400" b="1" dirty="0">
                <a:latin typeface="+mj-lt"/>
              </a:rPr>
              <a:t>224 tys.</a:t>
            </a:r>
            <a:r>
              <a:rPr lang="pl-PL" sz="1400" dirty="0">
                <a:latin typeface="+mj-lt"/>
              </a:rPr>
              <a:t> wol. </a:t>
            </a:r>
            <a:r>
              <a:rPr lang="pl-PL" sz="1400" dirty="0" smtClean="0">
                <a:latin typeface="+mj-lt"/>
              </a:rPr>
              <a:t>czasopism (</a:t>
            </a:r>
            <a:r>
              <a:rPr lang="pl-PL" sz="1400" b="1" dirty="0" smtClean="0">
                <a:latin typeface="+mj-lt"/>
              </a:rPr>
              <a:t>3 </a:t>
            </a:r>
            <a:r>
              <a:rPr lang="pl-PL" sz="1400" b="1" dirty="0">
                <a:latin typeface="+mj-lt"/>
              </a:rPr>
              <a:t>692</a:t>
            </a:r>
            <a:r>
              <a:rPr lang="pl-PL" sz="1400" dirty="0">
                <a:latin typeface="+mj-lt"/>
              </a:rPr>
              <a:t> tytułów)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latin typeface="+mj-lt"/>
              </a:rPr>
              <a:t>ponad </a:t>
            </a:r>
            <a:r>
              <a:rPr lang="pl-PL" sz="1400" b="1" dirty="0">
                <a:latin typeface="+mj-lt"/>
              </a:rPr>
              <a:t>45 tys. </a:t>
            </a:r>
            <a:r>
              <a:rPr lang="pl-PL" sz="1400" dirty="0">
                <a:latin typeface="+mj-lt"/>
              </a:rPr>
              <a:t>tytułów </a:t>
            </a:r>
            <a:r>
              <a:rPr lang="pl-PL" sz="1400" dirty="0" err="1">
                <a:latin typeface="+mj-lt"/>
              </a:rPr>
              <a:t>pełnotekstowych</a:t>
            </a:r>
            <a:r>
              <a:rPr lang="pl-PL" sz="1400" dirty="0">
                <a:latin typeface="+mj-lt"/>
              </a:rPr>
              <a:t> czasopism elektronicznych </a:t>
            </a:r>
          </a:p>
          <a:p>
            <a:pPr marL="0" indent="0">
              <a:buNone/>
              <a:defRPr/>
            </a:pPr>
            <a:endParaRPr lang="pl-PL" sz="1400" dirty="0">
              <a:latin typeface="+mj-lt"/>
            </a:endParaRPr>
          </a:p>
          <a:p>
            <a:pPr marL="0" indent="0">
              <a:buNone/>
              <a:defRPr/>
            </a:pPr>
            <a:r>
              <a:rPr lang="pl-PL" sz="1400" b="1" dirty="0">
                <a:latin typeface="+mj-lt"/>
              </a:rPr>
              <a:t>Dolnośląska Biblioteka Cyfrowa: </a:t>
            </a:r>
            <a:endParaRPr lang="pl-PL" sz="1400" dirty="0">
              <a:latin typeface="+mj-lt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>
                <a:latin typeface="+mj-lt"/>
              </a:rPr>
              <a:t>12 451 000 </a:t>
            </a:r>
            <a:r>
              <a:rPr lang="pl-PL" sz="1400" dirty="0">
                <a:latin typeface="+mj-lt"/>
              </a:rPr>
              <a:t>odsłon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>
                <a:latin typeface="+mj-lt"/>
              </a:rPr>
              <a:t>22 437 </a:t>
            </a:r>
            <a:r>
              <a:rPr lang="pl-PL" sz="1400" dirty="0">
                <a:latin typeface="+mj-lt"/>
              </a:rPr>
              <a:t>publikacji cyfrowych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>
                <a:latin typeface="+mj-lt"/>
              </a:rPr>
              <a:t>5 068 </a:t>
            </a:r>
            <a:r>
              <a:rPr lang="pl-PL" sz="1400" dirty="0" smtClean="0">
                <a:latin typeface="+mj-lt"/>
              </a:rPr>
              <a:t>publikacji</a:t>
            </a:r>
            <a:endParaRPr lang="pl-PL" sz="1400" dirty="0">
              <a:latin typeface="+mj-lt"/>
            </a:endParaRPr>
          </a:p>
        </p:txBody>
      </p:sp>
      <p:pic>
        <p:nvPicPr>
          <p:cNvPr id="5" name="Picture 2" descr="O:\Materiały_Graficzne\!!!!!NEW\!zdjecia\!_z_fotolii\ogolne-inne\Fotolia_47237032_Subscription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5" r="16391" b="3983"/>
          <a:stretch/>
        </p:blipFill>
        <p:spPr bwMode="auto">
          <a:xfrm>
            <a:off x="5810536" y="1643858"/>
            <a:ext cx="2882900" cy="4198142"/>
          </a:xfrm>
          <a:prstGeom prst="round1Rect">
            <a:avLst>
              <a:gd name="adj" fmla="val 148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7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pl-PL" b="1" dirty="0" smtClean="0"/>
              <a:t>Władze uczelni     </a:t>
            </a:r>
            <a:br>
              <a:rPr lang="pl-PL" b="1" dirty="0" smtClean="0"/>
            </a:br>
            <a:r>
              <a:rPr lang="pl-PL" sz="2000" b="1" dirty="0" smtClean="0"/>
              <a:t>(kadencja 2012-2016)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Rektor</a:t>
            </a: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Tadeusz Więckowski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Organizacji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Walendziewski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Badań Naukowych i Współpracy z Gospodarką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Eugeniusz Rusiński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Nauczania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Kasprzak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Rozwoju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Cezary </a:t>
            </a:r>
            <a:r>
              <a:rPr lang="pl-PL" sz="1400" dirty="0" err="1" smtClean="0"/>
              <a:t>Madryas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Studenckich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Zbigniew Sroka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    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9328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1031875" y="1423988"/>
            <a:ext cx="7308850" cy="2653084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924310" y="463550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 smtClean="0"/>
              <a:t>Nagrody i wyróżnienia naukowców  Politechniki Wrocławskiej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924670" y="1450976"/>
            <a:ext cx="742855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9F250D"/>
                </a:solidFill>
              </a:rPr>
              <a:t>Top </a:t>
            </a:r>
            <a:r>
              <a:rPr lang="pl-PL" sz="1400" dirty="0">
                <a:solidFill>
                  <a:srgbClr val="9F250D"/>
                </a:solidFill>
              </a:rPr>
              <a:t>500 </a:t>
            </a:r>
            <a:r>
              <a:rPr lang="pl-PL" sz="1400" dirty="0" err="1" smtClean="0">
                <a:solidFill>
                  <a:srgbClr val="9F250D"/>
                </a:solidFill>
              </a:rPr>
              <a:t>Innovators</a:t>
            </a:r>
            <a:r>
              <a:rPr lang="pl-PL" sz="1400" dirty="0">
                <a:solidFill>
                  <a:srgbClr val="9F250D"/>
                </a:solidFill>
              </a:rPr>
              <a:t> </a:t>
            </a:r>
            <a:r>
              <a:rPr lang="pl-PL" sz="1400" dirty="0" smtClean="0">
                <a:solidFill>
                  <a:srgbClr val="9F250D"/>
                </a:solidFill>
              </a:rPr>
              <a:t>2013</a:t>
            </a:r>
          </a:p>
          <a:p>
            <a:endParaRPr lang="pl-PL" sz="1400" b="0" dirty="0" smtClean="0">
              <a:solidFill>
                <a:srgbClr val="9F250D"/>
              </a:solidFill>
            </a:endParaRPr>
          </a:p>
          <a:p>
            <a:r>
              <a:rPr lang="pl-PL" sz="1400" dirty="0">
                <a:solidFill>
                  <a:srgbClr val="9F250D"/>
                </a:solidFill>
              </a:rPr>
              <a:t>Stanford </a:t>
            </a:r>
            <a:r>
              <a:rPr lang="pl-PL" sz="1400" dirty="0" smtClean="0">
                <a:solidFill>
                  <a:srgbClr val="9F250D"/>
                </a:solidFill>
              </a:rPr>
              <a:t>University – wiosna 2013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dr hab. inż. Renata Krzyżyńska, Wydział Inżynierii Środowiska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mgr inż. Mariusz Ptak, Wydział </a:t>
            </a:r>
            <a:r>
              <a:rPr lang="pl-PL" sz="1400" b="0" dirty="0" smtClean="0"/>
              <a:t>Mechaniczny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Agnieszka Wojciechowska, Wydział Chemiczny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Konrad Szustakiewicz, Wydział Chemiczny </a:t>
            </a:r>
          </a:p>
          <a:p>
            <a:endParaRPr lang="pl-PL" sz="1400" b="0" dirty="0"/>
          </a:p>
          <a:p>
            <a:r>
              <a:rPr lang="pl-PL" sz="1400" dirty="0">
                <a:solidFill>
                  <a:srgbClr val="9F250D"/>
                </a:solidFill>
              </a:rPr>
              <a:t>Stanford University – jesień </a:t>
            </a:r>
            <a:r>
              <a:rPr lang="pl-PL" sz="1400" dirty="0" smtClean="0">
                <a:solidFill>
                  <a:srgbClr val="9F250D"/>
                </a:solidFill>
              </a:rPr>
              <a:t>2013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dr Filip </a:t>
            </a:r>
            <a:r>
              <a:rPr lang="pl-PL" sz="1400" b="0" dirty="0" smtClean="0"/>
              <a:t>Zagórski, Wydział </a:t>
            </a:r>
            <a:r>
              <a:rPr lang="pl-PL" sz="1400" b="0" dirty="0"/>
              <a:t>Podstawowych Problemów Techniki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dr inż. Zbigniew Gołębiewski, Wydział Podstawowych Problemów Techniki </a:t>
            </a:r>
            <a:endParaRPr lang="pl-PL" sz="1400" b="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Tomasz </a:t>
            </a:r>
            <a:r>
              <a:rPr lang="pl-PL" sz="1400" b="0" dirty="0" err="1"/>
              <a:t>Kajdanowicz</a:t>
            </a:r>
            <a:r>
              <a:rPr lang="pl-PL" sz="1400" b="0" dirty="0"/>
              <a:t>, Wydział Informatyki i Zarządzania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Piotr Bródka, Wydział Informatyki i Zarządzania  </a:t>
            </a:r>
            <a:endParaRPr lang="pl-PL" sz="1400" b="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Przemysław B. Kowalczuk, Wydział </a:t>
            </a:r>
            <a:r>
              <a:rPr lang="pl-PL" sz="1400" b="0" dirty="0" err="1"/>
              <a:t>Geoinżynierii</a:t>
            </a:r>
            <a:r>
              <a:rPr lang="pl-PL" sz="1400" b="0" dirty="0"/>
              <a:t>, Górnictwa i Geologii </a:t>
            </a:r>
            <a:endParaRPr lang="pl-PL" sz="1400" b="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Tomasz </a:t>
            </a:r>
            <a:r>
              <a:rPr lang="pl-PL" sz="1400" b="0" dirty="0" err="1"/>
              <a:t>Kurzynowski</a:t>
            </a:r>
            <a:r>
              <a:rPr lang="pl-PL" sz="1400" b="0" dirty="0"/>
              <a:t>, Wydział </a:t>
            </a:r>
            <a:r>
              <a:rPr lang="pl-PL" sz="1400" b="0" dirty="0" smtClean="0"/>
              <a:t>Mechaniczny</a:t>
            </a:r>
            <a:endParaRPr lang="pl-PL" sz="1400" b="0" dirty="0">
              <a:solidFill>
                <a:srgbClr val="9F250D"/>
              </a:solidFill>
            </a:endParaRPr>
          </a:p>
          <a:p>
            <a:endParaRPr lang="pl-PL" sz="1400" b="0" dirty="0">
              <a:solidFill>
                <a:srgbClr val="9F250D"/>
              </a:solidFill>
            </a:endParaRPr>
          </a:p>
          <a:p>
            <a:r>
              <a:rPr lang="pl-PL" sz="1400" dirty="0">
                <a:solidFill>
                  <a:srgbClr val="9F250D"/>
                </a:solidFill>
              </a:rPr>
              <a:t>University of California, Berkeley – jesień </a:t>
            </a:r>
            <a:r>
              <a:rPr lang="pl-PL" sz="1400" dirty="0" smtClean="0">
                <a:solidFill>
                  <a:srgbClr val="9F250D"/>
                </a:solidFill>
              </a:rPr>
              <a:t>2013</a:t>
            </a: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Anna Nikodem, Wydział Mechaniczny </a:t>
            </a: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dr </a:t>
            </a:r>
            <a:r>
              <a:rPr lang="pl-PL" sz="1400" b="0" dirty="0"/>
              <a:t>inż. Krzysztof Berezowski, Wydział </a:t>
            </a:r>
            <a:r>
              <a:rPr lang="pl-PL" sz="1400" b="0" dirty="0" smtClean="0"/>
              <a:t>Elektroniki</a:t>
            </a:r>
            <a:endParaRPr lang="pl-PL" sz="1400" b="0" dirty="0" smtClean="0">
              <a:solidFill>
                <a:srgbClr val="9F250D"/>
              </a:solidFill>
            </a:endParaRP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mgr </a:t>
            </a:r>
            <a:r>
              <a:rPr lang="pl-PL" sz="1400" b="0" dirty="0"/>
              <a:t>inż. Urszula Bielecka, Wydział Chemiczny </a:t>
            </a: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mgr </a:t>
            </a:r>
            <a:r>
              <a:rPr lang="pl-PL" sz="1400" b="0" dirty="0"/>
              <a:t>inż. Daniel </a:t>
            </a:r>
            <a:r>
              <a:rPr lang="pl-PL" sz="1400" b="0" dirty="0" err="1"/>
              <a:t>Strub</a:t>
            </a:r>
            <a:r>
              <a:rPr lang="pl-PL" sz="1400" b="0" dirty="0"/>
              <a:t>, Wydział Chemiczny </a:t>
            </a:r>
            <a:endParaRPr lang="pl-PL" sz="1400" b="0" dirty="0" smtClean="0"/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332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1031875" y="1423988"/>
            <a:ext cx="7308850" cy="38412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 smtClean="0">
                <a:solidFill>
                  <a:srgbClr val="9F250D"/>
                </a:solidFill>
                <a:cs typeface="Times New Roman" pitchFamily="18" charset="0"/>
              </a:rPr>
              <a:t>Program MISTRZ realizowany przez Fundację </a:t>
            </a:r>
            <a:r>
              <a:rPr lang="pl-PL" sz="1400" b="1" dirty="0">
                <a:solidFill>
                  <a:srgbClr val="9F250D"/>
                </a:solidFill>
                <a:cs typeface="Times New Roman" pitchFamily="18" charset="0"/>
              </a:rPr>
              <a:t>na rzecz Nauki </a:t>
            </a:r>
            <a:r>
              <a:rPr lang="pl-PL" sz="1400" b="1" dirty="0" smtClean="0">
                <a:solidFill>
                  <a:srgbClr val="9F250D"/>
                </a:solidFill>
                <a:cs typeface="Times New Roman" pitchFamily="18" charset="0"/>
              </a:rPr>
              <a:t>Polskiej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cs typeface="Times New Roman" pitchFamily="18" charset="0"/>
              </a:rPr>
              <a:t>prof. dr hab. inż. Teodor Paweł </a:t>
            </a:r>
            <a:r>
              <a:rPr lang="pl-PL" sz="1400" b="1" dirty="0" err="1" smtClean="0">
                <a:cs typeface="Times New Roman" pitchFamily="18" charset="0"/>
              </a:rPr>
              <a:t>Gotszalk</a:t>
            </a:r>
            <a:r>
              <a:rPr lang="pl-PL" sz="1400" b="1" dirty="0" smtClean="0">
                <a:cs typeface="Times New Roman" pitchFamily="18" charset="0"/>
              </a:rPr>
              <a:t/>
            </a:r>
            <a:br>
              <a:rPr lang="pl-PL" sz="1400" b="1" dirty="0" smtClean="0">
                <a:cs typeface="Times New Roman" pitchFamily="18" charset="0"/>
              </a:rPr>
            </a:br>
            <a:r>
              <a:rPr lang="pl-PL" sz="1400" dirty="0" smtClean="0">
                <a:cs typeface="Times New Roman" pitchFamily="18" charset="0"/>
              </a:rPr>
              <a:t>Projekt: </a:t>
            </a:r>
            <a:r>
              <a:rPr lang="pl-PL" sz="1400" i="1" dirty="0" err="1" smtClean="0">
                <a:cs typeface="Times New Roman" pitchFamily="18" charset="0"/>
              </a:rPr>
              <a:t>Nanometrologia</a:t>
            </a:r>
            <a:r>
              <a:rPr lang="pl-PL" sz="1400" i="1" dirty="0" smtClean="0">
                <a:cs typeface="Times New Roman" pitchFamily="18" charset="0"/>
              </a:rPr>
              <a:t> z zastosowaniem zaawansowanych metod mikroskopii bliskich oddziaływań </a:t>
            </a:r>
            <a:r>
              <a:rPr lang="pl-PL" sz="1400" i="1" dirty="0" err="1" smtClean="0">
                <a:cs typeface="Times New Roman" pitchFamily="18" charset="0"/>
              </a:rPr>
              <a:t>NanoMetSPM</a:t>
            </a:r>
            <a:r>
              <a:rPr lang="pl-PL" sz="1400" dirty="0" smtClean="0">
                <a:cs typeface="Times New Roman" pitchFamily="18" charset="0"/>
              </a:rPr>
              <a:t>.</a:t>
            </a:r>
            <a:endParaRPr lang="pl-PL" sz="1400" b="1" dirty="0" smtClean="0">
              <a:cs typeface="Times New Roman" pitchFamily="18" charset="0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cs typeface="Times New Roman" pitchFamily="18" charset="0"/>
              </a:rPr>
              <a:t>prof. dr hab. inż. Arkadiusz </a:t>
            </a:r>
            <a:r>
              <a:rPr lang="pl-PL" sz="1400" b="1" dirty="0" err="1" smtClean="0">
                <a:cs typeface="Times New Roman" pitchFamily="18" charset="0"/>
              </a:rPr>
              <a:t>Wójs</a:t>
            </a:r>
            <a:r>
              <a:rPr lang="pl-PL" sz="1400" b="1" dirty="0" smtClean="0">
                <a:cs typeface="Times New Roman" pitchFamily="18" charset="0"/>
              </a:rPr>
              <a:t/>
            </a:r>
            <a:br>
              <a:rPr lang="pl-PL" sz="1400" b="1" dirty="0" smtClean="0">
                <a:cs typeface="Times New Roman" pitchFamily="18" charset="0"/>
              </a:rPr>
            </a:br>
            <a:r>
              <a:rPr lang="pl-PL" sz="1400" dirty="0" smtClean="0">
                <a:cs typeface="Times New Roman" pitchFamily="18" charset="0"/>
              </a:rPr>
              <a:t>Projekt: </a:t>
            </a:r>
            <a:r>
              <a:rPr lang="pl-PL" sz="1400" i="1" dirty="0" smtClean="0">
                <a:cs typeface="Times New Roman" pitchFamily="18" charset="0"/>
              </a:rPr>
              <a:t>Magneto-optyka nanostruktur półprzewodnikowych z nośnikami o spinie 3/2  </a:t>
            </a:r>
            <a:br>
              <a:rPr lang="pl-PL" sz="1400" i="1" dirty="0" smtClean="0">
                <a:cs typeface="Times New Roman" pitchFamily="18" charset="0"/>
              </a:rPr>
            </a:br>
            <a:r>
              <a:rPr lang="pl-PL" sz="1400" i="1" dirty="0" smtClean="0">
                <a:cs typeface="Times New Roman" pitchFamily="18" charset="0"/>
              </a:rPr>
              <a:t>pod kątem zastosowań w przetwarzaniu informacji kwantowej).</a:t>
            </a:r>
            <a:endParaRPr lang="pl-PL" sz="1400" b="1" dirty="0">
              <a:cs typeface="Arial" charset="0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ea typeface="Times New Roman" pitchFamily="18" charset="0"/>
                <a:cs typeface="Arial" charset="0"/>
              </a:rPr>
              <a:t>prof. dr hab. inż. Marek </a:t>
            </a:r>
            <a:r>
              <a:rPr lang="pl-PL" sz="1400" b="1" dirty="0" err="1" smtClean="0">
                <a:ea typeface="Times New Roman" pitchFamily="18" charset="0"/>
                <a:cs typeface="Arial" charset="0"/>
              </a:rPr>
              <a:t>Samo</a:t>
            </a:r>
            <a:r>
              <a:rPr lang="pl-PL" sz="1400" b="1" dirty="0" err="1" smtClean="0">
                <a:cs typeface="Arial" charset="0"/>
              </a:rPr>
              <a:t>ć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>
                <a:cs typeface="Times New Roman" pitchFamily="18" charset="0"/>
              </a:rPr>
              <a:t>Projekt: </a:t>
            </a:r>
            <a:r>
              <a:rPr lang="pl-PL" sz="1400" i="1" dirty="0" smtClean="0">
                <a:cs typeface="Times New Roman" pitchFamily="18" charset="0"/>
              </a:rPr>
              <a:t>Nieliniowa </a:t>
            </a:r>
            <a:r>
              <a:rPr lang="pl-PL" sz="1400" i="1" dirty="0" err="1" smtClean="0">
                <a:cs typeface="Times New Roman" pitchFamily="18" charset="0"/>
              </a:rPr>
              <a:t>nanobiofotonika</a:t>
            </a:r>
            <a:r>
              <a:rPr lang="pl-PL" sz="1400" i="1" dirty="0" smtClean="0">
                <a:cs typeface="Times New Roman" pitchFamily="18" charset="0"/>
              </a:rPr>
              <a:t>: Badania nieliniowych procesów optycznych istotnych dla </a:t>
            </a:r>
            <a:r>
              <a:rPr lang="pl-PL" sz="1400" i="1" dirty="0" err="1" smtClean="0">
                <a:cs typeface="Times New Roman" pitchFamily="18" charset="0"/>
              </a:rPr>
              <a:t>bioobrazowania</a:t>
            </a:r>
            <a:r>
              <a:rPr lang="pl-PL" sz="1400" i="1" dirty="0" smtClean="0">
                <a:cs typeface="Times New Roman" pitchFamily="18" charset="0"/>
              </a:rPr>
              <a:t> i terapii indukowanych światłem, prowadzone </a:t>
            </a:r>
            <a:br>
              <a:rPr lang="pl-PL" sz="1400" i="1" dirty="0" smtClean="0">
                <a:cs typeface="Times New Roman" pitchFamily="18" charset="0"/>
              </a:rPr>
            </a:br>
            <a:r>
              <a:rPr lang="pl-PL" sz="1400" i="1" dirty="0" smtClean="0">
                <a:cs typeface="Times New Roman" pitchFamily="18" charset="0"/>
              </a:rPr>
              <a:t>w domenie </a:t>
            </a:r>
            <a:r>
              <a:rPr lang="pl-PL" sz="1400" i="1" dirty="0" err="1" smtClean="0">
                <a:cs typeface="Times New Roman" pitchFamily="18" charset="0"/>
              </a:rPr>
              <a:t>femtosekundowej</a:t>
            </a:r>
            <a:r>
              <a:rPr lang="pl-PL" sz="1400" i="1" dirty="0" smtClean="0">
                <a:cs typeface="Times New Roman" pitchFamily="18" charset="0"/>
              </a:rPr>
              <a:t>.</a:t>
            </a:r>
            <a:endParaRPr lang="en-US" sz="1400" b="1" dirty="0" smtClean="0"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pl-PL" sz="1400" b="1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pl-PL" sz="1400" b="1" dirty="0" smtClean="0">
                <a:solidFill>
                  <a:srgbClr val="9F250D"/>
                </a:solidFill>
              </a:rPr>
              <a:t>Nagrody Ministra Nauki 2013 za osiągnięcia w opiece naukowej i dydaktycznej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prof. dr hab. inż. Jan Misiewicz </a:t>
            </a:r>
            <a:r>
              <a:rPr lang="pl-PL" sz="1400" dirty="0" smtClean="0"/>
              <a:t>z Wydziału Podstawowych Problemów Techniki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dr inż. Józef </a:t>
            </a:r>
            <a:r>
              <a:rPr lang="pl-PL" sz="1400" b="1" dirty="0" err="1" smtClean="0"/>
              <a:t>Kuropka</a:t>
            </a:r>
            <a:r>
              <a:rPr lang="pl-PL" sz="1400" b="1" dirty="0" smtClean="0"/>
              <a:t> </a:t>
            </a:r>
            <a:r>
              <a:rPr lang="pl-PL" sz="1400" dirty="0" smtClean="0"/>
              <a:t>z Wydziału Inżynierii Środowiska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31875" y="441325"/>
            <a:ext cx="7654925" cy="719138"/>
          </a:xfrm>
        </p:spPr>
        <p:txBody>
          <a:bodyPr>
            <a:noAutofit/>
          </a:bodyPr>
          <a:lstStyle/>
          <a:p>
            <a:pPr indent="0" algn="l"/>
            <a:r>
              <a:rPr lang="pl-PL" b="1" dirty="0" smtClean="0">
                <a:latin typeface="+mj-lt"/>
              </a:rPr>
              <a:t>Nagrody i wyróżnienia naukowców  Politechniki Wrocławskiej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1576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1046700" y="1455274"/>
            <a:ext cx="7536569" cy="3301156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Medale na w</a:t>
            </a:r>
            <a:r>
              <a:rPr lang="pl-PL" sz="1400" b="1" dirty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y</a:t>
            </a:r>
            <a:r>
              <a:rPr lang="en-US" sz="1400" b="1" dirty="0" err="1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staw</a:t>
            </a:r>
            <a:r>
              <a:rPr lang="pl-PL" sz="1400" b="1" dirty="0" err="1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ie</a:t>
            </a:r>
            <a:r>
              <a:rPr lang="en-US" sz="1400" b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en-US" sz="1400" b="1" i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International Invention Show and </a:t>
            </a:r>
            <a:r>
              <a:rPr lang="en-US" sz="1400" b="1" i="1" dirty="0" err="1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Technomart</a:t>
            </a:r>
            <a:r>
              <a:rPr lang="en-US" sz="1400" b="1" i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 Taipei</a:t>
            </a:r>
            <a:r>
              <a:rPr lang="en-US" sz="1400" b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w</a:t>
            </a:r>
            <a:r>
              <a:rPr lang="en-US" sz="1400" b="1" dirty="0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en-US" sz="1400" b="1" dirty="0" err="1" smtClean="0">
                <a:solidFill>
                  <a:srgbClr val="9F250D"/>
                </a:solidFill>
                <a:latin typeface="+mj-lt"/>
                <a:ea typeface="Times New Roman" pitchFamily="18" charset="0"/>
                <a:cs typeface="Verdana" pitchFamily="34" charset="0"/>
              </a:rPr>
              <a:t>Tajwanie</a:t>
            </a:r>
            <a:endParaRPr lang="pl-PL" sz="1400" b="1" dirty="0" smtClean="0">
              <a:solidFill>
                <a:srgbClr val="9F250D"/>
              </a:solidFill>
              <a:latin typeface="+mj-lt"/>
              <a:ea typeface="Times New Roman" pitchFamily="18" charset="0"/>
              <a:cs typeface="Verdana" pitchFamily="34" charset="0"/>
            </a:endParaRPr>
          </a:p>
          <a:p>
            <a:pPr marL="0" indent="0">
              <a:buNone/>
            </a:pPr>
            <a:r>
              <a:rPr lang="pl-PL" sz="1400" dirty="0" smtClean="0">
                <a:latin typeface="+mj-lt"/>
                <a:ea typeface="Times New Roman" pitchFamily="18" charset="0"/>
                <a:cs typeface="Verdana" pitchFamily="34" charset="0"/>
              </a:rPr>
              <a:t>Dwa brązowe medale i specjalne wyróżnienie </a:t>
            </a:r>
            <a:r>
              <a:rPr lang="pl-PL" sz="1400" dirty="0">
                <a:latin typeface="+mj-lt"/>
                <a:ea typeface="Times New Roman" pitchFamily="18" charset="0"/>
                <a:cs typeface="Verdana" pitchFamily="34" charset="0"/>
              </a:rPr>
              <a:t>przyznawane </a:t>
            </a:r>
            <a:r>
              <a:rPr lang="pl-PL" sz="1400" dirty="0" smtClean="0">
                <a:latin typeface="+mj-lt"/>
                <a:ea typeface="Times New Roman" pitchFamily="18" charset="0"/>
                <a:cs typeface="Verdana" pitchFamily="34" charset="0"/>
              </a:rPr>
              <a:t>przez World </a:t>
            </a:r>
            <a:r>
              <a:rPr lang="pl-PL" sz="1400" dirty="0" err="1" smtClean="0">
                <a:latin typeface="+mj-lt"/>
                <a:ea typeface="Times New Roman" pitchFamily="18" charset="0"/>
                <a:cs typeface="Verdana" pitchFamily="34" charset="0"/>
              </a:rPr>
              <a:t>Invention</a:t>
            </a:r>
            <a:r>
              <a:rPr lang="pl-PL" sz="1400" dirty="0" smtClean="0"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+mj-lt"/>
                <a:ea typeface="Times New Roman" pitchFamily="18" charset="0"/>
                <a:cs typeface="Verdana" pitchFamily="34" charset="0"/>
              </a:rPr>
              <a:t>Intellectual</a:t>
            </a:r>
            <a:r>
              <a:rPr lang="pl-PL" sz="1400" dirty="0" smtClean="0"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+mj-lt"/>
                <a:ea typeface="Times New Roman" pitchFamily="18" charset="0"/>
                <a:cs typeface="Verdana" pitchFamily="34" charset="0"/>
              </a:rPr>
              <a:t>Property</a:t>
            </a:r>
            <a:r>
              <a:rPr lang="pl-PL" sz="1400" dirty="0" smtClean="0">
                <a:latin typeface="+mj-lt"/>
                <a:ea typeface="Times New Roman" pitchFamily="18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+mj-lt"/>
                <a:ea typeface="Times New Roman" pitchFamily="18" charset="0"/>
                <a:cs typeface="Verdana" pitchFamily="34" charset="0"/>
              </a:rPr>
              <a:t>Associations</a:t>
            </a:r>
            <a:endParaRPr lang="pl-PL" sz="1400" dirty="0">
              <a:latin typeface="+mj-lt"/>
              <a:ea typeface="Times New Roman" pitchFamily="18" charset="0"/>
              <a:cs typeface="Verdana" pitchFamily="34" charset="0"/>
            </a:endParaRPr>
          </a:p>
          <a:p>
            <a:pPr marL="0" indent="0">
              <a:buNone/>
            </a:pPr>
            <a:endParaRPr lang="pl-PL" sz="1400" b="1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  <a:cs typeface="Times New Roman" pitchFamily="18" charset="0"/>
              </a:rPr>
              <a:t>prof. dr hab. inż. Eugeniusz Rusiński i dr inż. Marcin Kowalczyk </a:t>
            </a:r>
            <a:r>
              <a:rPr lang="pl-PL" sz="1400" dirty="0">
                <a:latin typeface="+mj-lt"/>
                <a:cs typeface="Times New Roman" pitchFamily="18" charset="0"/>
              </a:rPr>
              <a:t/>
            </a:r>
            <a:br>
              <a:rPr lang="pl-PL" sz="1400" dirty="0">
                <a:latin typeface="+mj-lt"/>
                <a:cs typeface="Times New Roman" pitchFamily="18" charset="0"/>
              </a:rPr>
            </a:br>
            <a:r>
              <a:rPr lang="pl-PL" sz="1400" dirty="0" smtClean="0">
                <a:latin typeface="+mj-lt"/>
                <a:cs typeface="Times New Roman" pitchFamily="18" charset="0"/>
              </a:rPr>
              <a:t>Projekt: 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Sprz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ę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g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ł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o przeci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ąż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eniowe roz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łą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czne </a:t>
            </a:r>
            <a:r>
              <a:rPr lang="pl-PL" sz="1400" i="1" dirty="0" err="1" smtClean="0">
                <a:latin typeface="+mj-lt"/>
                <a:cs typeface="Times New Roman" pitchFamily="18" charset="0"/>
              </a:rPr>
              <a:t>mechatronicznego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 systemu bezpieczeństwa maszyny</a:t>
            </a:r>
            <a:endParaRPr lang="pl-PL" sz="1400" b="1" dirty="0">
              <a:latin typeface="+mj-lt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  <a:cs typeface="Times New Roman" pitchFamily="18" charset="0"/>
              </a:rPr>
              <a:t>dr inż. Roman Szafran</a:t>
            </a:r>
            <a:r>
              <a:rPr lang="pl-PL" sz="1400" dirty="0">
                <a:latin typeface="+mj-lt"/>
                <a:cs typeface="Times New Roman" pitchFamily="18" charset="0"/>
              </a:rPr>
              <a:t> </a:t>
            </a:r>
            <a:r>
              <a:rPr lang="pl-PL" sz="1400" dirty="0" smtClean="0">
                <a:latin typeface="+mj-lt"/>
                <a:cs typeface="Times New Roman" pitchFamily="18" charset="0"/>
              </a:rPr>
              <a:t/>
            </a:r>
            <a:br>
              <a:rPr lang="pl-PL" sz="1400" dirty="0" smtClean="0">
                <a:latin typeface="+mj-lt"/>
                <a:cs typeface="Times New Roman" pitchFamily="18" charset="0"/>
              </a:rPr>
            </a:br>
            <a:r>
              <a:rPr lang="pl-PL" sz="1400" dirty="0" smtClean="0">
                <a:latin typeface="+mj-lt"/>
                <a:cs typeface="Times New Roman" pitchFamily="18" charset="0"/>
              </a:rPr>
              <a:t>Projekt: 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Sposób wytwarzania urz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ą</a:t>
            </a:r>
            <a:r>
              <a:rPr lang="pl-PL" sz="1400" i="1" dirty="0" smtClean="0">
                <a:latin typeface="+mj-lt"/>
                <a:cs typeface="Times New Roman" pitchFamily="18" charset="0"/>
              </a:rPr>
              <a:t>dzenia mikronaczyniowego</a:t>
            </a:r>
            <a:r>
              <a:rPr lang="pl-PL" sz="1400" i="1" dirty="0" smtClean="0">
                <a:latin typeface="+mj-lt"/>
                <a:ea typeface="Verdana" pitchFamily="34" charset="0"/>
                <a:cs typeface="Verdana" pitchFamily="34" charset="0"/>
              </a:rPr>
              <a:t> </a:t>
            </a:r>
            <a:endParaRPr lang="pl-PL" sz="1400" i="1" dirty="0">
              <a:latin typeface="+mj-lt"/>
              <a:cs typeface="Times New Roman" pitchFamily="18" charset="0"/>
            </a:endParaRPr>
          </a:p>
          <a:p>
            <a:pPr marL="0" indent="0">
              <a:buClr>
                <a:srgbClr val="A02F10"/>
              </a:buClr>
              <a:buNone/>
            </a:pPr>
            <a:endParaRPr lang="pl-PL" sz="1400" i="1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Nagrody Premiera RP za rozprawy doktorskie i habilitacyjne oraz działalność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naukową</a:t>
            </a:r>
            <a:endParaRPr lang="pl-PL" sz="1400" b="1" dirty="0">
              <a:solidFill>
                <a:srgbClr val="9F250D"/>
              </a:solidFill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>
                <a:latin typeface="+mj-lt"/>
              </a:rPr>
              <a:t>dr inż. Renata Frąckowiak</a:t>
            </a:r>
            <a:r>
              <a:rPr lang="pl-PL" sz="1400" dirty="0">
                <a:latin typeface="+mj-lt"/>
              </a:rPr>
              <a:t> z Wydziału Chemicznego za rozprawę doktorską: </a:t>
            </a:r>
            <a:r>
              <a:rPr lang="pl-PL" sz="1400" i="1" dirty="0">
                <a:latin typeface="+mj-lt"/>
              </a:rPr>
              <a:t>Synteza i właściwości wybranych surfaktantów dwufunkcyjnych.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>
                <a:latin typeface="+mj-lt"/>
              </a:rPr>
              <a:t>dr </a:t>
            </a:r>
            <a:r>
              <a:rPr lang="pl-PL" sz="1400" b="1" dirty="0" smtClean="0">
                <a:latin typeface="+mj-lt"/>
              </a:rPr>
              <a:t>hab. inż</a:t>
            </a:r>
            <a:r>
              <a:rPr lang="pl-PL" sz="1400" b="1" dirty="0">
                <a:latin typeface="+mj-lt"/>
              </a:rPr>
              <a:t>. Marek </a:t>
            </a:r>
            <a:r>
              <a:rPr lang="pl-PL" sz="1400" b="1" dirty="0" err="1">
                <a:latin typeface="+mj-lt"/>
              </a:rPr>
              <a:t>Kułażyński</a:t>
            </a:r>
            <a:r>
              <a:rPr lang="pl-PL" sz="1400" dirty="0">
                <a:latin typeface="+mj-lt"/>
              </a:rPr>
              <a:t> z Wydziału Chemicznego za opracowanie katalizatorów do oczyszczania spalin silnikowych i kotłowych wraz z komercjalizacją wyników prac badawczo-rozwojowych.</a:t>
            </a:r>
            <a:endParaRPr lang="pl-PL" sz="1400" b="1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>
                <a:latin typeface="+mj-lt"/>
              </a:rPr>
              <a:t>dr hab. inż. Marcin</a:t>
            </a:r>
            <a:r>
              <a:rPr lang="pl-PL" sz="1400" dirty="0">
                <a:latin typeface="+mj-lt"/>
              </a:rPr>
              <a:t> </a:t>
            </a:r>
            <a:r>
              <a:rPr lang="pl-PL" sz="1400" b="1" dirty="0">
                <a:latin typeface="+mj-lt"/>
              </a:rPr>
              <a:t>Magdziarz</a:t>
            </a:r>
            <a:r>
              <a:rPr lang="pl-PL" sz="1400" dirty="0">
                <a:latin typeface="+mj-lt"/>
              </a:rPr>
              <a:t> z Wydziału Podstawowych Problemów Techniki za pracę habilitacyjną  </a:t>
            </a:r>
            <a:r>
              <a:rPr lang="pl-PL" sz="1400" i="1" dirty="0">
                <a:latin typeface="+mj-lt"/>
              </a:rPr>
              <a:t>Procesy </a:t>
            </a:r>
            <a:r>
              <a:rPr lang="pl-PL" sz="1400" i="1" dirty="0" err="1">
                <a:latin typeface="+mj-lt"/>
              </a:rPr>
              <a:t>sub</a:t>
            </a:r>
            <a:r>
              <a:rPr lang="pl-PL" sz="1400" i="1" dirty="0">
                <a:latin typeface="+mj-lt"/>
              </a:rPr>
              <a:t>- i </a:t>
            </a:r>
            <a:r>
              <a:rPr lang="pl-PL" sz="1400" i="1" dirty="0" err="1">
                <a:latin typeface="+mj-lt"/>
              </a:rPr>
              <a:t>superdyfuzji</a:t>
            </a:r>
            <a:r>
              <a:rPr lang="pl-PL" sz="1400" i="1" dirty="0">
                <a:latin typeface="+mj-lt"/>
              </a:rPr>
              <a:t> – teoria i zastosowania</a:t>
            </a:r>
            <a:r>
              <a:rPr lang="pl-PL" sz="1400" dirty="0">
                <a:latin typeface="+mj-lt"/>
              </a:rPr>
              <a:t>. </a:t>
            </a:r>
            <a:endParaRPr lang="pl-PL" sz="1400" b="1" dirty="0">
              <a:latin typeface="+mj-lt"/>
            </a:endParaRPr>
          </a:p>
          <a:p>
            <a:pPr marL="0" indent="0">
              <a:buFont typeface="Arial" charset="0"/>
              <a:buNone/>
            </a:pPr>
            <a:endParaRPr lang="pl-PL" sz="1400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1043608" y="441325"/>
            <a:ext cx="7643192" cy="719138"/>
          </a:xfrm>
        </p:spPr>
        <p:txBody>
          <a:bodyPr>
            <a:noAutofit/>
          </a:bodyPr>
          <a:lstStyle/>
          <a:p>
            <a:pPr indent="0" algn="l"/>
            <a:r>
              <a:rPr lang="pl-PL" b="1" dirty="0" smtClean="0"/>
              <a:t>Nagrody i wyróżnienia naukowców </a:t>
            </a:r>
            <a:r>
              <a:rPr lang="pl-PL" b="1" dirty="0"/>
              <a:t> </a:t>
            </a:r>
            <a:r>
              <a:rPr lang="pl-PL" b="1" dirty="0" smtClean="0"/>
              <a:t>Politechniki Wrocławskiej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2296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1031875" y="1423988"/>
            <a:ext cx="7308850" cy="4489288"/>
          </a:xfrm>
        </p:spPr>
        <p:txBody>
          <a:bodyPr>
            <a:noAutofit/>
          </a:bodyPr>
          <a:lstStyle/>
          <a:p>
            <a:pPr marL="0" indent="0">
              <a:buClr>
                <a:srgbClr val="9F250D"/>
              </a:buClr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M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edal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Politechniki Opolskiej</a:t>
            </a:r>
            <a:endParaRPr lang="pl-PL" sz="1400" b="1" dirty="0" smtClean="0">
              <a:solidFill>
                <a:srgbClr val="9F250D"/>
              </a:solidFill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prof. Tadeusz Więckowski</a:t>
            </a:r>
            <a:r>
              <a:rPr lang="pl-PL" sz="1400" dirty="0" smtClean="0">
                <a:latin typeface="+mj-lt"/>
              </a:rPr>
              <a:t> w uznaniu zasług dla rozwoju Uczelni.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dirty="0" smtClean="0">
              <a:latin typeface="+mj-lt"/>
            </a:endParaRPr>
          </a:p>
          <a:p>
            <a:pPr marL="0" indent="0">
              <a:buClr>
                <a:srgbClr val="9F250D"/>
              </a:buClr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Medal Mariana Smoluchowskiego,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odznaczenie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Polskiego Towarzystwa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Fizycznego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prof. dr hab. inż. Jan Misiewicz</a:t>
            </a:r>
            <a:r>
              <a:rPr lang="pl-PL" sz="1400" dirty="0" smtClean="0">
                <a:latin typeface="+mj-lt"/>
              </a:rPr>
              <a:t>, </a:t>
            </a:r>
            <a:r>
              <a:rPr lang="pl-PL" sz="1400" dirty="0">
                <a:latin typeface="+mj-lt"/>
              </a:rPr>
              <a:t>wybitny specjalista z dziedziny </a:t>
            </a:r>
            <a:r>
              <a:rPr lang="pl-PL" sz="1400" dirty="0" smtClean="0">
                <a:latin typeface="+mj-lt"/>
              </a:rPr>
              <a:t>badań półprzewodnikowych nanostruktur, za prace, które przyczyniły </a:t>
            </a:r>
            <a:r>
              <a:rPr lang="pl-PL" sz="1400" dirty="0">
                <a:latin typeface="+mj-lt"/>
              </a:rPr>
              <a:t>się w sposób wybitny do rozwoju co najmniej jednej z dziedzin fizyki oraz za zasługi dla rozwoju fizyki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Polsce</a:t>
            </a:r>
            <a:r>
              <a:rPr lang="pl-PL" sz="1400" dirty="0" smtClean="0">
                <a:latin typeface="+mj-lt"/>
              </a:rPr>
              <a:t>.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dirty="0" smtClean="0">
              <a:latin typeface="+mj-lt"/>
            </a:endParaRPr>
          </a:p>
          <a:p>
            <a:pPr marL="0" indent="0">
              <a:buFont typeface="Arial" charset="0"/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Nagroda Lew Politechniki Wrocławskiej 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prof. dr hab. inż. Kazimiera Wilk</a:t>
            </a:r>
            <a:r>
              <a:rPr lang="pl-PL" sz="1400" dirty="0" smtClean="0">
                <a:latin typeface="+mj-lt"/>
              </a:rPr>
              <a:t> z Zakładu Technologii Organicznej 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Farmaceutycznej Wydziału Chemicznego za aktywną działalność na rzecz Uczelni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środowiska akademickiego Wrocławia.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dr hab. inż. Halina Pawlak-Kruczek, prof. </a:t>
            </a:r>
            <a:r>
              <a:rPr lang="pl-PL" sz="1400" b="1" dirty="0" err="1" smtClean="0">
                <a:latin typeface="+mj-lt"/>
              </a:rPr>
              <a:t>PWr</a:t>
            </a:r>
            <a:r>
              <a:rPr lang="pl-PL" sz="1400" b="1" dirty="0" smtClean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z Instytutu Techniki Cieplnej 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Mechaniki Płynów Wydziału Mechaniczno-Energetycznego za wieloletnią pracę 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na rzecz rozwoju technologicznego Politechniki Wrocławskiej.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mgr inż. Jerzy Borowiec</a:t>
            </a:r>
            <a:r>
              <a:rPr lang="pl-PL" sz="1400" dirty="0" smtClean="0">
                <a:latin typeface="+mj-lt"/>
              </a:rPr>
              <a:t> z Katedry Telekomunikacji i Teleinformatyki Wydziału Elektroniki za wielką pasję w działaniu na rzecz niepełnosprawnej społeczności akademickiej.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1031875" y="441325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smtClean="0"/>
              <a:t>Nagrody i wyróżnienia naukowców  Politechniki Wrocławskiej</a:t>
            </a:r>
            <a:endParaRPr lang="pl-PL" b="1" dirty="0" smtClean="0"/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278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899592" y="1177060"/>
            <a:ext cx="7308850" cy="4772219"/>
          </a:xfrm>
          <a:noFill/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Ranking Szkół Wyższych 2013</a:t>
            </a: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VI miejsce w rankingu uczelni akademickich</a:t>
            </a: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III miejsce w rankingu uczelni </a:t>
            </a:r>
            <a:r>
              <a:rPr lang="pl-PL" sz="1400" dirty="0" smtClean="0">
                <a:latin typeface="+mj-lt"/>
              </a:rPr>
              <a:t>technicznych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I </a:t>
            </a:r>
            <a:r>
              <a:rPr lang="pl-PL" sz="1400" dirty="0">
                <a:latin typeface="+mj-lt"/>
              </a:rPr>
              <a:t>miejsce w kategorii </a:t>
            </a:r>
            <a:r>
              <a:rPr lang="pl-PL" sz="1400" dirty="0" smtClean="0">
                <a:latin typeface="+mj-lt"/>
              </a:rPr>
              <a:t>Innowacyjność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i tytuł </a:t>
            </a:r>
            <a:r>
              <a:rPr lang="pl-PL" sz="1400" b="1" dirty="0">
                <a:latin typeface="+mj-lt"/>
              </a:rPr>
              <a:t>Lidera </a:t>
            </a:r>
            <a:r>
              <a:rPr lang="pl-PL" sz="1400" b="1" dirty="0" smtClean="0">
                <a:latin typeface="+mj-lt"/>
              </a:rPr>
              <a:t>Innowacyjności.</a:t>
            </a:r>
            <a:endParaRPr lang="pl-PL" sz="1400" dirty="0" smtClean="0">
              <a:latin typeface="+mj-lt"/>
            </a:endParaRPr>
          </a:p>
          <a:p>
            <a:pPr marL="0" lvl="0" indent="0">
              <a:buNone/>
            </a:pPr>
            <a:endParaRPr lang="pl-PL" sz="1400" dirty="0">
              <a:latin typeface="+mj-lt"/>
            </a:endParaRPr>
          </a:p>
          <a:p>
            <a:pPr marL="0" lvl="0" indent="0">
              <a:buClr>
                <a:srgbClr val="9F250D"/>
              </a:buClr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Ranking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Szkół Wyższych Wprost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2013</a:t>
            </a:r>
            <a:endParaRPr lang="pl-PL" sz="1400" b="1" dirty="0">
              <a:solidFill>
                <a:srgbClr val="9F250D"/>
              </a:solidFill>
              <a:latin typeface="+mj-lt"/>
            </a:endParaRPr>
          </a:p>
          <a:p>
            <a:pPr lvl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II uczelnia w Polsce, której absolwenci są najbardziej poszukiwani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przez pracodawców.</a:t>
            </a:r>
            <a:r>
              <a:rPr lang="pl-PL" sz="1400" dirty="0">
                <a:latin typeface="+mj-lt"/>
              </a:rPr>
              <a:t/>
            </a:r>
            <a:br>
              <a:rPr lang="pl-PL" sz="1400" dirty="0">
                <a:latin typeface="+mj-lt"/>
              </a:rPr>
            </a:br>
            <a:endParaRPr lang="pl-PL" sz="1400" dirty="0" smtClean="0">
              <a:latin typeface="+mj-lt"/>
            </a:endParaRPr>
          </a:p>
          <a:p>
            <a:pPr marL="0" lvl="0" indent="0"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Politechnika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Wrocławska wśród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15 najpiękniejszych uczelni świata </a:t>
            </a:r>
            <a:br>
              <a:rPr lang="pl-PL" sz="1400" b="1" dirty="0" smtClean="0">
                <a:solidFill>
                  <a:srgbClr val="9F250D"/>
                </a:solidFill>
                <a:latin typeface="+mj-lt"/>
              </a:rPr>
            </a:br>
            <a:r>
              <a:rPr lang="pl-PL" sz="1400" dirty="0" smtClean="0">
                <a:latin typeface="+mj-lt"/>
              </a:rPr>
              <a:t>wg zestawienia The </a:t>
            </a:r>
            <a:r>
              <a:rPr lang="pl-PL" sz="1400" dirty="0" err="1" smtClean="0">
                <a:latin typeface="+mj-lt"/>
              </a:rPr>
              <a:t>Huffington</a:t>
            </a:r>
            <a:r>
              <a:rPr lang="pl-PL" sz="1400" dirty="0" smtClean="0">
                <a:latin typeface="+mj-lt"/>
              </a:rPr>
              <a:t> Post i Disney-</a:t>
            </a:r>
            <a:r>
              <a:rPr lang="pl-PL" sz="1400" dirty="0" err="1" smtClean="0">
                <a:latin typeface="+mj-lt"/>
              </a:rPr>
              <a:t>Pixar</a:t>
            </a:r>
            <a:r>
              <a:rPr lang="pl-PL" sz="1400" dirty="0" smtClean="0">
                <a:latin typeface="+mj-lt"/>
              </a:rPr>
              <a:t>.</a:t>
            </a:r>
            <a:br>
              <a:rPr lang="pl-PL" sz="1400" dirty="0" smtClean="0">
                <a:latin typeface="+mj-lt"/>
              </a:rPr>
            </a:br>
            <a:endParaRPr lang="pl-PL" sz="1400" dirty="0">
              <a:latin typeface="+mj-lt"/>
            </a:endParaRPr>
          </a:p>
          <a:p>
            <a:pPr marL="0" indent="0">
              <a:buClr>
                <a:srgbClr val="A02F10"/>
              </a:buClr>
              <a:buNone/>
            </a:pPr>
            <a:r>
              <a:rPr lang="pl-PL" sz="1400" b="1" dirty="0" smtClean="0">
                <a:solidFill>
                  <a:srgbClr val="A02F10"/>
                </a:solidFill>
                <a:latin typeface="+mj-lt"/>
              </a:rPr>
              <a:t>Wydział Elektroniki Mikrosystemów i Fotoniki wśród 37 najbardziej prestiżowych jednostek w Polsce, którym resort nauki nadał kategorię „A +”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Analizę przeprowadził Komitet Ewaluacji Jednostek Naukowych. Pozostałe wydziały Politechniki otrzymały kategorie A (7 wydziałów) oraz B (4 wydziały).</a:t>
            </a:r>
          </a:p>
          <a:p>
            <a:pPr marL="0" indent="0">
              <a:buClr>
                <a:srgbClr val="A02F10"/>
              </a:buClr>
              <a:buNone/>
            </a:pPr>
            <a:endParaRPr lang="pl-PL" sz="1400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9F250D"/>
                </a:solidFill>
                <a:latin typeface="+mj-lt"/>
              </a:rPr>
              <a:t>Ranking Web of Universities </a:t>
            </a:r>
            <a:r>
              <a:rPr lang="en-US" sz="1400" b="1" dirty="0" err="1" smtClean="0">
                <a:solidFill>
                  <a:srgbClr val="9F250D"/>
                </a:solidFill>
                <a:latin typeface="+mj-lt"/>
              </a:rPr>
              <a:t>Webometrics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9F250D"/>
                </a:solidFill>
                <a:latin typeface="+mj-lt"/>
              </a:rPr>
              <a:t>-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 </a:t>
            </a:r>
            <a:r>
              <a:rPr lang="en-US" sz="1400" b="1" dirty="0" err="1" smtClean="0">
                <a:solidFill>
                  <a:srgbClr val="9F250D"/>
                </a:solidFill>
                <a:latin typeface="+mj-lt"/>
              </a:rPr>
              <a:t>styczeń</a:t>
            </a:r>
            <a:r>
              <a:rPr lang="en-US" sz="1400" b="1" dirty="0" smtClean="0">
                <a:solidFill>
                  <a:srgbClr val="9F250D"/>
                </a:solidFill>
                <a:latin typeface="+mj-lt"/>
              </a:rPr>
              <a:t> </a:t>
            </a:r>
            <a:r>
              <a:rPr lang="en-US" sz="1400" b="1" dirty="0">
                <a:solidFill>
                  <a:srgbClr val="9F250D"/>
                </a:solidFill>
                <a:latin typeface="+mj-lt"/>
              </a:rPr>
              <a:t>2013</a:t>
            </a:r>
            <a:endParaRPr lang="pl-PL" sz="1400" b="1" dirty="0">
              <a:solidFill>
                <a:srgbClr val="9F250D"/>
              </a:solidFill>
              <a:latin typeface="+mj-lt"/>
            </a:endParaRPr>
          </a:p>
          <a:p>
            <a:pPr lvl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I miejsce wśród polskich uczelni </a:t>
            </a:r>
            <a:r>
              <a:rPr lang="pl-PL" sz="1400" dirty="0" smtClean="0">
                <a:latin typeface="+mj-lt"/>
              </a:rPr>
              <a:t>technicznych (412 </a:t>
            </a:r>
            <a:r>
              <a:rPr lang="pl-PL" sz="1400" dirty="0">
                <a:latin typeface="+mj-lt"/>
              </a:rPr>
              <a:t>miejsce w rankingu globalnym, </a:t>
            </a:r>
            <a:r>
              <a:rPr lang="pl-PL" sz="1400" dirty="0" smtClean="0">
                <a:latin typeface="+mj-lt"/>
              </a:rPr>
              <a:t>156 </a:t>
            </a:r>
            <a:r>
              <a:rPr lang="pl-PL" sz="1400" dirty="0">
                <a:latin typeface="+mj-lt"/>
              </a:rPr>
              <a:t>miejscu w Europie, </a:t>
            </a:r>
            <a:r>
              <a:rPr lang="pl-PL" sz="1400" dirty="0" smtClean="0">
                <a:latin typeface="+mj-lt"/>
              </a:rPr>
              <a:t>12 </a:t>
            </a:r>
            <a:r>
              <a:rPr lang="pl-PL" sz="1400" dirty="0">
                <a:latin typeface="+mj-lt"/>
              </a:rPr>
              <a:t>w Europie Środkowo-Wschodniej i 4 w </a:t>
            </a:r>
            <a:r>
              <a:rPr lang="pl-PL" sz="1400" dirty="0" smtClean="0">
                <a:latin typeface="+mj-lt"/>
              </a:rPr>
              <a:t>Polsce).</a:t>
            </a:r>
            <a:endParaRPr lang="pl-PL" sz="1400" dirty="0">
              <a:latin typeface="+mj-lt"/>
            </a:endParaRPr>
          </a:p>
          <a:p>
            <a:pPr marL="0" indent="0">
              <a:buClr>
                <a:srgbClr val="A02F10"/>
              </a:buClr>
              <a:buNone/>
            </a:pPr>
            <a:endParaRPr lang="pl-PL" sz="1400" dirty="0" smtClean="0">
              <a:latin typeface="+mj-lt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791580" y="425450"/>
            <a:ext cx="7654925" cy="719138"/>
          </a:xfrm>
        </p:spPr>
        <p:txBody>
          <a:bodyPr>
            <a:normAutofit/>
          </a:bodyPr>
          <a:lstStyle/>
          <a:p>
            <a:pPr indent="0"/>
            <a:r>
              <a:rPr lang="pl-PL" b="1" dirty="0" smtClean="0"/>
              <a:t>Wybrane wydarzenia i osiągnięcia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716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575556" y="476275"/>
            <a:ext cx="8111244" cy="11525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 smtClean="0">
                <a:latin typeface="Trebuchet MS" pitchFamily="34" charset="0"/>
              </a:rPr>
              <a:t>Goście zagraniczni </a:t>
            </a:r>
            <a:endParaRPr lang="pl-PL" sz="3200" dirty="0">
              <a:latin typeface="Trebuchet MS" pitchFamily="34" charset="0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40554" y="1236767"/>
            <a:ext cx="4103811" cy="4853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pl-PL" sz="1400" dirty="0"/>
          </a:p>
        </p:txBody>
      </p:sp>
      <p:sp>
        <p:nvSpPr>
          <p:cNvPr id="4" name="Symbol zastępczy zawartości 3"/>
          <p:cNvSpPr txBox="1">
            <a:spLocks/>
          </p:cNvSpPr>
          <p:nvPr/>
        </p:nvSpPr>
        <p:spPr>
          <a:xfrm>
            <a:off x="4913823" y="4496413"/>
            <a:ext cx="3240087" cy="15934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l-PL" sz="1400" dirty="0" err="1">
                <a:solidFill>
                  <a:srgbClr val="A02F10"/>
                </a:solidFill>
                <a:latin typeface="+mj-lt"/>
              </a:rPr>
              <a:t>Visiting</a:t>
            </a:r>
            <a:r>
              <a:rPr lang="pl-PL" sz="1400" dirty="0">
                <a:solidFill>
                  <a:srgbClr val="A02F10"/>
                </a:solidFill>
                <a:latin typeface="+mj-lt"/>
              </a:rPr>
              <a:t> </a:t>
            </a:r>
            <a:r>
              <a:rPr lang="pl-PL" sz="1400" dirty="0" err="1" smtClean="0">
                <a:solidFill>
                  <a:srgbClr val="A02F10"/>
                </a:solidFill>
                <a:latin typeface="+mj-lt"/>
              </a:rPr>
              <a:t>Professors</a:t>
            </a:r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 2013</a:t>
            </a:r>
            <a:endParaRPr lang="pl-PL" sz="1400" dirty="0">
              <a:solidFill>
                <a:srgbClr val="A02F10"/>
              </a:solidFill>
              <a:latin typeface="+mj-lt"/>
            </a:endParaRPr>
          </a:p>
          <a:p>
            <a:pPr lvl="0">
              <a:defRPr/>
            </a:pPr>
            <a:endParaRPr lang="pl-PL" sz="1400" dirty="0">
              <a:solidFill>
                <a:prstClr val="black"/>
              </a:solidFill>
              <a:latin typeface="+mj-lt"/>
            </a:endParaRP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solidFill>
                  <a:prstClr val="black"/>
                </a:solidFill>
                <a:latin typeface="+mj-lt"/>
              </a:rPr>
              <a:t>prof. </a:t>
            </a:r>
            <a:r>
              <a:rPr lang="pl-PL" sz="1400" b="0" dirty="0" err="1">
                <a:solidFill>
                  <a:prstClr val="black"/>
                </a:solidFill>
                <a:latin typeface="+mj-lt"/>
              </a:rPr>
              <a:t>Zeev</a:t>
            </a:r>
            <a:r>
              <a:rPr lang="pl-PL" sz="1400" b="0" dirty="0">
                <a:solidFill>
                  <a:prstClr val="black"/>
                </a:solidFill>
                <a:latin typeface="+mj-lt"/>
              </a:rPr>
              <a:t> Baran (3 wizyty)</a:t>
            </a: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solidFill>
                  <a:prstClr val="black"/>
                </a:solidFill>
                <a:latin typeface="+mj-lt"/>
              </a:rPr>
              <a:t>prof. Patrick </a:t>
            </a:r>
            <a:r>
              <a:rPr lang="pl-PL" sz="1400" b="0" dirty="0" err="1">
                <a:solidFill>
                  <a:prstClr val="black"/>
                </a:solidFill>
                <a:latin typeface="+mj-lt"/>
              </a:rPr>
              <a:t>Dewilde</a:t>
            </a:r>
            <a:endParaRPr lang="pl-PL" sz="1400" b="0" dirty="0">
              <a:solidFill>
                <a:prstClr val="black"/>
              </a:solidFill>
              <a:latin typeface="+mj-lt"/>
            </a:endParaRP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solidFill>
                  <a:prstClr val="black"/>
                </a:solidFill>
                <a:latin typeface="+mj-lt"/>
              </a:rPr>
              <a:t>prof. David Williams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solidFill>
                  <a:prstClr val="black"/>
                </a:solidFill>
                <a:latin typeface="+mj-lt"/>
              </a:rPr>
              <a:t>prof. Bela </a:t>
            </a:r>
            <a:r>
              <a:rPr lang="pl-PL" sz="1400" b="0" dirty="0" err="1">
                <a:solidFill>
                  <a:prstClr val="black"/>
                </a:solidFill>
                <a:latin typeface="+mj-lt"/>
              </a:rPr>
              <a:t>Bollobas</a:t>
            </a:r>
            <a:endParaRPr lang="pl-PL" sz="1400" b="0" dirty="0">
              <a:solidFill>
                <a:prstClr val="black"/>
              </a:solidFill>
              <a:latin typeface="+mj-lt"/>
            </a:endParaRPr>
          </a:p>
          <a:p>
            <a:pPr>
              <a:buClr>
                <a:srgbClr val="A02F10"/>
              </a:buClr>
              <a:defRPr/>
            </a:pPr>
            <a:endParaRPr lang="pl-PL" sz="1400" b="0" dirty="0">
              <a:solidFill>
                <a:prstClr val="black"/>
              </a:solidFill>
            </a:endParaRPr>
          </a:p>
          <a:p>
            <a:pPr>
              <a:buClr>
                <a:srgbClr val="A02F10"/>
              </a:buClr>
            </a:pPr>
            <a:endParaRPr lang="pl-PL" sz="1400" dirty="0"/>
          </a:p>
          <a:p>
            <a:pPr>
              <a:buClr>
                <a:srgbClr val="A02F10"/>
              </a:buClr>
            </a:pPr>
            <a:endParaRPr lang="pl-PL" sz="1400" b="0" dirty="0"/>
          </a:p>
        </p:txBody>
      </p:sp>
      <p:pic>
        <p:nvPicPr>
          <p:cNvPr id="32770" name="Picture 2" descr="5. Sympozjum LFPPI seQre2014 na Politechnice Wroc&amp;lstrok;awskiej (fot. Krzysztof Mazur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0"/>
          <a:stretch/>
        </p:blipFill>
        <p:spPr bwMode="auto">
          <a:xfrm>
            <a:off x="4917519" y="1304764"/>
            <a:ext cx="3583223" cy="1987488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18426" y="1414815"/>
            <a:ext cx="412593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Wizyty uczelniane</a:t>
            </a:r>
          </a:p>
          <a:p>
            <a:endParaRPr lang="pl-PL" sz="1400" dirty="0">
              <a:solidFill>
                <a:srgbClr val="A02F10"/>
              </a:solidFill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National </a:t>
            </a:r>
            <a:r>
              <a:rPr lang="pl-PL" sz="1400" b="0" dirty="0" err="1">
                <a:latin typeface="+mj-lt"/>
              </a:rPr>
              <a:t>Mining</a:t>
            </a:r>
            <a:r>
              <a:rPr lang="pl-PL" sz="1400" b="0" dirty="0">
                <a:latin typeface="+mj-lt"/>
              </a:rPr>
              <a:t> </a:t>
            </a:r>
            <a:r>
              <a:rPr lang="pl-PL" sz="1400" b="0" dirty="0" err="1">
                <a:latin typeface="+mj-lt"/>
              </a:rPr>
              <a:t>University</a:t>
            </a:r>
            <a:r>
              <a:rPr lang="pl-PL" sz="1400" b="0" dirty="0">
                <a:latin typeface="+mj-lt"/>
              </a:rPr>
              <a:t>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z </a:t>
            </a:r>
            <a:r>
              <a:rPr lang="pl-PL" sz="1400" b="0" dirty="0">
                <a:latin typeface="+mj-lt"/>
              </a:rPr>
              <a:t>Dniepropietrowska (</a:t>
            </a:r>
            <a:r>
              <a:rPr lang="pl-PL" sz="1400" b="0" dirty="0" smtClean="0">
                <a:latin typeface="+mj-lt"/>
              </a:rPr>
              <a:t>Ukraina) </a:t>
            </a:r>
            <a:endParaRPr lang="pl-PL" sz="1400" b="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University </a:t>
            </a:r>
            <a:r>
              <a:rPr lang="pl-PL" sz="1400" b="0" dirty="0">
                <a:latin typeface="+mj-lt"/>
              </a:rPr>
              <a:t>of Strasbourg (UNISTRA) </a:t>
            </a:r>
            <a:endParaRPr lang="pl-PL" sz="1400" b="0" dirty="0" smtClean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Technical University of </a:t>
            </a:r>
            <a:r>
              <a:rPr lang="pl-PL" sz="1400" b="0" dirty="0" err="1" smtClean="0">
                <a:latin typeface="+mj-lt"/>
              </a:rPr>
              <a:t>Varna</a:t>
            </a:r>
            <a:endParaRPr lang="pl-PL" sz="1400" b="0" dirty="0" smtClean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en-US" sz="1400" b="0" dirty="0" err="1" smtClean="0">
                <a:latin typeface="+mj-lt"/>
              </a:rPr>
              <a:t>Viceminister</a:t>
            </a:r>
            <a:r>
              <a:rPr lang="en-US" sz="1400" b="0" dirty="0" smtClean="0">
                <a:latin typeface="+mj-lt"/>
              </a:rPr>
              <a:t> </a:t>
            </a:r>
            <a:r>
              <a:rPr lang="en-US" sz="1400" b="0" dirty="0">
                <a:latin typeface="+mj-lt"/>
              </a:rPr>
              <a:t>of Education and </a:t>
            </a:r>
            <a:r>
              <a:rPr lang="en-US" sz="1400" b="0" dirty="0" smtClean="0">
                <a:latin typeface="+mj-lt"/>
              </a:rPr>
              <a:t>Science</a:t>
            </a:r>
            <a:r>
              <a:rPr lang="pl-PL" sz="1400" b="0" dirty="0" smtClean="0">
                <a:latin typeface="+mj-lt"/>
              </a:rPr>
              <a:t> z Litwy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err="1">
                <a:latin typeface="+mj-lt"/>
              </a:rPr>
              <a:t>Moscow</a:t>
            </a:r>
            <a:r>
              <a:rPr lang="pl-PL" sz="1400" b="0" dirty="0">
                <a:latin typeface="+mj-lt"/>
              </a:rPr>
              <a:t> Technical University Of Communications And </a:t>
            </a:r>
            <a:r>
              <a:rPr lang="pl-PL" sz="1400" b="0" dirty="0" err="1">
                <a:latin typeface="+mj-lt"/>
              </a:rPr>
              <a:t>Informatics</a:t>
            </a:r>
            <a:r>
              <a:rPr lang="pl-PL" sz="1400" b="0" dirty="0">
                <a:latin typeface="+mj-lt"/>
              </a:rPr>
              <a:t> (MTUCI</a:t>
            </a:r>
            <a:r>
              <a:rPr lang="pl-PL" sz="1400" b="0" dirty="0" smtClean="0">
                <a:latin typeface="+mj-lt"/>
              </a:rPr>
              <a:t>)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Petersburg </a:t>
            </a:r>
            <a:r>
              <a:rPr lang="pl-PL" sz="1400" b="0" dirty="0" err="1">
                <a:latin typeface="+mj-lt"/>
              </a:rPr>
              <a:t>State</a:t>
            </a:r>
            <a:r>
              <a:rPr lang="pl-PL" sz="1400" b="0" dirty="0">
                <a:latin typeface="+mj-lt"/>
              </a:rPr>
              <a:t> Transport </a:t>
            </a:r>
            <a:r>
              <a:rPr lang="pl-PL" sz="1400" b="0" dirty="0" smtClean="0">
                <a:latin typeface="+mj-lt"/>
              </a:rPr>
              <a:t>University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University of </a:t>
            </a:r>
            <a:r>
              <a:rPr lang="pl-PL" sz="1400" b="0" dirty="0" err="1">
                <a:latin typeface="+mj-lt"/>
              </a:rPr>
              <a:t>Forth</a:t>
            </a:r>
            <a:r>
              <a:rPr lang="pl-PL" sz="1400" b="0" dirty="0">
                <a:latin typeface="+mj-lt"/>
              </a:rPr>
              <a:t> Hare w </a:t>
            </a:r>
            <a:r>
              <a:rPr lang="pl-PL" sz="1400" b="0" dirty="0" smtClean="0">
                <a:latin typeface="+mj-lt"/>
              </a:rPr>
              <a:t>RPA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err="1">
                <a:latin typeface="+mj-lt"/>
              </a:rPr>
              <a:t>Moscow</a:t>
            </a:r>
            <a:r>
              <a:rPr lang="pl-PL" sz="1400" b="0" dirty="0">
                <a:latin typeface="+mj-lt"/>
              </a:rPr>
              <a:t> Power Engineering Institute w </a:t>
            </a:r>
            <a:r>
              <a:rPr lang="pl-PL" sz="1400" b="0" dirty="0" smtClean="0">
                <a:latin typeface="+mj-lt"/>
              </a:rPr>
              <a:t>Rosji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en-US" sz="1400" b="0" dirty="0" smtClean="0">
                <a:latin typeface="+mj-lt"/>
              </a:rPr>
              <a:t>Central </a:t>
            </a:r>
            <a:r>
              <a:rPr lang="en-US" sz="1400" b="0" dirty="0">
                <a:latin typeface="+mj-lt"/>
              </a:rPr>
              <a:t>Connecticut State </a:t>
            </a:r>
            <a:r>
              <a:rPr lang="en-US" sz="1400" b="0" dirty="0" err="1" smtClean="0">
                <a:latin typeface="+mj-lt"/>
              </a:rPr>
              <a:t>Universit</a:t>
            </a:r>
            <a:r>
              <a:rPr lang="pl-PL" sz="1400" b="0" dirty="0" smtClean="0">
                <a:latin typeface="+mj-lt"/>
              </a:rPr>
              <a:t>y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SAL </a:t>
            </a:r>
            <a:r>
              <a:rPr lang="pl-PL" sz="1400" b="0" dirty="0">
                <a:latin typeface="+mj-lt"/>
              </a:rPr>
              <a:t>Institute of Technology and Engineering Research (</a:t>
            </a:r>
            <a:r>
              <a:rPr lang="pl-PL" sz="1400" b="0" dirty="0" smtClean="0">
                <a:latin typeface="+mj-lt"/>
              </a:rPr>
              <a:t>Indie)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Wurzburg University</a:t>
            </a:r>
            <a:endParaRPr lang="pl-PL" sz="1400" b="0" dirty="0"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917519" y="35010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solidFill>
                  <a:srgbClr val="A02F10"/>
                </a:solidFill>
              </a:rPr>
              <a:t>Wizyty</a:t>
            </a:r>
            <a:r>
              <a:rPr lang="pl-PL" sz="1400" dirty="0">
                <a:solidFill>
                  <a:srgbClr val="A02F10"/>
                </a:solidFill>
              </a:rPr>
              <a:t> </a:t>
            </a:r>
            <a:r>
              <a:rPr lang="pl-PL" sz="1400" dirty="0" smtClean="0">
                <a:solidFill>
                  <a:srgbClr val="A02F10"/>
                </a:solidFill>
              </a:rPr>
              <a:t>studenckie</a:t>
            </a:r>
          </a:p>
          <a:p>
            <a:endParaRPr lang="pl-PL" sz="140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East Kazachstan </a:t>
            </a:r>
            <a:r>
              <a:rPr lang="pl-PL" sz="1400" b="0" dirty="0" err="1"/>
              <a:t>State</a:t>
            </a:r>
            <a:r>
              <a:rPr lang="pl-PL" sz="1400" b="0" dirty="0"/>
              <a:t> Technical University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Tohoku University (Japonia)</a:t>
            </a:r>
          </a:p>
        </p:txBody>
      </p:sp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773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96652"/>
            <a:ext cx="7067128" cy="719138"/>
          </a:xfrm>
        </p:spPr>
        <p:txBody>
          <a:bodyPr/>
          <a:lstStyle/>
          <a:p>
            <a:pPr indent="0"/>
            <a:r>
              <a:rPr lang="pl-PL" b="1" dirty="0"/>
              <a:t>Działalność dydaktyczna</a:t>
            </a:r>
            <a:endParaRPr lang="pl-PL" sz="2000" b="1" baseline="30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3508" y="1196752"/>
            <a:ext cx="4788532" cy="3240360"/>
          </a:xfrm>
          <a:noFill/>
        </p:spPr>
        <p:txBody>
          <a:bodyPr/>
          <a:lstStyle/>
          <a:p>
            <a:pPr marL="400050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r>
              <a:rPr lang="pl-PL" sz="1400" b="1" dirty="0">
                <a:solidFill>
                  <a:srgbClr val="9F250D"/>
                </a:solidFill>
              </a:rPr>
              <a:t>Nauczanie na 41 kierunkach kształcenia </a:t>
            </a:r>
          </a:p>
          <a:p>
            <a:pPr marL="400050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endParaRPr lang="pl-PL" sz="1400" dirty="0">
              <a:solidFill>
                <a:srgbClr val="9F250D"/>
              </a:solidFill>
            </a:endParaRPr>
          </a:p>
          <a:p>
            <a:pPr marL="400050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r>
              <a:rPr lang="pl-PL" sz="1400" b="1" dirty="0">
                <a:solidFill>
                  <a:srgbClr val="9F250D"/>
                </a:solidFill>
              </a:rPr>
              <a:t>Nierównomierny rozkład obciążeń </a:t>
            </a:r>
            <a:r>
              <a:rPr lang="pl-PL" sz="1400" b="1" dirty="0" smtClean="0">
                <a:solidFill>
                  <a:srgbClr val="9F250D"/>
                </a:solidFill>
              </a:rPr>
              <a:t>dydaktycznych:</a:t>
            </a:r>
            <a:endParaRPr lang="pl-PL" sz="1400" b="1" dirty="0">
              <a:solidFill>
                <a:srgbClr val="9F250D"/>
              </a:solidFill>
            </a:endParaRPr>
          </a:p>
          <a:p>
            <a:pPr lvl="1" eaLnBrk="1" hangingPunct="1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obciążenia dydaktyczne: </a:t>
            </a:r>
            <a:r>
              <a:rPr lang="pl-PL" sz="1400" dirty="0" smtClean="0"/>
              <a:t>724,4 </a:t>
            </a:r>
            <a:r>
              <a:rPr lang="pl-PL" sz="1400" dirty="0"/>
              <a:t>tys. h w 2013 r.  (681,9 tys. h w 2012 r.)</a:t>
            </a:r>
            <a:br>
              <a:rPr lang="pl-PL" sz="1400" dirty="0"/>
            </a:br>
            <a:r>
              <a:rPr lang="pl-PL" sz="1400" dirty="0"/>
              <a:t>w tym 266,7 tys. h ponadwymiarowych 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(</a:t>
            </a:r>
            <a:r>
              <a:rPr lang="pl-PL" sz="1400" dirty="0"/>
              <a:t>168,2 tys. h ponadwymiarowych w 2012 r.)</a:t>
            </a:r>
          </a:p>
          <a:p>
            <a:pPr marL="457200" lvl="1" indent="0" eaLnBrk="1" hangingPunct="1">
              <a:buClr>
                <a:srgbClr val="A02F10"/>
              </a:buClr>
              <a:buNone/>
            </a:pPr>
            <a:endParaRPr lang="pl-PL" sz="1400" b="1" dirty="0">
              <a:cs typeface="Arial" charset="0"/>
            </a:endParaRPr>
          </a:p>
          <a:p>
            <a:pPr marL="457200" lvl="1" indent="0" eaLnBrk="1" hangingPunct="1">
              <a:buClr>
                <a:srgbClr val="A02F10"/>
              </a:buClr>
              <a:buNone/>
            </a:pPr>
            <a:r>
              <a:rPr lang="pl-PL" sz="1400" b="1" dirty="0">
                <a:solidFill>
                  <a:srgbClr val="9F250D"/>
                </a:solidFill>
                <a:cs typeface="Arial" charset="0"/>
              </a:rPr>
              <a:t>Dostępność dla studentów kadr  wysokokwalifikowanych</a:t>
            </a:r>
          </a:p>
          <a:p>
            <a:pPr marL="800100" lvl="1" eaLnBrk="1" hangingPunct="1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liczba studentów do liczby nauczycieli akademickich: 17,8</a:t>
            </a:r>
          </a:p>
          <a:p>
            <a:pPr marL="457200" lvl="1" indent="0" eaLnBrk="1" hangingPunct="1">
              <a:spcBef>
                <a:spcPts val="0"/>
              </a:spcBef>
              <a:buClr>
                <a:srgbClr val="A02F10"/>
              </a:buClr>
              <a:buNone/>
            </a:pPr>
            <a:endParaRPr lang="pl-PL" sz="1400" dirty="0"/>
          </a:p>
          <a:p>
            <a:pPr marL="457200" lvl="1" indent="0" eaLnBrk="1" hangingPunct="1">
              <a:spcBef>
                <a:spcPts val="0"/>
              </a:spcBef>
              <a:buClr>
                <a:srgbClr val="A02F10"/>
              </a:buClr>
              <a:buNone/>
            </a:pPr>
            <a:r>
              <a:rPr lang="pl-PL" sz="1400" b="1" dirty="0">
                <a:solidFill>
                  <a:srgbClr val="9F250D"/>
                </a:solidFill>
              </a:rPr>
              <a:t>Najchętniej wybierane kierunki </a:t>
            </a:r>
            <a:r>
              <a:rPr lang="pl-PL" sz="1400" b="1" dirty="0" smtClean="0">
                <a:solidFill>
                  <a:srgbClr val="9F250D"/>
                </a:solidFill>
              </a:rPr>
              <a:t>studiów,</a:t>
            </a:r>
            <a:br>
              <a:rPr lang="pl-PL" sz="1400" b="1" dirty="0" smtClean="0">
                <a:solidFill>
                  <a:srgbClr val="9F250D"/>
                </a:solidFill>
              </a:rPr>
            </a:br>
            <a:r>
              <a:rPr lang="pl-PL" sz="1400" b="1" dirty="0" smtClean="0">
                <a:solidFill>
                  <a:srgbClr val="9F250D"/>
                </a:solidFill>
              </a:rPr>
              <a:t>rekrutacja </a:t>
            </a:r>
            <a:r>
              <a:rPr lang="pl-PL" sz="1400" b="1" dirty="0">
                <a:solidFill>
                  <a:srgbClr val="9F250D"/>
                </a:solidFill>
              </a:rPr>
              <a:t>letnia 2013 </a:t>
            </a:r>
            <a:endParaRPr lang="pl-PL" sz="1400" dirty="0"/>
          </a:p>
          <a:p>
            <a:pPr lvl="2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I</a:t>
            </a:r>
            <a:r>
              <a:rPr lang="pl-PL" sz="1400" b="1" dirty="0" smtClean="0"/>
              <a:t>nżynieria </a:t>
            </a:r>
            <a:r>
              <a:rPr lang="pl-PL" sz="1400" b="1" dirty="0"/>
              <a:t>B</a:t>
            </a:r>
            <a:r>
              <a:rPr lang="pl-PL" sz="1400" b="1" dirty="0" smtClean="0"/>
              <a:t>iomedyczna </a:t>
            </a:r>
            <a:r>
              <a:rPr lang="pl-PL" sz="1400" dirty="0"/>
              <a:t>6,11 osób na miejsce na dzienne studia inżynierskie</a:t>
            </a:r>
          </a:p>
          <a:p>
            <a:pPr lvl="2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I</a:t>
            </a:r>
            <a:r>
              <a:rPr lang="pl-PL" sz="1400" b="1" dirty="0" smtClean="0"/>
              <a:t>nformatyka</a:t>
            </a:r>
            <a:r>
              <a:rPr lang="pl-PL" sz="1400" dirty="0" smtClean="0"/>
              <a:t> </a:t>
            </a:r>
            <a:r>
              <a:rPr lang="pl-PL" sz="1400" dirty="0"/>
              <a:t>- 3,99 osób na </a:t>
            </a:r>
            <a:r>
              <a:rPr lang="pl-PL" sz="1400" dirty="0" smtClean="0"/>
              <a:t>miejsce</a:t>
            </a:r>
          </a:p>
          <a:p>
            <a:pPr lvl="2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M</a:t>
            </a:r>
            <a:r>
              <a:rPr lang="pl-PL" sz="1400" b="1" dirty="0" smtClean="0"/>
              <a:t>atematyka </a:t>
            </a:r>
            <a:r>
              <a:rPr lang="pl-PL" sz="1400" b="1" dirty="0"/>
              <a:t>S</a:t>
            </a:r>
            <a:r>
              <a:rPr lang="pl-PL" sz="1400" b="1" dirty="0" smtClean="0"/>
              <a:t>tosowana </a:t>
            </a:r>
            <a:r>
              <a:rPr lang="pl-PL" sz="1400" dirty="0"/>
              <a:t>– 3,84 osób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na miejsce</a:t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 smtClean="0"/>
          </a:p>
          <a:p>
            <a:pPr marL="1314450" lvl="2" indent="-171450" eaLnBrk="1" hangingPunct="1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indent="0" eaLnBrk="1" hangingPunct="1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dirty="0"/>
          </a:p>
        </p:txBody>
      </p:sp>
      <p:pic>
        <p:nvPicPr>
          <p:cNvPr id="5123" name="Picture 3" descr="C:\!!!ELA\zdjecia\!!!!zdjecia wydzialy 2011\2011 - SKS\_MG_68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r="21100"/>
          <a:stretch/>
        </p:blipFill>
        <p:spPr bwMode="auto">
          <a:xfrm>
            <a:off x="5017765" y="1222525"/>
            <a:ext cx="3730699" cy="4538260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606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835268" y="440668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Kształcenie </a:t>
            </a:r>
            <a:r>
              <a:rPr lang="pl-PL" b="1" dirty="0"/>
              <a:t>-</a:t>
            </a:r>
            <a:r>
              <a:rPr lang="pl-PL" b="1" dirty="0" smtClean="0"/>
              <a:t> zagadnienia kluczowe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4993382" y="3212852"/>
            <a:ext cx="3882671" cy="2700424"/>
          </a:xfrm>
        </p:spPr>
        <p:txBody>
          <a:bodyPr/>
          <a:lstStyle/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Uruchomienie rekrutacji na </a:t>
            </a:r>
            <a:r>
              <a:rPr lang="pl-PL" sz="1400" dirty="0" smtClean="0">
                <a:latin typeface="+mj-lt"/>
              </a:rPr>
              <a:t>studia </a:t>
            </a:r>
            <a:r>
              <a:rPr lang="pl-PL" sz="1400" dirty="0" err="1">
                <a:latin typeface="+mj-lt"/>
              </a:rPr>
              <a:t>Executive</a:t>
            </a:r>
            <a:r>
              <a:rPr lang="pl-PL" sz="1400" dirty="0">
                <a:latin typeface="+mj-lt"/>
              </a:rPr>
              <a:t> Master of Business Administration prowadzone we współpracy </a:t>
            </a: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francuską </a:t>
            </a:r>
            <a:r>
              <a:rPr lang="pl-PL" sz="1400" dirty="0" err="1">
                <a:latin typeface="+mj-lt"/>
              </a:rPr>
              <a:t>École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err="1">
                <a:latin typeface="+mj-lt"/>
              </a:rPr>
              <a:t>Nationale</a:t>
            </a:r>
            <a:r>
              <a:rPr lang="pl-PL" sz="1400" dirty="0">
                <a:latin typeface="+mj-lt"/>
              </a:rPr>
              <a:t> des </a:t>
            </a:r>
            <a:r>
              <a:rPr lang="pl-PL" sz="1400" dirty="0" err="1">
                <a:latin typeface="+mj-lt"/>
              </a:rPr>
              <a:t>Ponts</a:t>
            </a:r>
            <a:r>
              <a:rPr lang="pl-PL" sz="1400" dirty="0">
                <a:latin typeface="+mj-lt"/>
              </a:rPr>
              <a:t> et </a:t>
            </a:r>
            <a:r>
              <a:rPr lang="pl-PL" sz="1400" dirty="0" err="1">
                <a:latin typeface="+mj-lt"/>
              </a:rPr>
              <a:t>Chaussées</a:t>
            </a:r>
            <a:r>
              <a:rPr lang="pl-PL" sz="1400" dirty="0">
                <a:latin typeface="+mj-lt"/>
              </a:rPr>
              <a:t> Paris Tech (</a:t>
            </a:r>
            <a:r>
              <a:rPr lang="pl-PL" sz="1400" dirty="0" smtClean="0">
                <a:latin typeface="+mj-lt"/>
              </a:rPr>
              <a:t>ENPC)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Powołanie </a:t>
            </a:r>
            <a:r>
              <a:rPr lang="pl-PL" sz="1400" dirty="0">
                <a:latin typeface="+mj-lt"/>
              </a:rPr>
              <a:t>projektu „Interdyscyplinarna Ścieżka Kształcenia” </a:t>
            </a:r>
            <a:endParaRPr lang="pl-PL" sz="1400" dirty="0" smtClean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Zniesienie Studium Kształcenia </a:t>
            </a:r>
            <a:r>
              <a:rPr lang="pl-PL" sz="1400" dirty="0" smtClean="0">
                <a:latin typeface="+mj-lt"/>
              </a:rPr>
              <a:t>Podstawowego</a:t>
            </a:r>
          </a:p>
          <a:p>
            <a:pPr marL="0" indent="0">
              <a:buClr>
                <a:srgbClr val="A02F10"/>
              </a:buClr>
              <a:buNone/>
            </a:pPr>
            <a:endParaRPr lang="pl-PL" sz="1200" dirty="0" smtClean="0"/>
          </a:p>
          <a:p>
            <a:pPr marL="0" indent="0">
              <a:buNone/>
            </a:pPr>
            <a:r>
              <a:rPr lang="pl-PL" sz="1200" dirty="0" smtClean="0"/>
              <a:t/>
            </a:r>
            <a:br>
              <a:rPr lang="pl-PL" sz="1200" dirty="0" smtClean="0"/>
            </a:br>
            <a:endParaRPr lang="pl-PL" sz="1200" dirty="0" smtClean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200" dirty="0" smtClean="0"/>
          </a:p>
          <a:p>
            <a:pPr marL="457200" lvl="1" indent="0">
              <a:buClr>
                <a:srgbClr val="A02F10"/>
              </a:buClr>
              <a:buNone/>
            </a:pPr>
            <a:endParaRPr lang="pl-PL" sz="1200" dirty="0"/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-327" r="16466" b="-8031"/>
          <a:stretch/>
        </p:blipFill>
        <p:spPr>
          <a:xfrm>
            <a:off x="5184068" y="1244206"/>
            <a:ext cx="3676569" cy="1796480"/>
          </a:xfrm>
          <a:prstGeom prst="round1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35268" y="2034784"/>
            <a:ext cx="40606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02F10"/>
              </a:buClr>
            </a:pPr>
            <a:r>
              <a:rPr lang="pl-PL" sz="1300" dirty="0" smtClean="0"/>
              <a:t>ZOD w Jeleniej Górze jako </a:t>
            </a:r>
            <a:r>
              <a:rPr lang="pl-PL" sz="1300" dirty="0"/>
              <a:t>Wydział </a:t>
            </a:r>
            <a:r>
              <a:rPr lang="pl-PL" sz="1300" dirty="0" smtClean="0"/>
              <a:t>Techniczno-</a:t>
            </a:r>
            <a:br>
              <a:rPr lang="pl-PL" sz="1300" dirty="0" smtClean="0"/>
            </a:br>
            <a:r>
              <a:rPr lang="pl-PL" sz="1300" dirty="0" smtClean="0"/>
              <a:t>-Informatyczny na kierunkach:</a:t>
            </a:r>
            <a:endParaRPr lang="pl-PL" sz="1300" dirty="0"/>
          </a:p>
          <a:p>
            <a:pPr marL="628650" lvl="1" indent="-171450"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200" b="0" dirty="0"/>
              <a:t>Mechanika i Budowa Maszyn</a:t>
            </a:r>
          </a:p>
          <a:p>
            <a:pPr marL="628650" lvl="1" indent="-171450"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200" b="0" dirty="0"/>
              <a:t>Inżynieria Środowiska</a:t>
            </a:r>
          </a:p>
          <a:p>
            <a:pPr marL="628650" lvl="1" indent="-171450"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Budownictwo</a:t>
            </a:r>
            <a:endParaRPr lang="pl-PL" sz="1200" b="0" dirty="0"/>
          </a:p>
          <a:p>
            <a:pPr marL="628650" lvl="1" indent="-171450"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200" b="0" dirty="0"/>
              <a:t>Telekomunikacja</a:t>
            </a:r>
          </a:p>
          <a:p>
            <a:pPr marL="628650" lvl="1" indent="-171450"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Zarządzanie</a:t>
            </a:r>
            <a:endParaRPr lang="pl-PL" sz="1300" b="0" dirty="0"/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100" b="0" dirty="0" smtClean="0"/>
          </a:p>
          <a:p>
            <a:pPr>
              <a:buClr>
                <a:srgbClr val="9F250D"/>
              </a:buClr>
            </a:pPr>
            <a:r>
              <a:rPr lang="pl-PL" sz="1300" dirty="0" smtClean="0"/>
              <a:t>ZOD w Legnicy jako Wydział </a:t>
            </a:r>
            <a:r>
              <a:rPr lang="pl-PL" sz="1300" smtClean="0"/>
              <a:t>Techniczno-</a:t>
            </a:r>
            <a:br>
              <a:rPr lang="pl-PL" sz="1300" smtClean="0"/>
            </a:br>
            <a:r>
              <a:rPr lang="pl-PL" sz="1300" smtClean="0"/>
              <a:t>-Przyrodniczy </a:t>
            </a:r>
            <a:r>
              <a:rPr lang="pl-PL" sz="1300" dirty="0" smtClean="0"/>
              <a:t>na kierunkach: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Mechanika </a:t>
            </a:r>
            <a:r>
              <a:rPr lang="pl-PL" sz="1200" b="0" dirty="0"/>
              <a:t>i Budowa Maszyn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Górnictwo i Geologia</a:t>
            </a:r>
            <a:endParaRPr lang="pl-PL" sz="1200" b="0" dirty="0"/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/>
              <a:t>Elektrotechnika 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Budownictwo</a:t>
            </a:r>
            <a:endParaRPr lang="pl-PL" sz="1200" b="0" dirty="0"/>
          </a:p>
          <a:p>
            <a:pPr marL="0" indent="0">
              <a:buNone/>
            </a:pPr>
            <a:endParaRPr lang="pl-PL" sz="1100" dirty="0" smtClean="0"/>
          </a:p>
          <a:p>
            <a:r>
              <a:rPr lang="pl-PL" sz="1300" dirty="0" smtClean="0"/>
              <a:t>ZOD </a:t>
            </a:r>
            <a:r>
              <a:rPr lang="pl-PL" sz="1300" dirty="0"/>
              <a:t>w Wałbrzychu jako Wydział </a:t>
            </a:r>
            <a:r>
              <a:rPr lang="pl-PL" sz="1300" dirty="0" smtClean="0"/>
              <a:t>Techniczno-</a:t>
            </a:r>
            <a:br>
              <a:rPr lang="pl-PL" sz="1300" dirty="0" smtClean="0"/>
            </a:br>
            <a:r>
              <a:rPr lang="pl-PL" sz="1300" dirty="0" smtClean="0"/>
              <a:t>-Inżynieryjny na </a:t>
            </a:r>
            <a:r>
              <a:rPr lang="pl-PL" sz="1300" dirty="0"/>
              <a:t>kierunkach</a:t>
            </a:r>
            <a:r>
              <a:rPr lang="pl-PL" sz="1300" dirty="0" smtClean="0"/>
              <a:t>: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Mechanika </a:t>
            </a:r>
            <a:r>
              <a:rPr lang="pl-PL" sz="1200" b="0" dirty="0"/>
              <a:t>i Budowa Maszyn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Zarządzanie </a:t>
            </a:r>
            <a:r>
              <a:rPr lang="pl-PL" sz="1200" b="0" dirty="0"/>
              <a:t>i Inżynieria Produkcji</a:t>
            </a:r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 smtClean="0"/>
              <a:t>Budownictwo</a:t>
            </a:r>
            <a:endParaRPr lang="pl-PL" sz="1200" b="0" dirty="0"/>
          </a:p>
          <a:p>
            <a:pPr marL="628650" lvl="1" indent="-171450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b="0" dirty="0"/>
              <a:t>Inżynieria </a:t>
            </a:r>
            <a:r>
              <a:rPr lang="pl-PL" sz="1200" b="0" dirty="0" smtClean="0"/>
              <a:t>Środowiska</a:t>
            </a:r>
            <a:endParaRPr lang="pl-PL" sz="1100" b="0" dirty="0"/>
          </a:p>
        </p:txBody>
      </p:sp>
      <p:sp>
        <p:nvSpPr>
          <p:cNvPr id="13" name="Prostokąt 12"/>
          <p:cNvSpPr/>
          <p:nvPr/>
        </p:nvSpPr>
        <p:spPr>
          <a:xfrm>
            <a:off x="503541" y="1231112"/>
            <a:ext cx="4246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solidFill>
                  <a:prstClr val="black"/>
                </a:solidFill>
              </a:rPr>
              <a:t>Przekształcenie Zamiejscowych Ośrodków Dydaktycznych w </a:t>
            </a:r>
            <a:r>
              <a:rPr lang="pl-PL" sz="1400" b="0" dirty="0" smtClean="0">
                <a:solidFill>
                  <a:prstClr val="black"/>
                </a:solidFill>
              </a:rPr>
              <a:t>Wydziały PWr, które zaczną prowadzić </a:t>
            </a:r>
            <a:r>
              <a:rPr lang="pl-PL" sz="1400" b="0" dirty="0">
                <a:solidFill>
                  <a:prstClr val="black"/>
                </a:solidFill>
              </a:rPr>
              <a:t>kształcenie od 2014/2015 roku</a:t>
            </a:r>
            <a:endParaRPr lang="pl-PL" sz="1400" dirty="0"/>
          </a:p>
        </p:txBody>
      </p:sp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 idx="4294967295"/>
          </p:nvPr>
        </p:nvSpPr>
        <p:spPr>
          <a:xfrm>
            <a:off x="730164" y="286656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Rekrutacja 2013/2014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4294967295"/>
          </p:nvPr>
        </p:nvSpPr>
        <p:spPr>
          <a:xfrm>
            <a:off x="719572" y="4293096"/>
            <a:ext cx="7715882" cy="1548172"/>
          </a:xfrm>
          <a:noFill/>
          <a:ln>
            <a:noFill/>
          </a:ln>
        </p:spPr>
        <p:txBody>
          <a:bodyPr/>
          <a:lstStyle/>
          <a:p>
            <a:pPr eaLnBrk="1" hangingPunct="1"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Rekrutacja I </a:t>
            </a:r>
            <a:r>
              <a:rPr lang="pl-PL" sz="1400" b="1" dirty="0" err="1" smtClean="0">
                <a:solidFill>
                  <a:srgbClr val="9F250D"/>
                </a:solidFill>
                <a:latin typeface="+mj-lt"/>
              </a:rPr>
              <a:t>i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 II stopień (inżynierskie, licencjackie, magisterskie):</a:t>
            </a:r>
            <a:r>
              <a:rPr lang="pl-PL" sz="1400" dirty="0" smtClean="0">
                <a:solidFill>
                  <a:srgbClr val="9F250D"/>
                </a:solidFill>
                <a:latin typeface="+mj-lt"/>
              </a:rPr>
              <a:t>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przyjęto </a:t>
            </a:r>
            <a:r>
              <a:rPr lang="pl-PL" sz="1400" b="1" dirty="0" smtClean="0">
                <a:latin typeface="+mj-lt"/>
              </a:rPr>
              <a:t>13 531 </a:t>
            </a:r>
            <a:r>
              <a:rPr lang="pl-PL" sz="1400" dirty="0" smtClean="0">
                <a:latin typeface="+mj-lt"/>
              </a:rPr>
              <a:t>osób - mniej o 2 231 osób w stosunku do roku 2012*</a:t>
            </a:r>
          </a:p>
          <a:p>
            <a:pPr marL="742950" lvl="2" indent="-342900" eaLnBrk="1" hangingPunct="1">
              <a:buNone/>
            </a:pPr>
            <a:r>
              <a:rPr lang="pl-PL" sz="1400" dirty="0" smtClean="0">
                <a:latin typeface="+mj-lt"/>
              </a:rPr>
              <a:t>	</a:t>
            </a:r>
          </a:p>
          <a:p>
            <a:pPr marL="742950" lvl="2" indent="-342900" eaLnBrk="1" hangingPunct="1">
              <a:buNone/>
            </a:pPr>
            <a:r>
              <a:rPr lang="pl-PL" sz="1100" dirty="0" smtClean="0">
                <a:latin typeface="+mj-lt"/>
              </a:rPr>
              <a:t>        * liczba przyjętych kandydatów na studia zarówno I, jak i II stopnia</a:t>
            </a:r>
            <a:r>
              <a:rPr lang="pl-PL" sz="1100" dirty="0">
                <a:latin typeface="+mj-lt"/>
              </a:rPr>
              <a:t> </a:t>
            </a:r>
            <a:r>
              <a:rPr lang="pl-PL" sz="1100" dirty="0" smtClean="0">
                <a:latin typeface="+mj-lt"/>
              </a:rPr>
              <a:t>(stacjonarne i niestacjonarne). </a:t>
            </a:r>
            <a:br>
              <a:rPr lang="pl-PL" sz="1100" dirty="0" smtClean="0">
                <a:latin typeface="+mj-lt"/>
              </a:rPr>
            </a:br>
            <a:r>
              <a:rPr lang="pl-PL" sz="1100" dirty="0" smtClean="0">
                <a:latin typeface="+mj-lt"/>
              </a:rPr>
              <a:t>W rekrutacji październik 2012 nastąpił wzrost przyjęć  na studia – związany ze zmianami wynikającymi </a:t>
            </a:r>
            <a:r>
              <a:rPr lang="pl-PL" sz="1100" dirty="0">
                <a:latin typeface="+mj-lt"/>
              </a:rPr>
              <a:t> </a:t>
            </a:r>
            <a:r>
              <a:rPr lang="pl-PL" sz="1100" dirty="0" smtClean="0">
                <a:latin typeface="+mj-lt"/>
              </a:rPr>
              <a:t/>
            </a:r>
            <a:br>
              <a:rPr lang="pl-PL" sz="1100" dirty="0" smtClean="0">
                <a:latin typeface="+mj-lt"/>
              </a:rPr>
            </a:br>
            <a:r>
              <a:rPr lang="pl-PL" sz="1100" dirty="0" smtClean="0">
                <a:latin typeface="+mj-lt"/>
              </a:rPr>
              <a:t>z wprowadzaniem odpłatności za studia na drugim kierunku studiów </a:t>
            </a:r>
          </a:p>
          <a:p>
            <a:pPr marL="342900" lvl="1" indent="-342900" eaLnBrk="1" hangingPunct="1">
              <a:buNone/>
            </a:pPr>
            <a:endParaRPr lang="pl-PL" sz="14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400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730164" y="1268760"/>
            <a:ext cx="396044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eaLnBrk="1" hangingPunct="1">
              <a:buNone/>
            </a:pPr>
            <a:r>
              <a:rPr lang="pl-PL" sz="1400" dirty="0">
                <a:solidFill>
                  <a:srgbClr val="9F250D"/>
                </a:solidFill>
                <a:latin typeface="+mj-lt"/>
              </a:rPr>
              <a:t>Nowo przyjęci studenci </a:t>
            </a:r>
            <a:r>
              <a:rPr lang="pl-PL" sz="1400" dirty="0" smtClean="0">
                <a:solidFill>
                  <a:srgbClr val="9F250D"/>
                </a:solidFill>
                <a:latin typeface="+mj-lt"/>
              </a:rPr>
              <a:t/>
            </a:r>
            <a:br>
              <a:rPr lang="pl-PL" sz="1400" dirty="0" smtClean="0">
                <a:solidFill>
                  <a:srgbClr val="9F250D"/>
                </a:solidFill>
                <a:latin typeface="+mj-lt"/>
              </a:rPr>
            </a:br>
            <a:endParaRPr lang="pl-PL" sz="1400" dirty="0" smtClean="0">
              <a:solidFill>
                <a:srgbClr val="9F250D"/>
              </a:solidFill>
              <a:latin typeface="+mj-lt"/>
            </a:endParaRPr>
          </a:p>
          <a:p>
            <a:pPr marL="800100" lvl="2" indent="-342900"/>
            <a:r>
              <a:rPr lang="pl-PL" sz="1400" dirty="0" smtClean="0">
                <a:latin typeface="+mj-lt"/>
              </a:rPr>
              <a:t>studiów stacjonarnych</a:t>
            </a:r>
          </a:p>
          <a:p>
            <a:pPr marL="742950" lvl="1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przyjęto </a:t>
            </a:r>
            <a:r>
              <a:rPr lang="pl-PL" sz="1400" b="0" dirty="0">
                <a:latin typeface="+mj-lt"/>
              </a:rPr>
              <a:t>11 765 osób – mniej o 2 179 osób w stosunku do roku 2012/2013</a:t>
            </a:r>
          </a:p>
          <a:p>
            <a:pPr lvl="1">
              <a:buClr>
                <a:srgbClr val="9F250D"/>
              </a:buClr>
            </a:pPr>
            <a:endParaRPr lang="pl-PL" sz="1400" b="0" dirty="0">
              <a:latin typeface="+mj-lt"/>
            </a:endParaRPr>
          </a:p>
          <a:p>
            <a:pPr lvl="1">
              <a:buClr>
                <a:srgbClr val="9F250D"/>
              </a:buClr>
            </a:pPr>
            <a:r>
              <a:rPr lang="pl-PL" sz="1400" dirty="0">
                <a:latin typeface="+mj-lt"/>
              </a:rPr>
              <a:t>studiów niestacjonarnych </a:t>
            </a:r>
            <a:endParaRPr lang="pl-PL" sz="1400" dirty="0" smtClean="0">
              <a:latin typeface="+mj-lt"/>
            </a:endParaRPr>
          </a:p>
          <a:p>
            <a:pPr marL="742950" lvl="1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przyjęto </a:t>
            </a:r>
            <a:r>
              <a:rPr lang="pl-PL" sz="1400" b="0" dirty="0">
                <a:latin typeface="+mj-lt"/>
              </a:rPr>
              <a:t>1766 osób – mniej o 52 osoby w stosunku do roku 2012/2013</a:t>
            </a:r>
          </a:p>
          <a:p>
            <a:pPr eaLnBrk="1" hangingPunct="1"/>
            <a:endParaRPr lang="pl-PL" sz="1400" dirty="0">
              <a:latin typeface="+mj-lt"/>
            </a:endParaRPr>
          </a:p>
          <a:p>
            <a:pPr eaLnBrk="1" hangingPunct="1">
              <a:buNone/>
            </a:pPr>
            <a:r>
              <a:rPr lang="pl-PL" sz="1400" dirty="0">
                <a:solidFill>
                  <a:srgbClr val="9F250D"/>
                </a:solidFill>
                <a:latin typeface="+mj-lt"/>
              </a:rPr>
              <a:t>Rekrutacja na studia doktoranckie: </a:t>
            </a:r>
          </a:p>
          <a:p>
            <a:pPr marL="742950" lvl="1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w </a:t>
            </a:r>
            <a:r>
              <a:rPr lang="pl-PL" sz="1400" b="0" dirty="0">
                <a:latin typeface="+mj-lt"/>
              </a:rPr>
              <a:t>roku 2013/2014 przyjęto 267 osób (268 osób w 2012/2013)</a:t>
            </a:r>
          </a:p>
          <a:p>
            <a:pPr lvl="1">
              <a:buClr>
                <a:srgbClr val="9F250D"/>
              </a:buClr>
            </a:pPr>
            <a:endParaRPr lang="pl-PL" sz="1400" dirty="0"/>
          </a:p>
          <a:p>
            <a:endParaRPr lang="pl-PL" dirty="0"/>
          </a:p>
        </p:txBody>
      </p:sp>
      <p:pic>
        <p:nvPicPr>
          <p:cNvPr id="9218" name="Picture 2" descr="S:\Magazyn\Ela\foty-z-rozchodnikow-2013\strona_glowna_rekrutac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3952" r="9584" b="10849"/>
          <a:stretch/>
        </p:blipFill>
        <p:spPr bwMode="auto">
          <a:xfrm>
            <a:off x="5007022" y="1179775"/>
            <a:ext cx="3679778" cy="2304256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427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74434" y="549275"/>
            <a:ext cx="7535862" cy="719138"/>
          </a:xfrm>
        </p:spPr>
        <p:txBody>
          <a:bodyPr/>
          <a:lstStyle/>
          <a:p>
            <a:pPr indent="0"/>
            <a:r>
              <a:rPr lang="pl-PL" b="1" dirty="0" smtClean="0">
                <a:latin typeface="+mj-lt"/>
              </a:rPr>
              <a:t>Specjalne projekty rekrutacyjno-</a:t>
            </a:r>
            <a:br>
              <a:rPr lang="pl-PL" b="1" dirty="0" smtClean="0">
                <a:latin typeface="+mj-lt"/>
              </a:rPr>
            </a:br>
            <a:r>
              <a:rPr lang="pl-PL" b="1" dirty="0" smtClean="0">
                <a:latin typeface="+mj-lt"/>
              </a:rPr>
              <a:t>-dydaktyczne</a:t>
            </a:r>
            <a:endParaRPr lang="pl-PL" b="1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848" y="1525908"/>
            <a:ext cx="4289172" cy="4387368"/>
          </a:xfrm>
          <a:noFill/>
        </p:spPr>
        <p:txBody>
          <a:bodyPr/>
          <a:lstStyle/>
          <a:p>
            <a:pPr marL="0" indent="0">
              <a:buClr>
                <a:srgbClr val="9F250D"/>
              </a:buClr>
              <a:buNone/>
            </a:pPr>
            <a:r>
              <a:rPr lang="pl-PL" sz="1400" b="1" dirty="0" smtClean="0">
                <a:solidFill>
                  <a:srgbClr val="9F250D"/>
                </a:solidFill>
              </a:rPr>
              <a:t>Program „Wybitnie uzdolnieni </a:t>
            </a:r>
            <a:r>
              <a:rPr lang="pl-PL" sz="1400" b="1" dirty="0">
                <a:solidFill>
                  <a:srgbClr val="9F250D"/>
                </a:solidFill>
              </a:rPr>
              <a:t/>
            </a:r>
            <a:br>
              <a:rPr lang="pl-PL" sz="1400" b="1" dirty="0">
                <a:solidFill>
                  <a:srgbClr val="9F250D"/>
                </a:solidFill>
              </a:rPr>
            </a:br>
            <a:r>
              <a:rPr lang="pl-PL" sz="1400" b="1" dirty="0" smtClean="0">
                <a:solidFill>
                  <a:srgbClr val="9F250D"/>
                </a:solidFill>
              </a:rPr>
              <a:t>na Politechnice Wrocławskiej</a:t>
            </a:r>
            <a:r>
              <a:rPr lang="pl-PL" sz="1400" b="1" dirty="0" smtClean="0"/>
              <a:t>” 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dirty="0" smtClean="0"/>
          </a:p>
          <a:p>
            <a:pPr marL="0" indent="0">
              <a:buClr>
                <a:srgbClr val="9F250D"/>
              </a:buClr>
              <a:buNone/>
            </a:pPr>
            <a:r>
              <a:rPr lang="pl-PL" sz="1400" b="1" dirty="0"/>
              <a:t>Beneficjenci </a:t>
            </a:r>
            <a:r>
              <a:rPr lang="pl-PL" sz="1400" b="1" dirty="0" smtClean="0"/>
              <a:t>programu</a:t>
            </a:r>
            <a:endParaRPr lang="pl-PL" sz="1400" b="1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wybitnie </a:t>
            </a:r>
            <a:r>
              <a:rPr lang="pl-PL" sz="1400" dirty="0" smtClean="0"/>
              <a:t>uzdolnieni kandydaci, </a:t>
            </a:r>
            <a:r>
              <a:rPr lang="pl-PL" sz="1400" dirty="0"/>
              <a:t>którzy w roku zdawania matury podejmą </a:t>
            </a:r>
            <a:r>
              <a:rPr lang="pl-PL" sz="1400" dirty="0" smtClean="0"/>
              <a:t>studia na </a:t>
            </a:r>
            <a:r>
              <a:rPr lang="pl-PL" sz="1400" dirty="0" err="1" smtClean="0"/>
              <a:t>PWr</a:t>
            </a:r>
            <a:endParaRPr lang="pl-PL" sz="1400" dirty="0" smtClean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laureaci/finaliści olimpiad wymienionych</a:t>
            </a:r>
            <a:br>
              <a:rPr lang="pl-PL" sz="1400" dirty="0" smtClean="0"/>
            </a:br>
            <a:r>
              <a:rPr lang="pl-PL" sz="1400" dirty="0" smtClean="0"/>
              <a:t>w regulaminie 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zwycięzca </a:t>
            </a:r>
            <a:r>
              <a:rPr lang="pl-PL" sz="1400" dirty="0"/>
              <a:t>konkursu „Mam talent do </a:t>
            </a:r>
            <a:r>
              <a:rPr lang="pl-PL" sz="1400" dirty="0" smtClean="0"/>
              <a:t>nauki”</a:t>
            </a:r>
            <a:endParaRPr lang="pl-PL" sz="1400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kandydaci </a:t>
            </a:r>
            <a:r>
              <a:rPr lang="pl-PL" sz="1400" dirty="0"/>
              <a:t>z wysokim wskaźnikiem </a:t>
            </a:r>
            <a:r>
              <a:rPr lang="pl-PL" sz="1400" dirty="0" smtClean="0"/>
              <a:t>rekrutacyjnym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b="1" dirty="0" smtClean="0"/>
          </a:p>
          <a:p>
            <a:pPr marL="0" indent="0">
              <a:buClr>
                <a:srgbClr val="9F250D"/>
              </a:buClr>
              <a:buNone/>
            </a:pPr>
            <a:r>
              <a:rPr lang="pl-PL" sz="1400" b="1" dirty="0" smtClean="0"/>
              <a:t>Gratyfikacja</a:t>
            </a:r>
            <a:r>
              <a:rPr lang="pl-PL" sz="1400" b="1" dirty="0"/>
              <a:t> </a:t>
            </a:r>
            <a:r>
              <a:rPr lang="pl-PL" sz="1400" b="1" dirty="0" smtClean="0"/>
              <a:t>dla uczestników</a:t>
            </a:r>
            <a:endParaRPr lang="pl-PL" sz="1400" b="1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stypendium naukowe od </a:t>
            </a:r>
            <a:r>
              <a:rPr lang="pl-PL" sz="1400" dirty="0"/>
              <a:t>początku pierwszego roku </a:t>
            </a:r>
            <a:r>
              <a:rPr lang="pl-PL" sz="1400" dirty="0" smtClean="0"/>
              <a:t>studiów;</a:t>
            </a:r>
            <a:endParaRPr lang="pl-PL" sz="1400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opieka merytoryczna </a:t>
            </a:r>
            <a:r>
              <a:rPr lang="pl-PL" sz="1400" dirty="0"/>
              <a:t>opiekuna naukowego </a:t>
            </a:r>
            <a:r>
              <a:rPr lang="pl-PL" sz="1400" dirty="0" smtClean="0"/>
              <a:t>przez </a:t>
            </a:r>
            <a:r>
              <a:rPr lang="pl-PL" sz="1400" dirty="0"/>
              <a:t>cały okres studiów inżynierskich </a:t>
            </a:r>
            <a:endParaRPr lang="pl-PL" sz="1400" dirty="0" smtClean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miejsce </a:t>
            </a:r>
            <a:r>
              <a:rPr lang="pl-PL" sz="1400" dirty="0"/>
              <a:t>w domu </a:t>
            </a:r>
            <a:r>
              <a:rPr lang="pl-PL" sz="1400" dirty="0" smtClean="0"/>
              <a:t>studenckim</a:t>
            </a:r>
          </a:p>
          <a:p>
            <a:pPr>
              <a:buClr>
                <a:srgbClr val="9F250D"/>
              </a:buClr>
            </a:pPr>
            <a:endParaRPr lang="pl-PL" sz="1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644008" y="1525908"/>
            <a:ext cx="3924516" cy="3883312"/>
          </a:xfrm>
        </p:spPr>
        <p:txBody>
          <a:bodyPr/>
          <a:lstStyle/>
          <a:p>
            <a:pPr marL="0" indent="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Program „Równaj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/>
            </a:r>
            <a:br>
              <a:rPr lang="pl-PL" sz="1400" b="1" dirty="0" smtClean="0">
                <a:solidFill>
                  <a:srgbClr val="9F250D"/>
                </a:solidFill>
                <a:latin typeface="+mj-lt"/>
              </a:rPr>
            </a:b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do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najlepszych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”</a:t>
            </a:r>
          </a:p>
          <a:p>
            <a:pPr marL="0" indent="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None/>
            </a:pPr>
            <a:endParaRPr lang="pl-PL" sz="1400" b="1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umożliwia nowoprzyjętym studentom </a:t>
            </a:r>
            <a:r>
              <a:rPr lang="pl-PL" sz="1400" dirty="0">
                <a:latin typeface="+mj-lt"/>
              </a:rPr>
              <a:t>bezpłatne zajęcia dodatkowe z dwóch </a:t>
            </a:r>
            <a:r>
              <a:rPr lang="pl-PL" sz="1400" dirty="0" smtClean="0">
                <a:latin typeface="+mj-lt"/>
              </a:rPr>
              <a:t>przedmiotów realizowanych </a:t>
            </a:r>
            <a:r>
              <a:rPr lang="pl-PL" sz="1400" dirty="0">
                <a:latin typeface="+mj-lt"/>
              </a:rPr>
              <a:t>na wszystkich kierunkach: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Analiza matematyczna 1 i Fizyka 1</a:t>
            </a:r>
            <a:endParaRPr lang="pl-PL" sz="1400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uzupełnia i porządkuje wiedzę studentów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podstawą programową </a:t>
            </a: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matematyki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fizyki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realizowany </a:t>
            </a:r>
            <a:r>
              <a:rPr lang="pl-PL" sz="1400" dirty="0">
                <a:latin typeface="+mj-lt"/>
              </a:rPr>
              <a:t>na Wydziale Elektroniki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Wydziale </a:t>
            </a:r>
            <a:r>
              <a:rPr lang="pl-PL" sz="1400" dirty="0">
                <a:latin typeface="+mj-lt"/>
              </a:rPr>
              <a:t>Podstawowych  </a:t>
            </a:r>
            <a:r>
              <a:rPr lang="pl-PL" sz="1400" dirty="0" smtClean="0">
                <a:latin typeface="+mj-lt"/>
              </a:rPr>
              <a:t>Problemów Techniki</a:t>
            </a:r>
            <a:endParaRPr lang="pl-PL" sz="1400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w 2013/2014 z </a:t>
            </a:r>
            <a:r>
              <a:rPr lang="pl-PL" sz="1400" dirty="0" smtClean="0">
                <a:latin typeface="+mj-lt"/>
              </a:rPr>
              <a:t>udziału w zajęciach </a:t>
            </a:r>
            <a:r>
              <a:rPr lang="pl-PL" sz="1400" dirty="0">
                <a:latin typeface="+mj-lt"/>
              </a:rPr>
              <a:t>skorzystało  </a:t>
            </a:r>
            <a:r>
              <a:rPr lang="pl-PL" sz="1400" dirty="0" smtClean="0">
                <a:latin typeface="+mj-lt"/>
              </a:rPr>
              <a:t>280 studentów</a:t>
            </a:r>
          </a:p>
          <a:p>
            <a:pPr marL="0" indent="0">
              <a:buClr>
                <a:srgbClr val="A02F10"/>
              </a:buClr>
              <a:buNone/>
            </a:pPr>
            <a:endParaRPr lang="pl-PL" sz="1400" b="1" dirty="0" smtClean="0"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88" y="342674"/>
            <a:ext cx="1614816" cy="1610162"/>
          </a:xfrm>
          <a:prstGeom prst="round1Rect">
            <a:avLst/>
          </a:prstGeom>
        </p:spPr>
      </p:pic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1727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b="1" dirty="0" smtClean="0"/>
              <a:t>Dziekani wydziałów</a:t>
            </a:r>
            <a:r>
              <a:rPr lang="pl-PL" sz="2800" b="1" dirty="0" smtClean="0"/>
              <a:t>  </a:t>
            </a:r>
            <a:br>
              <a:rPr lang="pl-PL" sz="2800" b="1" dirty="0" smtClean="0"/>
            </a:br>
            <a:r>
              <a:rPr lang="pl-PL" sz="2000" b="1" dirty="0" smtClean="0"/>
              <a:t>(kadencja 2012-2016)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81513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Architektury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arch. Elżbieta </a:t>
            </a:r>
            <a:r>
              <a:rPr lang="pl-PL" sz="1400" dirty="0" err="1" smtClean="0"/>
              <a:t>Trocka-Leszczyńska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Budownictwa Lądowego i Wodnego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Hoła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Chemiczny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</a:t>
            </a:r>
            <a:r>
              <a:rPr lang="pl-PL" sz="1400" dirty="0" err="1" smtClean="0"/>
              <a:t>Trochimczuk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Jan Zarzycki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Waldemar Rebizant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</a:t>
            </a:r>
            <a:r>
              <a:rPr lang="pl-PL" sz="1400" b="1" dirty="0" err="1" smtClean="0"/>
              <a:t>Geoinżynierii</a:t>
            </a:r>
            <a:r>
              <a:rPr lang="pl-PL" sz="1400" b="1" dirty="0" smtClean="0"/>
              <a:t>, Górnictwa i Geologii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Wojciech </a:t>
            </a:r>
            <a:r>
              <a:rPr lang="pl-PL" sz="1400" dirty="0" err="1" smtClean="0"/>
              <a:t>Ciężkowski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 </a:t>
            </a:r>
          </a:p>
        </p:txBody>
      </p:sp>
      <p:pic>
        <p:nvPicPr>
          <p:cNvPr id="8196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213" y="1520825"/>
            <a:ext cx="431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588" y="2071688"/>
            <a:ext cx="50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38" y="2736850"/>
            <a:ext cx="550862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675" y="3328988"/>
            <a:ext cx="6477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250" y="4021138"/>
            <a:ext cx="582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538" y="4689475"/>
            <a:ext cx="54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749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5480" y="296652"/>
            <a:ext cx="800323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Studia w liczbach</a:t>
            </a:r>
          </a:p>
        </p:txBody>
      </p:sp>
      <p:graphicFrame>
        <p:nvGraphicFramePr>
          <p:cNvPr id="5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14060"/>
              </p:ext>
            </p:extLst>
          </p:nvPr>
        </p:nvGraphicFramePr>
        <p:xfrm>
          <a:off x="615480" y="1021992"/>
          <a:ext cx="7992888" cy="4611085"/>
        </p:xfrm>
        <a:graphic>
          <a:graphicData uri="http://schemas.openxmlformats.org/drawingml/2006/table">
            <a:tbl>
              <a:tblPr/>
              <a:tblGrid>
                <a:gridCol w="2628292"/>
                <a:gridCol w="1764196"/>
                <a:gridCol w="1944216"/>
                <a:gridCol w="1656184"/>
              </a:tblGrid>
              <a:tr h="430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Studia i studenci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studentów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33 775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35 252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34 428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0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studia stacjonarne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27 805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30 238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29 550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ZOD-y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1 705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1693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1607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87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obcokrajowcy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nowo przyjęci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9 682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10 829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dirty="0" smtClean="0">
                          <a:latin typeface="+mj-lt"/>
                        </a:rPr>
                        <a:t>13 531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absolwentów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(I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II stopnia)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7 024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7015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7435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086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studiów stacjonarnych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6 060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- 2 685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- 3 375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6 116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– 3497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- 2619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– 3655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- 2860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4873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studiów niestacjonarnych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 wieczorowych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 zaocznych inżynierskich oraz uzupełniających magisterskich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- 383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- 581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– 399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- 500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inżynierskie – 438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magisterskie - 482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słuchaczy studiów podyplomowych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891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405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863588" y="1364764"/>
            <a:ext cx="4212468" cy="429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ponad 10 000 udzielonych informacji i porad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koordynowanie wolontariatu studenckiego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oprowadzanie po kampusie delegacji z kraju </a:t>
            </a:r>
            <a:br>
              <a:rPr lang="pl-PL" sz="1400" b="0" kern="0" dirty="0" smtClean="0">
                <a:latin typeface="+mj-lt"/>
              </a:rPr>
            </a:br>
            <a:r>
              <a:rPr lang="pl-PL" sz="1400" b="0" kern="0" dirty="0" smtClean="0">
                <a:latin typeface="+mj-lt"/>
              </a:rPr>
              <a:t>i zagranicy </a:t>
            </a:r>
            <a:endParaRPr lang="pl-PL" sz="1400" b="0" kern="0" dirty="0">
              <a:latin typeface="+mj-lt"/>
            </a:endParaRP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współorganizowanie Szkoleniowego Forum </a:t>
            </a:r>
            <a:br>
              <a:rPr lang="pl-PL" sz="1400" b="0" kern="0" dirty="0" smtClean="0">
                <a:latin typeface="+mj-lt"/>
              </a:rPr>
            </a:br>
            <a:r>
              <a:rPr lang="pl-PL" sz="1400" b="0" kern="0" dirty="0" smtClean="0">
                <a:latin typeface="+mj-lt"/>
              </a:rPr>
              <a:t>dla Studentów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opracowanie bazy danych m.in. dotyczącej opieki zdrowotnej, ubezpieczeń i wydarzeń kulturalnych odbywających się we Wrocławiu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prowadzenie rejestru </a:t>
            </a:r>
            <a:r>
              <a:rPr lang="pl-PL" sz="1400" b="0" kern="0" dirty="0">
                <a:latin typeface="+mj-lt"/>
              </a:rPr>
              <a:t>o</a:t>
            </a:r>
            <a:r>
              <a:rPr lang="pl-PL" sz="1400" b="0" kern="0" dirty="0" smtClean="0">
                <a:latin typeface="+mj-lt"/>
              </a:rPr>
              <a:t>rganizacji studenckich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latin typeface="+mj-lt"/>
              </a:rPr>
              <a:t>prowadzenie biuletynu informacyjnego </a:t>
            </a:r>
            <a:br>
              <a:rPr lang="pl-PL" sz="1400" b="0" kern="0" dirty="0" smtClean="0">
                <a:latin typeface="+mj-lt"/>
              </a:rPr>
            </a:br>
            <a:r>
              <a:rPr lang="pl-PL" sz="1400" b="0" kern="0" dirty="0" smtClean="0">
                <a:latin typeface="+mj-lt"/>
              </a:rPr>
              <a:t>„e-Student” – 3 500 subskrybentów</a:t>
            </a:r>
            <a:endParaRPr lang="pl-PL" sz="1400" b="0" dirty="0" smtClean="0">
              <a:latin typeface="+mj-lt"/>
            </a:endParaRP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pomoc </a:t>
            </a:r>
            <a:r>
              <a:rPr lang="pl-PL" sz="1400" b="0" dirty="0">
                <a:latin typeface="+mj-lt"/>
              </a:rPr>
              <a:t>przy organizacji </a:t>
            </a:r>
            <a:r>
              <a:rPr lang="pl-PL" sz="1400" b="0" dirty="0" smtClean="0">
                <a:latin typeface="+mj-lt"/>
              </a:rPr>
              <a:t>Dnia </a:t>
            </a:r>
            <a:r>
              <a:rPr lang="pl-PL" sz="1400" b="0" dirty="0">
                <a:latin typeface="+mj-lt"/>
              </a:rPr>
              <a:t>S</a:t>
            </a:r>
            <a:r>
              <a:rPr lang="pl-PL" sz="1400" b="0" dirty="0" smtClean="0">
                <a:latin typeface="+mj-lt"/>
              </a:rPr>
              <a:t>eniora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koordynowanie prac wolontariatu studenckiego</a:t>
            </a:r>
          </a:p>
          <a:p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400" b="0" dirty="0"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755576" y="253214"/>
            <a:ext cx="70207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200" dirty="0" smtClean="0"/>
              <a:t>Biuro Informacji Studenckiej</a:t>
            </a:r>
            <a:endParaRPr lang="pl-PL" sz="3200" dirty="0"/>
          </a:p>
        </p:txBody>
      </p:sp>
      <p:pic>
        <p:nvPicPr>
          <p:cNvPr id="9" name="Picture 2" descr="C:\Users\Grażyna Domagała\Desktop\Logo B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250432"/>
            <a:ext cx="1045874" cy="10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Materiały_Graficzne\!!!!!NEW\rozchodniki\2013\2013-02-21-drzwi_otwarte\BSA20130221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r="5933"/>
          <a:stretch/>
        </p:blipFill>
        <p:spPr bwMode="auto">
          <a:xfrm>
            <a:off x="5364088" y="1364764"/>
            <a:ext cx="2882294" cy="1946708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350036" y="3525829"/>
            <a:ext cx="3310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>
                <a:srgbClr val="9F250D"/>
              </a:buClr>
              <a:defRPr/>
            </a:pPr>
            <a:r>
              <a:rPr lang="pl-PL" sz="1400" b="0" kern="0" dirty="0">
                <a:solidFill>
                  <a:prstClr val="black"/>
                </a:solidFill>
              </a:rPr>
              <a:t>Organizowane wydarzenia:</a:t>
            </a: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solidFill>
                  <a:prstClr val="black"/>
                </a:solidFill>
              </a:rPr>
              <a:t>Gala Aktywności </a:t>
            </a:r>
            <a:r>
              <a:rPr lang="pl-PL" sz="1400" b="0" kern="0" dirty="0">
                <a:solidFill>
                  <a:prstClr val="black"/>
                </a:solidFill>
              </a:rPr>
              <a:t>Studenckiej</a:t>
            </a: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solidFill>
                  <a:prstClr val="black"/>
                </a:solidFill>
              </a:rPr>
              <a:t>XI Forum </a:t>
            </a:r>
            <a:r>
              <a:rPr lang="pl-PL" sz="1400" b="0" kern="0" dirty="0">
                <a:solidFill>
                  <a:prstClr val="black"/>
                </a:solidFill>
              </a:rPr>
              <a:t>Aktywności Studentów</a:t>
            </a: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>
                <a:solidFill>
                  <a:prstClr val="black"/>
                </a:solidFill>
              </a:rPr>
              <a:t>XI Konferencja Naukowa </a:t>
            </a:r>
            <a:r>
              <a:rPr lang="pl-PL" sz="1400" b="0" kern="0" dirty="0">
                <a:solidFill>
                  <a:prstClr val="black"/>
                </a:solidFill>
              </a:rPr>
              <a:t>Studentów</a:t>
            </a:r>
          </a:p>
        </p:txBody>
      </p:sp>
      <p:sp>
        <p:nvSpPr>
          <p:cNvPr id="1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586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798885" y="441283"/>
            <a:ext cx="3372904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/>
              <a:t>Dział </a:t>
            </a:r>
            <a:r>
              <a:rPr lang="pl-PL" sz="3200" dirty="0" smtClean="0"/>
              <a:t>Studencki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21" name="Rectangle 3"/>
          <p:cNvSpPr txBox="1">
            <a:spLocks/>
          </p:cNvSpPr>
          <p:nvPr/>
        </p:nvSpPr>
        <p:spPr bwMode="auto">
          <a:xfrm>
            <a:off x="786917" y="1304764"/>
            <a:ext cx="3097039" cy="119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Studenckie </a:t>
            </a:r>
            <a:r>
              <a:rPr lang="pl-PL" sz="1400" b="0" dirty="0"/>
              <a:t>koła naukowe</a:t>
            </a:r>
            <a:r>
              <a:rPr lang="en-GB" sz="1400" b="0" dirty="0"/>
              <a:t>:</a:t>
            </a:r>
            <a:r>
              <a:rPr lang="pl-PL" sz="1400" b="0" dirty="0"/>
              <a:t> </a:t>
            </a:r>
            <a:r>
              <a:rPr lang="pl-PL" sz="1400" b="0" dirty="0" smtClean="0"/>
              <a:t>161</a:t>
            </a:r>
            <a:endParaRPr lang="pl-PL" sz="1400" b="0" dirty="0"/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Agendy kultury</a:t>
            </a:r>
            <a:r>
              <a:rPr lang="en-GB" sz="1400" b="0" dirty="0" smtClean="0"/>
              <a:t>:</a:t>
            </a:r>
            <a:r>
              <a:rPr lang="pl-PL" sz="1400" b="0" dirty="0" smtClean="0"/>
              <a:t> 34</a:t>
            </a: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Organizacje </a:t>
            </a:r>
            <a:r>
              <a:rPr lang="pl-PL" sz="1400" b="0" dirty="0"/>
              <a:t>studenckie</a:t>
            </a:r>
            <a:r>
              <a:rPr lang="en-GB" sz="1400" b="0" dirty="0"/>
              <a:t>:</a:t>
            </a:r>
            <a:r>
              <a:rPr lang="pl-PL" sz="1400" b="0" dirty="0"/>
              <a:t> </a:t>
            </a:r>
            <a:r>
              <a:rPr lang="pl-PL" sz="1400" b="0" dirty="0" smtClean="0"/>
              <a:t>30</a:t>
            </a:r>
            <a:endParaRPr lang="pl-PL" sz="1400" b="0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88456" y="2101816"/>
            <a:ext cx="366752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Clr>
                <a:srgbClr val="9F250D"/>
              </a:buClr>
            </a:pPr>
            <a:r>
              <a:rPr lang="pl-PL" sz="1300" dirty="0" smtClean="0">
                <a:solidFill>
                  <a:srgbClr val="A02F10"/>
                </a:solidFill>
                <a:ea typeface="Times New Roman" pitchFamily="18" charset="0"/>
                <a:cs typeface="Traditional Arabic" panose="02020603050405020304" pitchFamily="18" charset="-78"/>
              </a:rPr>
              <a:t>Wybrane sukcesy kół naukowych</a:t>
            </a:r>
          </a:p>
          <a:p>
            <a:pPr lvl="0">
              <a:buClr>
                <a:srgbClr val="9F250D"/>
              </a:buClr>
            </a:pPr>
            <a:endParaRPr lang="pl-PL" sz="1300" b="0" dirty="0" smtClean="0">
              <a:ea typeface="Times New Roman" pitchFamily="18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cs typeface="Traditional Arabic" panose="02020603050405020304" pitchFamily="18" charset="-78"/>
              </a:rPr>
              <a:t>Łazik </a:t>
            </a:r>
            <a:r>
              <a:rPr lang="pl-PL" sz="1300" dirty="0">
                <a:cs typeface="Traditional Arabic" panose="02020603050405020304" pitchFamily="18" charset="-78"/>
              </a:rPr>
              <a:t>marsjański </a:t>
            </a:r>
            <a:r>
              <a:rPr lang="pl-PL" sz="1300" dirty="0" err="1">
                <a:cs typeface="Traditional Arabic" panose="02020603050405020304" pitchFamily="18" charset="-78"/>
              </a:rPr>
              <a:t>Scorpio</a:t>
            </a:r>
            <a:r>
              <a:rPr lang="pl-PL" sz="1300" dirty="0">
                <a:cs typeface="Traditional Arabic" panose="02020603050405020304" pitchFamily="18" charset="-78"/>
              </a:rPr>
              <a:t> </a:t>
            </a:r>
            <a:r>
              <a:rPr lang="pl-PL" sz="1300" dirty="0" smtClean="0">
                <a:cs typeface="Traditional Arabic" panose="02020603050405020304" pitchFamily="18" charset="-78"/>
              </a:rPr>
              <a:t>III z KN Off Road </a:t>
            </a:r>
            <a:r>
              <a:rPr lang="pl-PL" sz="1300" b="0" dirty="0">
                <a:cs typeface="Traditional Arabic" panose="02020603050405020304" pitchFamily="18" charset="-78"/>
              </a:rPr>
              <a:t> </a:t>
            </a:r>
            <a:r>
              <a:rPr lang="pl-PL" sz="1300" b="0" dirty="0" smtClean="0">
                <a:cs typeface="Traditional Arabic" panose="02020603050405020304" pitchFamily="18" charset="-78"/>
              </a:rPr>
              <a:t>2. miejsce w zawodach </a:t>
            </a:r>
            <a:r>
              <a:rPr lang="pl-PL" sz="1300" b="0" dirty="0">
                <a:cs typeface="Traditional Arabic" panose="02020603050405020304" pitchFamily="18" charset="-78"/>
              </a:rPr>
              <a:t>University Rover Challenge 2013 na pustyni Utah w Stanach </a:t>
            </a:r>
            <a:r>
              <a:rPr lang="pl-PL" sz="1300" b="0" dirty="0" smtClean="0">
                <a:cs typeface="Traditional Arabic" panose="02020603050405020304" pitchFamily="18" charset="-78"/>
              </a:rPr>
              <a:t>Zjednoczonych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>
                <a:cs typeface="Traditional Arabic" panose="02020603050405020304" pitchFamily="18" charset="-78"/>
              </a:rPr>
              <a:t>P</a:t>
            </a:r>
            <a:r>
              <a:rPr lang="pl-PL" sz="1300" dirty="0" smtClean="0">
                <a:cs typeface="Traditional Arabic" panose="02020603050405020304" pitchFamily="18" charset="-78"/>
              </a:rPr>
              <a:t>ojazd na </a:t>
            </a:r>
            <a:r>
              <a:rPr lang="pl-PL" sz="1300" dirty="0">
                <a:cs typeface="Traditional Arabic" panose="02020603050405020304" pitchFamily="18" charset="-78"/>
              </a:rPr>
              <a:t>ciekły azot „</a:t>
            </a:r>
            <a:r>
              <a:rPr lang="pl-PL" sz="1300" dirty="0" err="1">
                <a:cs typeface="Traditional Arabic" panose="02020603050405020304" pitchFamily="18" charset="-78"/>
              </a:rPr>
              <a:t>KrioEngine</a:t>
            </a:r>
            <a:r>
              <a:rPr lang="pl-PL" sz="1300" dirty="0" smtClean="0">
                <a:cs typeface="Traditional Arabic" panose="02020603050405020304" pitchFamily="18" charset="-78"/>
              </a:rPr>
              <a:t>” </a:t>
            </a:r>
            <a:br>
              <a:rPr lang="pl-PL" sz="1300" dirty="0" smtClean="0">
                <a:cs typeface="Traditional Arabic" panose="02020603050405020304" pitchFamily="18" charset="-78"/>
              </a:rPr>
            </a:br>
            <a:r>
              <a:rPr lang="pl-PL" sz="1300" dirty="0" smtClean="0">
                <a:cs typeface="Traditional Arabic" panose="02020603050405020304" pitchFamily="18" charset="-78"/>
              </a:rPr>
              <a:t>z KN </a:t>
            </a:r>
            <a:r>
              <a:rPr lang="pl-PL" sz="1300" dirty="0">
                <a:cs typeface="Traditional Arabic" panose="02020603050405020304" pitchFamily="18" charset="-78"/>
              </a:rPr>
              <a:t>Skrzyneczka </a:t>
            </a:r>
            <a:r>
              <a:rPr lang="pl-PL" sz="1300" b="0" dirty="0" smtClean="0">
                <a:cs typeface="Traditional Arabic" panose="02020603050405020304" pitchFamily="18" charset="-78"/>
              </a:rPr>
              <a:t>w finale konkursu </a:t>
            </a:r>
            <a:r>
              <a:rPr lang="pl-PL" sz="1300" b="0" dirty="0">
                <a:cs typeface="Traditional Arabic" panose="02020603050405020304" pitchFamily="18" charset="-78"/>
              </a:rPr>
              <a:t>„Polski </a:t>
            </a:r>
            <a:r>
              <a:rPr lang="pl-PL" sz="1300" b="0" dirty="0" smtClean="0">
                <a:cs typeface="Traditional Arabic" panose="02020603050405020304" pitchFamily="18" charset="-78"/>
              </a:rPr>
              <a:t>Wynalazek 2013”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cs typeface="Traditional Arabic" panose="02020603050405020304" pitchFamily="18" charset="-78"/>
              </a:rPr>
              <a:t>Lekki Motocykl Elektryczny ze Studenckiego Koła Pojazdów i Robotów Mobilnych</a:t>
            </a:r>
            <a:r>
              <a:rPr lang="pl-PL" sz="1300" b="0" dirty="0" smtClean="0">
                <a:cs typeface="Traditional Arabic" panose="02020603050405020304" pitchFamily="18" charset="-78"/>
              </a:rPr>
              <a:t> – 3. miejsce </a:t>
            </a:r>
            <a:r>
              <a:rPr lang="pl-PL" sz="1300" b="0" dirty="0">
                <a:cs typeface="Traditional Arabic" panose="02020603050405020304" pitchFamily="18" charset="-78"/>
              </a:rPr>
              <a:t>w zawodach Smart </a:t>
            </a:r>
            <a:r>
              <a:rPr lang="pl-PL" sz="1300" b="0" dirty="0" err="1">
                <a:cs typeface="Traditional Arabic" panose="02020603050405020304" pitchFamily="18" charset="-78"/>
              </a:rPr>
              <a:t>Moto</a:t>
            </a:r>
            <a:r>
              <a:rPr lang="pl-PL" sz="1300" b="0" dirty="0">
                <a:cs typeface="Traditional Arabic" panose="02020603050405020304" pitchFamily="18" charset="-78"/>
              </a:rPr>
              <a:t> </a:t>
            </a:r>
            <a:r>
              <a:rPr lang="pl-PL" sz="1300" b="0" dirty="0" err="1">
                <a:cs typeface="Traditional Arabic" panose="02020603050405020304" pitchFamily="18" charset="-78"/>
              </a:rPr>
              <a:t>Challange</a:t>
            </a:r>
            <a:r>
              <a:rPr lang="pl-PL" sz="1300" b="0" dirty="0">
                <a:cs typeface="Traditional Arabic" panose="02020603050405020304" pitchFamily="18" charset="-78"/>
              </a:rPr>
              <a:t> w Barcelonie </a:t>
            </a: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300" b="0" dirty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ea typeface="Times New Roman" pitchFamily="18" charset="0"/>
                <a:cs typeface="Traditional Arabic" panose="02020603050405020304" pitchFamily="18" charset="-78"/>
              </a:rPr>
              <a:t>Akademicki Klub Lotniczy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 – 15. 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miejsce 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 </a:t>
            </a:r>
            <a:b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</a:b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w zawodach 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SAE </a:t>
            </a:r>
            <a:r>
              <a:rPr lang="pl-PL" sz="1300" b="0" dirty="0" err="1">
                <a:ea typeface="Times New Roman" pitchFamily="18" charset="0"/>
                <a:cs typeface="Traditional Arabic" panose="02020603050405020304" pitchFamily="18" charset="-78"/>
              </a:rPr>
              <a:t>Aerodesign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 w Stanach 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Zjednoczonych </a:t>
            </a:r>
            <a:endParaRPr lang="pl-PL" sz="1300" b="0" dirty="0">
              <a:ea typeface="Times New Roman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8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0003" y="666950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571028"/>
              </p:ext>
            </p:extLst>
          </p:nvPr>
        </p:nvGraphicFramePr>
        <p:xfrm>
          <a:off x="5158754" y="3732867"/>
          <a:ext cx="3517454" cy="1914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29222"/>
                <a:gridCol w="1008112"/>
                <a:gridCol w="1080120"/>
              </a:tblGrid>
              <a:tr h="245424">
                <a:tc>
                  <a:txBody>
                    <a:bodyPr/>
                    <a:lstStyle/>
                    <a:p>
                      <a:pPr algn="l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Finansowanie działalności studenckiej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2012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</a:tr>
              <a:tr h="389136">
                <a:tc>
                  <a:txBody>
                    <a:bodyPr/>
                    <a:lstStyle/>
                    <a:p>
                      <a:pPr algn="l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Dochody wewnętrzne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  224 923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 186 248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21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Dochody zewnętrzne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  351 939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 222 594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Dotacja z </a:t>
                      </a:r>
                      <a:r>
                        <a:rPr lang="pl-PL" sz="1200" dirty="0" err="1" smtClean="0">
                          <a:latin typeface="Trebuchet MS" panose="020B0603020202020204" pitchFamily="34" charset="0"/>
                        </a:rPr>
                        <a:t>MNiSW</a:t>
                      </a:r>
                      <a:endParaRPr lang="pl-PL" sz="1200" dirty="0" smtClean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1 963 200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1 971 300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"/>
          <a:stretch/>
        </p:blipFill>
        <p:spPr>
          <a:xfrm>
            <a:off x="5208252" y="1065344"/>
            <a:ext cx="3467956" cy="2111628"/>
          </a:xfrm>
          <a:prstGeom prst="round1Rect">
            <a:avLst>
              <a:gd name="adj" fmla="val 10887"/>
            </a:avLst>
          </a:prstGeom>
          <a:noFill/>
        </p:spPr>
      </p:pic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1414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auto">
          <a:xfrm>
            <a:off x="684986" y="482274"/>
            <a:ext cx="723741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 smtClean="0"/>
              <a:t>Biuro Karier</a:t>
            </a:r>
            <a:endParaRPr lang="pl-PL" sz="3200" dirty="0"/>
          </a:p>
        </p:txBody>
      </p:sp>
      <p:pic>
        <p:nvPicPr>
          <p:cNvPr id="8197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8111" y="340012"/>
            <a:ext cx="2217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PGS-Software-warszta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3628" y="1187737"/>
            <a:ext cx="2770964" cy="1953231"/>
          </a:xfrm>
          <a:prstGeom prst="rect">
            <a:avLst/>
          </a:prstGeom>
        </p:spPr>
      </p:pic>
      <p:pic>
        <p:nvPicPr>
          <p:cNvPr id="1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83" y="1178212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832973" y="3140968"/>
            <a:ext cx="2975682" cy="2862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>
                <a:cs typeface="Traditional Arabic" panose="02020603050405020304" pitchFamily="18" charset="-78"/>
              </a:rPr>
              <a:t>8 300 studentów i ponad </a:t>
            </a:r>
            <a:r>
              <a:rPr lang="pl-PL" sz="1200" b="0" dirty="0" smtClean="0">
                <a:cs typeface="Traditional Arabic" panose="02020603050405020304" pitchFamily="18" charset="-78"/>
              </a:rPr>
              <a:t>2 100 pracodawców - użytkowników portalu Biura Karier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1760 </a:t>
            </a:r>
            <a:r>
              <a:rPr lang="pl-PL" sz="1200" b="0" dirty="0">
                <a:cs typeface="Traditional Arabic" panose="02020603050405020304" pitchFamily="18" charset="-78"/>
              </a:rPr>
              <a:t>osób </a:t>
            </a:r>
            <a:r>
              <a:rPr lang="pl-PL" sz="1200" b="0" dirty="0" smtClean="0">
                <a:cs typeface="Traditional Arabic" panose="02020603050405020304" pitchFamily="18" charset="-78"/>
              </a:rPr>
              <a:t>fanów na </a:t>
            </a:r>
            <a:r>
              <a:rPr lang="pl-PL" sz="1200" b="0" dirty="0" err="1">
                <a:cs typeface="Traditional Arabic" panose="02020603050405020304" pitchFamily="18" charset="-78"/>
              </a:rPr>
              <a:t>F</a:t>
            </a:r>
            <a:r>
              <a:rPr lang="pl-PL" sz="1200" b="0" dirty="0" err="1" smtClean="0">
                <a:cs typeface="Traditional Arabic" panose="02020603050405020304" pitchFamily="18" charset="-78"/>
              </a:rPr>
              <a:t>acebooku</a:t>
            </a:r>
            <a:r>
              <a:rPr lang="pl-PL" sz="1200" b="0" dirty="0" smtClean="0">
                <a:cs typeface="Traditional Arabic" panose="02020603050405020304" pitchFamily="18" charset="-78"/>
              </a:rPr>
              <a:t> </a:t>
            </a:r>
            <a:endParaRPr lang="pl-PL" sz="1200" b="0" dirty="0">
              <a:cs typeface="Traditional Arabic" panose="02020603050405020304" pitchFamily="18" charset="-78"/>
            </a:endParaRP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8 </a:t>
            </a: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300 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odbiorców</a:t>
            </a:r>
            <a:r>
              <a:rPr lang="pl-PL" sz="1200" b="0" dirty="0" smtClean="0">
                <a:cs typeface="Traditional Arabic" panose="02020603050405020304" pitchFamily="18" charset="-78"/>
              </a:rPr>
              <a:t> </a:t>
            </a:r>
            <a:r>
              <a:rPr lang="pl-PL" sz="1200" b="0" dirty="0" err="1" smtClean="0">
                <a:cs typeface="Traditional Arabic" panose="02020603050405020304" pitchFamily="18" charset="-78"/>
              </a:rPr>
              <a:t>newslettera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 BK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Badanie losów </a:t>
            </a: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absolwentów (internetowa baza danych absolwentów </a:t>
            </a:r>
            <a:r>
              <a:rPr lang="pl-PL" sz="1200" b="0" dirty="0" err="1">
                <a:ea typeface="Calibri" pitchFamily="34" charset="0"/>
                <a:cs typeface="Traditional Arabic" panose="02020603050405020304" pitchFamily="18" charset="-78"/>
              </a:rPr>
              <a:t>PWr</a:t>
            </a: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, ankieta on-</a:t>
            </a:r>
            <a:r>
              <a:rPr lang="pl-PL" sz="1200" b="0" dirty="0" err="1">
                <a:ea typeface="Calibri" pitchFamily="34" charset="0"/>
                <a:cs typeface="Traditional Arabic" panose="02020603050405020304" pitchFamily="18" charset="-78"/>
              </a:rPr>
              <a:t>line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)</a:t>
            </a:r>
            <a:endParaRPr lang="pl-PL" sz="1200" b="0" dirty="0" smtClean="0">
              <a:cs typeface="Traditional Arabic" panose="02020603050405020304" pitchFamily="18" charset="-78"/>
            </a:endParaRPr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Partner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strategiczny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Dolnośląskiej Sieci Biur Karier </a:t>
            </a:r>
          </a:p>
          <a:p>
            <a:pPr marL="174625" marR="0" lvl="1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Program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„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Mentoring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dla studentów”</a:t>
            </a:r>
          </a:p>
          <a:p>
            <a:pPr marL="174625" lvl="1" indent="-171450" eaLnBrk="0" hangingPunct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Współorganizowanie </a:t>
            </a:r>
            <a:r>
              <a:rPr lang="pl-PL" sz="1200" b="0" dirty="0">
                <a:cs typeface="Traditional Arabic" panose="02020603050405020304" pitchFamily="18" charset="-78"/>
              </a:rPr>
              <a:t>Akademickich Targów </a:t>
            </a:r>
            <a:r>
              <a:rPr lang="pl-PL" sz="1200" b="0" dirty="0" smtClean="0">
                <a:cs typeface="Traditional Arabic" panose="02020603050405020304" pitchFamily="18" charset="-78"/>
              </a:rPr>
              <a:t>Pracy</a:t>
            </a:r>
          </a:p>
          <a:p>
            <a:pPr marL="174625" lvl="1" indent="-171450" eaLnBrk="0" hangingPunct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Program AMBASADOR</a:t>
            </a:r>
            <a:endParaRPr lang="pl-PL" sz="1200" b="0" dirty="0">
              <a:cs typeface="Traditional Arabic" panose="02020603050405020304" pitchFamily="18" charset="-78"/>
            </a:endParaRPr>
          </a:p>
          <a:p>
            <a:pPr marL="171450" lvl="0" indent="-171450" eaLnBrk="0" hangingPunct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Projekt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</a:t>
            </a:r>
            <a:r>
              <a:rPr lang="pl-PL" sz="1200" b="0" dirty="0">
                <a:cs typeface="Traditional Arabic" panose="02020603050405020304" pitchFamily="18" charset="-78"/>
              </a:rPr>
              <a:t>„Menu </a:t>
            </a:r>
            <a:r>
              <a:rPr lang="pl-PL" sz="1200" b="0" dirty="0" smtClean="0">
                <a:cs typeface="Traditional Arabic" panose="02020603050405020304" pitchFamily="18" charset="-78"/>
              </a:rPr>
              <a:t>kariery”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raditional Arabic" panose="02020603050405020304" pitchFamily="18" charset="-78"/>
            </a:endParaRPr>
          </a:p>
        </p:txBody>
      </p:sp>
      <p:graphicFrame>
        <p:nvGraphicFramePr>
          <p:cNvPr id="9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514596"/>
              </p:ext>
            </p:extLst>
          </p:nvPr>
        </p:nvGraphicFramePr>
        <p:xfrm>
          <a:off x="668139" y="1187737"/>
          <a:ext cx="4971822" cy="4755582"/>
        </p:xfrm>
        <a:graphic>
          <a:graphicData uri="http://schemas.openxmlformats.org/drawingml/2006/table">
            <a:tbl>
              <a:tblPr/>
              <a:tblGrid>
                <a:gridCol w="2299423"/>
                <a:gridCol w="1355019"/>
                <a:gridCol w="1317380"/>
              </a:tblGrid>
              <a:tr h="375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Działania Biura Karier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813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– rozmowy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doradcze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263 rozmowy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b="0" dirty="0" smtClean="0">
                          <a:latin typeface="Trebuchet MS" panose="020B0603020202020204" pitchFamily="34" charset="0"/>
                        </a:rPr>
                        <a:t>293 rozmowy</a:t>
                      </a:r>
                      <a:endParaRPr lang="pl-PL" sz="1200" b="0" dirty="0"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066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informacja zawodowa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1 760 osób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2360 osób 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37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grupowe prowadzone przez doradców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zatrudnionych</a:t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Biurze Karier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34 warsztaty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dla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373 studentów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 warsztatów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dla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437 studentów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0517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Warsztaty, szkolenia, seminaria, konferencje prowadzone przez pracodawców i inne organizacje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1502 osób</a:t>
                      </a:r>
                      <a:endParaRPr lang="pl-PL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2132 osób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0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Oferty pracy, praktyk, staży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Arial"/>
                        </a:rPr>
                        <a:t>1 676</a:t>
                      </a:r>
                      <a:endParaRPr lang="pl-PL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4 856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0517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Skojarzenie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pracodawców</a:t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ze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studentami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absolwentami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ramach ofert pracy i praktyk zamieszczonych w portalu Biura Karier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4 500</a:t>
                      </a:r>
                      <a:endParaRPr lang="pl-PL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4 785 osób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skorzystało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 usług 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Biura Karier</a:t>
                      </a: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0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673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51392" y="512676"/>
            <a:ext cx="346858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/>
              <a:t>Pomoc materialna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735593"/>
              </p:ext>
            </p:extLst>
          </p:nvPr>
        </p:nvGraphicFramePr>
        <p:xfrm>
          <a:off x="5395645" y="3608322"/>
          <a:ext cx="3240360" cy="2333940"/>
        </p:xfrm>
        <a:graphic>
          <a:graphicData uri="http://schemas.openxmlformats.org/drawingml/2006/table">
            <a:tbl>
              <a:tblPr/>
              <a:tblGrid>
                <a:gridCol w="2700300"/>
                <a:gridCol w="540060"/>
              </a:tblGrid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studentów pobierających stypendia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100" b="1" dirty="0" smtClean="0">
                        <a:latin typeface="Trebuchet MS" panose="020B0603020202020204" pitchFamily="34" charset="0"/>
                      </a:endParaRPr>
                    </a:p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2013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31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socjalne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3 242</a:t>
                      </a:r>
                    </a:p>
                    <a:p>
                      <a:pPr algn="r"/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5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</a:t>
                      </a:r>
                      <a:r>
                        <a:rPr lang="pl-PL" sz="1100" dirty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naukowe z funduszu własnego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123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5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Ministra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14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stypendia Rektora dla najlepszych studentów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3 211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specjalne dla osób niepełnosprawnych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444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37081"/>
              </p:ext>
            </p:extLst>
          </p:nvPr>
        </p:nvGraphicFramePr>
        <p:xfrm>
          <a:off x="647564" y="1154112"/>
          <a:ext cx="4500500" cy="2388260"/>
        </p:xfrm>
        <a:graphic>
          <a:graphicData uri="http://schemas.openxmlformats.org/drawingml/2006/table">
            <a:tbl>
              <a:tblPr/>
              <a:tblGrid>
                <a:gridCol w="3024336"/>
                <a:gridCol w="720080"/>
                <a:gridCol w="756084"/>
              </a:tblGrid>
              <a:tr h="43211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studentów otrzymujących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02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6 437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7277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3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 dotacja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z budżetu państwa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28 972,7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30 154,0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36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socjalne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11 980,1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13 577,4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ektora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dla najlepszych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6 495,3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8 798,7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8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 stypendium specjalne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</a:b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dla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osób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niepełnosprawnych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(tys.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zł)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872,2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883,1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98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środki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wypracowane (tys. zł)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inne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przychody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2 564,4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2 014,4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7118"/>
              </p:ext>
            </p:extLst>
          </p:nvPr>
        </p:nvGraphicFramePr>
        <p:xfrm>
          <a:off x="683568" y="3689409"/>
          <a:ext cx="4500500" cy="2235328"/>
        </p:xfrm>
        <a:graphic>
          <a:graphicData uri="http://schemas.openxmlformats.org/drawingml/2006/table">
            <a:tbl>
              <a:tblPr/>
              <a:tblGrid>
                <a:gridCol w="2996083"/>
                <a:gridCol w="735105"/>
                <a:gridCol w="769312"/>
              </a:tblGrid>
              <a:tr h="64807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 (Nagłówki)"/>
                        </a:rPr>
                        <a:t>Liczba doktorantów otrzymujących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 (Nagłówki)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 (Nagłówki)"/>
                        </a:rPr>
                        <a:t>2013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 (Nagłówki)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 (Nagłówki)"/>
                          <a:ea typeface="Calibri"/>
                          <a:cs typeface="Times New Roman"/>
                        </a:rPr>
                        <a:t>225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 (Nagłówki)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 (Nagłówki)"/>
                        </a:rPr>
                        <a:t>255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 (Nagłówki)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57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 (Nagłówki)"/>
                          <a:ea typeface="Calibri"/>
                          <a:cs typeface="Times New Roman"/>
                        </a:rPr>
                        <a:t> dotacja </a:t>
                      </a: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z budżetu państwa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672,7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 (Nagłówki)"/>
                        </a:rPr>
                        <a:t>845,6</a:t>
                      </a:r>
                      <a:endParaRPr lang="pl-PL" sz="1100" dirty="0">
                        <a:latin typeface="Trebuchet MS (Nagłówki)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 (Nagłówki)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socjalne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212,1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 (Nagłówki)"/>
                        </a:rPr>
                        <a:t>252,8</a:t>
                      </a:r>
                      <a:endParaRPr lang="pl-PL" sz="1100" dirty="0">
                        <a:latin typeface="Trebuchet MS (Nagłówki)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 (Nagłówki)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l-PL" sz="1100" dirty="0" smtClean="0">
                          <a:latin typeface="Trebuchet MS (Nagłówki)"/>
                          <a:ea typeface="Calibri"/>
                          <a:cs typeface="Times New Roman"/>
                        </a:rPr>
                        <a:t>ektora </a:t>
                      </a: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dla najlepszych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436,0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 (Nagłówki)"/>
                          <a:ea typeface="+mn-ea"/>
                          <a:cs typeface="+mn-cs"/>
                        </a:rPr>
                        <a:t>498,8</a:t>
                      </a:r>
                      <a:endParaRPr lang="pl-PL" sz="1100" dirty="0">
                        <a:latin typeface="Trebuchet MS (Nagłówki)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5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 (Nagłówki)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specjalne dla osób niepełnosprawnych (tys. zł)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rebuchet MS (Nagłówki)"/>
                          <a:ea typeface="Calibri"/>
                          <a:cs typeface="Times New Roman"/>
                        </a:rPr>
                        <a:t>22,0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 (Nagłówki)"/>
                          <a:ea typeface="+mn-ea"/>
                          <a:cs typeface="+mn-cs"/>
                        </a:rPr>
                        <a:t>19,2</a:t>
                      </a:r>
                      <a:endParaRPr lang="pl-PL" sz="1100" dirty="0">
                        <a:latin typeface="Trebuchet MS (Nagłówki)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O:\Materiały_Graficzne\!!!!!NEW\!zdjecia\!_z_fotolii\ogolne-inne\Fotolia_40250451_Subscription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30" y="1154112"/>
            <a:ext cx="3168390" cy="2166876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852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827584" y="340011"/>
            <a:ext cx="6670665" cy="62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/>
              <a:t>Dział </a:t>
            </a:r>
            <a:r>
              <a:rPr lang="pl-PL" sz="3200" dirty="0"/>
              <a:t>Domów Studenckich</a:t>
            </a:r>
            <a:endParaRPr lang="en-US" sz="3200" dirty="0"/>
          </a:p>
        </p:txBody>
      </p:sp>
      <p:sp>
        <p:nvSpPr>
          <p:cNvPr id="5" name="Prostokąt 4"/>
          <p:cNvSpPr/>
          <p:nvPr/>
        </p:nvSpPr>
        <p:spPr bwMode="auto">
          <a:xfrm>
            <a:off x="827584" y="1304764"/>
            <a:ext cx="39604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/>
              <a:t>Z</a:t>
            </a:r>
            <a:r>
              <a:rPr lang="pl-PL" sz="1600" b="0" dirty="0" smtClean="0"/>
              <a:t>apewnienie </a:t>
            </a:r>
            <a:r>
              <a:rPr lang="pl-PL" sz="1600" b="0" dirty="0"/>
              <a:t>możliwości zamieszkiwania </a:t>
            </a:r>
            <a:r>
              <a:rPr lang="pl-PL" sz="1600" b="0" dirty="0" smtClean="0"/>
              <a:t>studentom w </a:t>
            </a:r>
            <a:r>
              <a:rPr lang="pl-PL" sz="1600" b="0" dirty="0"/>
              <a:t>miejscu pobierania </a:t>
            </a:r>
            <a:r>
              <a:rPr lang="pl-PL" sz="1600" b="0" dirty="0" smtClean="0"/>
              <a:t>nauki, </a:t>
            </a:r>
            <a:br>
              <a:rPr lang="pl-PL" sz="1600" b="0" dirty="0" smtClean="0"/>
            </a:br>
            <a:r>
              <a:rPr lang="pl-PL" sz="1600" b="0" dirty="0" smtClean="0"/>
              <a:t>według </a:t>
            </a:r>
            <a:r>
              <a:rPr lang="pl-PL" sz="1600" b="0" dirty="0"/>
              <a:t>założeń organizacji </a:t>
            </a:r>
            <a:r>
              <a:rPr lang="pl-PL" sz="1600" b="0" dirty="0" smtClean="0"/>
              <a:t>non-profit</a:t>
            </a:r>
            <a:endParaRPr lang="pl-PL" sz="1600" b="0" dirty="0"/>
          </a:p>
        </p:txBody>
      </p:sp>
      <p:pic>
        <p:nvPicPr>
          <p:cNvPr id="1331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475" y="468313"/>
            <a:ext cx="5127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203161"/>
              </p:ext>
            </p:extLst>
          </p:nvPr>
        </p:nvGraphicFramePr>
        <p:xfrm>
          <a:off x="968652" y="4293096"/>
          <a:ext cx="3678304" cy="1442798"/>
        </p:xfrm>
        <a:graphic>
          <a:graphicData uri="http://schemas.openxmlformats.org/drawingml/2006/table">
            <a:tbl>
              <a:tblPr/>
              <a:tblGrid>
                <a:gridCol w="2058124"/>
                <a:gridCol w="828092"/>
                <a:gridCol w="792088"/>
              </a:tblGrid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059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Koszty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tys.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zł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293,00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9 540,96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64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Dochody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811,07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9 173,15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958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Remonty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184,74 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8 271,7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Opłaty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studenckie 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241,75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7 893,6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827584" y="2384884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Do dyspozycji studentów</a:t>
            </a:r>
            <a:r>
              <a:rPr lang="pl-PL" sz="1400" b="0" dirty="0" smtClean="0"/>
              <a:t>: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15 </a:t>
            </a:r>
            <a:r>
              <a:rPr lang="pl-PL" sz="1400" dirty="0"/>
              <a:t>domów </a:t>
            </a:r>
            <a:r>
              <a:rPr lang="pl-PL" sz="1400" dirty="0" smtClean="0"/>
              <a:t>studenckich </a:t>
            </a:r>
            <a:br>
              <a:rPr lang="pl-PL" sz="1400" dirty="0" smtClean="0"/>
            </a:br>
            <a:r>
              <a:rPr lang="pl-PL" sz="1400" b="0" dirty="0" smtClean="0"/>
              <a:t>o </a:t>
            </a:r>
            <a:r>
              <a:rPr lang="pl-PL" sz="1400" b="0" dirty="0"/>
              <a:t>łącznej liczbie miejsc </a:t>
            </a:r>
            <a:r>
              <a:rPr lang="pl-PL" sz="1400" dirty="0" smtClean="0"/>
              <a:t>3 287</a:t>
            </a:r>
            <a:endParaRPr lang="pl-PL" sz="1400" dirty="0"/>
          </a:p>
        </p:txBody>
      </p:sp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1" name="Picture 2" descr="O:\Materiały_Graficzne\!!!!!NEW\!zdjecia\budynki_PWr\akademiki\DSC03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" b="3023"/>
          <a:stretch/>
        </p:blipFill>
        <p:spPr bwMode="auto">
          <a:xfrm>
            <a:off x="5652119" y="1288995"/>
            <a:ext cx="3158369" cy="4617285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0986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539552" y="548680"/>
            <a:ext cx="79930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spcBef>
                <a:spcPct val="20000"/>
              </a:spcBef>
              <a:defRPr/>
            </a:pPr>
            <a:r>
              <a:rPr lang="pl-PL" sz="2900" b="1" dirty="0" smtClean="0">
                <a:latin typeface="Trebuchet MS" panose="020B0603020202020204" pitchFamily="34" charset="0"/>
              </a:rPr>
              <a:t>Pełnomocnik Rektora </a:t>
            </a:r>
            <a:br>
              <a:rPr lang="pl-PL" sz="2900" b="1" dirty="0" smtClean="0">
                <a:latin typeface="Trebuchet MS" panose="020B0603020202020204" pitchFamily="34" charset="0"/>
              </a:rPr>
            </a:br>
            <a:r>
              <a:rPr lang="pl-PL" sz="2900" b="1" dirty="0" smtClean="0">
                <a:latin typeface="Trebuchet MS" panose="020B0603020202020204" pitchFamily="34" charset="0"/>
              </a:rPr>
              <a:t>ds. Osób Niepełnosprawnych </a:t>
            </a:r>
            <a:endParaRPr lang="en-US" sz="2900" b="1" dirty="0">
              <a:latin typeface="Trebuchet MS" panose="020B0603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490612" y="1188819"/>
            <a:ext cx="50174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Z</a:t>
            </a:r>
            <a:r>
              <a:rPr lang="pl-PL" sz="1400" b="1" dirty="0" smtClean="0">
                <a:latin typeface="Trebuchet MS" panose="020B0603020202020204" pitchFamily="34" charset="0"/>
              </a:rPr>
              <a:t>apewnienie </a:t>
            </a:r>
            <a:r>
              <a:rPr lang="pl-PL" sz="1400" b="1" dirty="0">
                <a:latin typeface="Trebuchet MS" panose="020B0603020202020204" pitchFamily="34" charset="0"/>
              </a:rPr>
              <a:t>studentom niepełnosprawnym </a:t>
            </a:r>
            <a:r>
              <a:rPr lang="pl-PL" sz="1400" b="1" dirty="0" smtClean="0">
                <a:latin typeface="Trebuchet MS" panose="020B0603020202020204" pitchFamily="34" charset="0"/>
              </a:rPr>
              <a:t/>
            </a:r>
            <a:br>
              <a:rPr lang="pl-PL" sz="1400" b="1" dirty="0" smtClean="0">
                <a:latin typeface="Trebuchet MS" panose="020B0603020202020204" pitchFamily="34" charset="0"/>
              </a:rPr>
            </a:br>
            <a:r>
              <a:rPr lang="pl-PL" sz="1400" b="1" dirty="0" smtClean="0">
                <a:latin typeface="Trebuchet MS" panose="020B0603020202020204" pitchFamily="34" charset="0"/>
              </a:rPr>
              <a:t>pełnej </a:t>
            </a:r>
            <a:r>
              <a:rPr lang="pl-PL" sz="1400" b="1" dirty="0">
                <a:latin typeface="Trebuchet MS" panose="020B0603020202020204" pitchFamily="34" charset="0"/>
              </a:rPr>
              <a:t>integracji </a:t>
            </a:r>
            <a:r>
              <a:rPr lang="pl-PL" sz="1400" b="1" dirty="0" smtClean="0">
                <a:latin typeface="Trebuchet MS" panose="020B0603020202020204" pitchFamily="34" charset="0"/>
              </a:rPr>
              <a:t>ze </a:t>
            </a:r>
            <a:r>
              <a:rPr lang="pl-PL" sz="1400" b="1" dirty="0">
                <a:latin typeface="Trebuchet MS" panose="020B0603020202020204" pitchFamily="34" charset="0"/>
              </a:rPr>
              <a:t>środowiskiem akademickim, </a:t>
            </a:r>
            <a:r>
              <a:rPr lang="pl-PL" sz="1400" b="1" dirty="0" smtClean="0">
                <a:latin typeface="Trebuchet MS" panose="020B0603020202020204" pitchFamily="34" charset="0"/>
              </a:rPr>
              <a:t/>
            </a:r>
            <a:br>
              <a:rPr lang="pl-PL" sz="1400" b="1" dirty="0" smtClean="0">
                <a:latin typeface="Trebuchet MS" panose="020B0603020202020204" pitchFamily="34" charset="0"/>
              </a:rPr>
            </a:br>
            <a:r>
              <a:rPr lang="pl-PL" sz="1400" b="1" dirty="0" smtClean="0">
                <a:latin typeface="Trebuchet MS" panose="020B0603020202020204" pitchFamily="34" charset="0"/>
              </a:rPr>
              <a:t>zwłaszcza </a:t>
            </a:r>
            <a:r>
              <a:rPr lang="pl-PL" sz="1400" b="1" dirty="0">
                <a:latin typeface="Trebuchet MS" panose="020B0603020202020204" pitchFamily="34" charset="0"/>
              </a:rPr>
              <a:t>na poziomie kształcenia</a:t>
            </a:r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413690" y="1927483"/>
            <a:ext cx="6570578" cy="355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444 studentów i 16 doktorantów objętych opieką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98 </a:t>
            </a:r>
            <a:r>
              <a:rPr lang="pl-PL" sz="1200" b="0" kern="0" dirty="0">
                <a:latin typeface="Trebuchet MS" panose="020B0603020202020204" pitchFamily="34" charset="0"/>
              </a:rPr>
              <a:t>tys. zł na</a:t>
            </a:r>
            <a:r>
              <a:rPr lang="pl-PL" sz="1200" b="0" kern="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pl-PL" sz="1200" b="0" kern="0" dirty="0">
                <a:latin typeface="Trebuchet MS" panose="020B0603020202020204" pitchFamily="34" charset="0"/>
              </a:rPr>
              <a:t>stypendia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Fundacji Rozwoju PWr dla 63 niepełnosprawnych osób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pomoc psychoterapeutyczna i psychologiczna</a:t>
            </a:r>
            <a:endParaRPr lang="pl-PL" sz="1200" b="0" kern="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działania </a:t>
            </a:r>
            <a:r>
              <a:rPr lang="pl-PL" sz="1200" b="0" kern="0" dirty="0">
                <a:latin typeface="Trebuchet MS" panose="020B0603020202020204" pitchFamily="34" charset="0"/>
              </a:rPr>
              <a:t>na rzecz likwidacji barier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architektonicznych</a:t>
            </a:r>
            <a:endParaRPr lang="pl-PL" sz="1200" b="0" kern="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adaptacja materiałów dydaktycznych (</a:t>
            </a:r>
            <a:r>
              <a:rPr lang="pl-PL" sz="1200" b="0" dirty="0">
                <a:latin typeface="Trebuchet MS" panose="020B0603020202020204" pitchFamily="34" charset="0"/>
              </a:rPr>
              <a:t>tłumaczenia na </a:t>
            </a:r>
            <a:r>
              <a:rPr lang="pl-PL" sz="1200" b="0" dirty="0" smtClean="0">
                <a:latin typeface="Trebuchet MS" panose="020B0603020202020204" pitchFamily="34" charset="0"/>
              </a:rPr>
              <a:t>Braille’a</a:t>
            </a:r>
            <a:r>
              <a:rPr lang="pl-PL" sz="1200" b="0" kern="0" dirty="0" smtClean="0">
                <a:latin typeface="Trebuchet MS" panose="020B0603020202020204" pitchFamily="34" charset="0"/>
              </a:rPr>
              <a:t>)</a:t>
            </a:r>
            <a:endParaRPr lang="pl-PL" sz="1200" b="0" kern="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sprzęt </a:t>
            </a:r>
            <a:r>
              <a:rPr lang="pl-PL" sz="1200" b="0" kern="0" dirty="0">
                <a:latin typeface="Trebuchet MS" panose="020B0603020202020204" pitchFamily="34" charset="0"/>
              </a:rPr>
              <a:t>technologiczny wspomagający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nauczanie</a:t>
            </a:r>
            <a:endParaRPr lang="pl-PL" sz="1200" b="0" kern="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specjalne kursy języków obcych dla studentów z niepełnosprawnością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err="1" smtClean="0">
                <a:latin typeface="Trebuchet MS" panose="020B0603020202020204" pitchFamily="34" charset="0"/>
              </a:rPr>
              <a:t>coaching</a:t>
            </a:r>
            <a:r>
              <a:rPr lang="pl-PL" sz="1200" b="0" kern="0" dirty="0" smtClean="0">
                <a:latin typeface="Trebuchet MS" panose="020B0603020202020204" pitchFamily="34" charset="0"/>
              </a:rPr>
              <a:t> i poradnictwo edukacyjno-zawodowe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 smtClean="0">
                <a:latin typeface="Trebuchet MS" panose="020B0603020202020204" pitchFamily="34" charset="0"/>
              </a:rPr>
              <a:t>obóz integracyjno-szkoleniowy </a:t>
            </a:r>
            <a:r>
              <a:rPr lang="pl-PL" sz="1200" b="0" kern="0" dirty="0" err="1" smtClean="0">
                <a:latin typeface="Trebuchet MS" panose="020B0603020202020204" pitchFamily="34" charset="0"/>
              </a:rPr>
              <a:t>Dżamp</a:t>
            </a:r>
            <a:r>
              <a:rPr lang="pl-PL" sz="1200" b="0" kern="0" dirty="0" smtClean="0">
                <a:latin typeface="Trebuchet MS" panose="020B0603020202020204" pitchFamily="34" charset="0"/>
              </a:rPr>
              <a:t> 2013 w Wierchomli Małej</a:t>
            </a:r>
            <a:endParaRPr lang="pl-PL" sz="1200" b="0" kern="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kern="0" dirty="0">
                <a:latin typeface="Trebuchet MS" panose="020B0603020202020204" pitchFamily="34" charset="0"/>
              </a:rPr>
              <a:t>pomoc asystentów osoby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niepełnosprawnej</a:t>
            </a:r>
            <a:endParaRPr lang="pl-PL" sz="1200" b="0" kern="0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kern="0" dirty="0" smtClean="0">
                <a:latin typeface="Trebuchet MS" panose="020B0603020202020204" pitchFamily="34" charset="0"/>
              </a:rPr>
              <a:t>pierwsze</a:t>
            </a:r>
            <a:r>
              <a:rPr lang="pl-PL" sz="1200" b="0" kern="0" dirty="0" smtClean="0">
                <a:latin typeface="Trebuchet MS" panose="020B0603020202020204" pitchFamily="34" charset="0"/>
              </a:rPr>
              <a:t> miejsce w </a:t>
            </a:r>
            <a:r>
              <a:rPr lang="pl-PL" sz="1200" b="0" kern="0" dirty="0">
                <a:latin typeface="Trebuchet MS" panose="020B0603020202020204" pitchFamily="34" charset="0"/>
              </a:rPr>
              <a:t>konkursie „Dobre stypendia 2013” </a:t>
            </a:r>
            <a:r>
              <a:rPr lang="pl-PL" sz="1200" b="0" kern="0" dirty="0" smtClean="0">
                <a:latin typeface="Trebuchet MS" panose="020B0603020202020204" pitchFamily="34" charset="0"/>
              </a:rPr>
              <a:t/>
            </a:r>
            <a:br>
              <a:rPr lang="pl-PL" sz="1200" b="0" kern="0" dirty="0" smtClean="0">
                <a:latin typeface="Trebuchet MS" panose="020B0603020202020204" pitchFamily="34" charset="0"/>
              </a:rPr>
            </a:br>
            <a:r>
              <a:rPr lang="pl-PL" sz="1200" b="0" kern="0" dirty="0" smtClean="0">
                <a:latin typeface="Trebuchet MS" panose="020B0603020202020204" pitchFamily="34" charset="0"/>
              </a:rPr>
              <a:t>w </a:t>
            </a:r>
            <a:r>
              <a:rPr lang="pl-PL" sz="1200" b="0" kern="0" dirty="0">
                <a:latin typeface="Trebuchet MS" panose="020B0603020202020204" pitchFamily="34" charset="0"/>
              </a:rPr>
              <a:t>kategorii „Programy </a:t>
            </a:r>
            <a:r>
              <a:rPr lang="pl-PL" sz="1200" b="0" kern="0" dirty="0"/>
              <a:t>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stypendialne </a:t>
            </a:r>
            <a:r>
              <a:rPr lang="pl-PL" sz="1200" b="0" kern="0" dirty="0">
                <a:latin typeface="Trebuchet MS" panose="020B0603020202020204" pitchFamily="34" charset="0"/>
              </a:rPr>
              <a:t>uczelni wyższych” dla programu stypendialnego Fundacji Rozwoju </a:t>
            </a:r>
            <a:r>
              <a:rPr lang="pl-PL" sz="1200" b="0" kern="0" dirty="0"/>
              <a:t> </a:t>
            </a:r>
            <a:r>
              <a:rPr lang="pl-PL" sz="1200" b="0" kern="0" dirty="0" smtClean="0">
                <a:latin typeface="Trebuchet MS" panose="020B0603020202020204" pitchFamily="34" charset="0"/>
              </a:rPr>
              <a:t>PWr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Trebuchet MS" panose="020B0603020202020204" pitchFamily="34" charset="0"/>
              </a:rPr>
              <a:t>nagroda </a:t>
            </a:r>
            <a:r>
              <a:rPr lang="pl-PL" sz="1200" b="0" dirty="0">
                <a:latin typeface="Trebuchet MS" panose="020B0603020202020204" pitchFamily="34" charset="0"/>
              </a:rPr>
              <a:t>„Idol Środowiska 2013” dla niewidomego inżyniera informatyki </a:t>
            </a:r>
            <a:r>
              <a:rPr lang="pl-PL" sz="1200" b="0" dirty="0" smtClean="0">
                <a:latin typeface="Trebuchet MS" panose="020B0603020202020204" pitchFamily="34" charset="0"/>
              </a:rPr>
              <a:t/>
            </a:r>
            <a:br>
              <a:rPr lang="pl-PL" sz="1200" b="0" dirty="0" smtClean="0">
                <a:latin typeface="Trebuchet MS" panose="020B0603020202020204" pitchFamily="34" charset="0"/>
              </a:rPr>
            </a:br>
            <a:r>
              <a:rPr lang="pl-PL" sz="1200" b="0" dirty="0" smtClean="0">
                <a:latin typeface="Trebuchet MS" panose="020B0603020202020204" pitchFamily="34" charset="0"/>
              </a:rPr>
              <a:t>z </a:t>
            </a:r>
            <a:r>
              <a:rPr lang="pl-PL" sz="1200" b="0" dirty="0" err="1" smtClean="0">
                <a:latin typeface="Trebuchet MS" panose="020B0603020202020204" pitchFamily="34" charset="0"/>
              </a:rPr>
              <a:t>PWr</a:t>
            </a:r>
            <a:r>
              <a:rPr lang="pl-PL" sz="1200" b="0" dirty="0" smtClean="0">
                <a:latin typeface="Trebuchet MS" panose="020B0603020202020204" pitchFamily="34" charset="0"/>
              </a:rPr>
              <a:t> Marka </a:t>
            </a:r>
            <a:r>
              <a:rPr lang="pl-PL" sz="1200" b="0" dirty="0" err="1" smtClean="0">
                <a:latin typeface="Trebuchet MS" panose="020B0603020202020204" pitchFamily="34" charset="0"/>
              </a:rPr>
              <a:t>Tankieluna</a:t>
            </a:r>
            <a:r>
              <a:rPr lang="pl-PL" sz="1100" b="0" dirty="0" smtClean="0">
                <a:latin typeface="Trebuchet MS" panose="020B0603020202020204" pitchFamily="34" charset="0"/>
              </a:rPr>
              <a:t/>
            </a:r>
            <a:br>
              <a:rPr lang="pl-PL" sz="1100" b="0" dirty="0" smtClean="0">
                <a:latin typeface="Trebuchet MS" panose="020B0603020202020204" pitchFamily="34" charset="0"/>
              </a:rPr>
            </a:br>
            <a:endParaRPr lang="pl-PL" sz="1100" b="0" dirty="0">
              <a:latin typeface="Trebuchet MS" panose="020B0603020202020204" pitchFamily="34" charset="0"/>
            </a:endParaRPr>
          </a:p>
        </p:txBody>
      </p:sp>
      <p:pic>
        <p:nvPicPr>
          <p:cNvPr id="21" name="Obraz 7" descr="Lodołamacze 2012_1.jpg"/>
          <p:cNvPicPr>
            <a:picLocks noChangeAspect="1"/>
          </p:cNvPicPr>
          <p:nvPr/>
        </p:nvPicPr>
        <p:blipFill rotWithShape="1">
          <a:blip r:embed="rId3" cstate="print"/>
          <a:srcRect l="5488" r="6045"/>
          <a:stretch/>
        </p:blipFill>
        <p:spPr bwMode="auto">
          <a:xfrm>
            <a:off x="6246936" y="948792"/>
            <a:ext cx="2439864" cy="1900539"/>
          </a:xfrm>
          <a:prstGeom prst="round1Rect">
            <a:avLst>
              <a:gd name="adj" fmla="val 10887"/>
            </a:avLst>
          </a:prstGeom>
          <a:noFill/>
        </p:spPr>
      </p:pic>
      <p:pic>
        <p:nvPicPr>
          <p:cNvPr id="4098" name="Picture 2" descr="S:\Magazyn\Ela\Bra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11729" r="2420" b="-55"/>
          <a:stretch/>
        </p:blipFill>
        <p:spPr bwMode="auto">
          <a:xfrm>
            <a:off x="6246936" y="3068960"/>
            <a:ext cx="2537532" cy="27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57200" y="418654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 smtClean="0">
                <a:latin typeface="Trebuchet MS" pitchFamily="34" charset="0"/>
              </a:rPr>
              <a:t>Wyjazdy studentów</a:t>
            </a:r>
            <a:r>
              <a:rPr lang="en-US" sz="3200" dirty="0" smtClean="0">
                <a:latin typeface="Trebuchet MS" pitchFamily="34" charset="0"/>
              </a:rPr>
              <a:t>, </a:t>
            </a:r>
            <a:r>
              <a:rPr lang="pl-PL" sz="3200" dirty="0" smtClean="0">
                <a:latin typeface="Trebuchet MS" pitchFamily="34" charset="0"/>
              </a:rPr>
              <a:t/>
            </a:r>
            <a:br>
              <a:rPr lang="pl-PL" sz="3200" dirty="0" smtClean="0">
                <a:latin typeface="Trebuchet MS" pitchFamily="34" charset="0"/>
              </a:rPr>
            </a:br>
            <a:r>
              <a:rPr lang="en-US" sz="3200" dirty="0" err="1" smtClean="0">
                <a:latin typeface="Trebuchet MS" pitchFamily="34" charset="0"/>
              </a:rPr>
              <a:t>doktorant</a:t>
            </a:r>
            <a:r>
              <a:rPr lang="pl-PL" sz="3200" dirty="0" smtClean="0">
                <a:latin typeface="Trebuchet MS" pitchFamily="34" charset="0"/>
              </a:rPr>
              <a:t>ów i </a:t>
            </a:r>
            <a:r>
              <a:rPr lang="en-US" sz="3200" dirty="0" err="1" smtClean="0">
                <a:latin typeface="Trebuchet MS" pitchFamily="34" charset="0"/>
              </a:rPr>
              <a:t>absolwent</a:t>
            </a:r>
            <a:r>
              <a:rPr lang="pl-PL" sz="3200" dirty="0" smtClean="0">
                <a:latin typeface="Trebuchet MS" pitchFamily="34" charset="0"/>
              </a:rPr>
              <a:t>ów</a:t>
            </a:r>
            <a:endParaRPr lang="pl-PL" sz="3200" dirty="0">
              <a:latin typeface="Trebuchet MS" pitchFamily="34" charset="0"/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014716"/>
              </p:ext>
            </p:extLst>
          </p:nvPr>
        </p:nvGraphicFramePr>
        <p:xfrm>
          <a:off x="792163" y="1595971"/>
          <a:ext cx="4895961" cy="2303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32"/>
                <a:gridCol w="621165"/>
                <a:gridCol w="756084"/>
                <a:gridCol w="828092"/>
                <a:gridCol w="900100"/>
                <a:gridCol w="792088"/>
              </a:tblGrid>
              <a:tr h="341362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Program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2009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rebuchet MS" pitchFamily="34" charset="0"/>
                        </a:rPr>
                        <a:t>2012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</a:tr>
              <a:tr h="450976">
                <a:tc>
                  <a:txBody>
                    <a:bodyPr/>
                    <a:lstStyle/>
                    <a:p>
                      <a:r>
                        <a:rPr lang="pl-PL" sz="1100" dirty="0" smtClean="0">
                          <a:latin typeface="Trebuchet MS" pitchFamily="34" charset="0"/>
                        </a:rPr>
                        <a:t>LLP Erasmus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dirty="0" smtClean="0">
                          <a:latin typeface="Trebuchet MS" pitchFamily="34" charset="0"/>
                        </a:rPr>
                      </a:br>
                      <a:r>
                        <a:rPr lang="en-US" sz="1100" dirty="0" smtClean="0">
                          <a:latin typeface="Trebuchet MS" pitchFamily="34" charset="0"/>
                        </a:rPr>
                        <a:t>(</a:t>
                      </a:r>
                      <a:r>
                        <a:rPr lang="en-US" sz="1100" dirty="0" err="1" smtClean="0">
                          <a:latin typeface="Trebuchet MS" pitchFamily="34" charset="0"/>
                        </a:rPr>
                        <a:t>studia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dirty="0" smtClean="0">
                          <a:latin typeface="Trebuchet MS" pitchFamily="34" charset="0"/>
                        </a:rPr>
                      </a:br>
                      <a:r>
                        <a:rPr lang="en-US" sz="1100" dirty="0" err="1" smtClean="0">
                          <a:latin typeface="Trebuchet MS" pitchFamily="34" charset="0"/>
                        </a:rPr>
                        <a:t>i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en-US" sz="1100" dirty="0" err="1" smtClean="0">
                          <a:latin typeface="Trebuchet MS" pitchFamily="34" charset="0"/>
                        </a:rPr>
                        <a:t>praktyki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)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330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436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381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rebuchet MS" pitchFamily="34" charset="0"/>
                        </a:rPr>
                        <a:t>373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359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43218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rebuchet MS" pitchFamily="34" charset="0"/>
                        </a:rPr>
                        <a:t>Leonardo </a:t>
                      </a:r>
                      <a:r>
                        <a:rPr lang="pl-PL" sz="110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smtClean="0">
                          <a:latin typeface="Trebuchet MS" pitchFamily="34" charset="0"/>
                        </a:rPr>
                      </a:br>
                      <a:r>
                        <a:rPr lang="en-US" sz="1100" smtClean="0">
                          <a:latin typeface="Trebuchet MS" pitchFamily="34" charset="0"/>
                        </a:rPr>
                        <a:t>da 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Vinci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69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67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46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  <a:tr h="50421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rebuchet MS" pitchFamily="34" charset="0"/>
                        </a:rPr>
                        <a:t>Erasmus </a:t>
                      </a:r>
                      <a:r>
                        <a:rPr lang="pl-PL" sz="1100" dirty="0" err="1" smtClean="0">
                          <a:latin typeface="Trebuchet MS" pitchFamily="34" charset="0"/>
                        </a:rPr>
                        <a:t>Mundus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> Exchange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10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341362">
                <a:tc>
                  <a:txBody>
                    <a:bodyPr/>
                    <a:lstStyle/>
                    <a:p>
                      <a:pPr algn="l"/>
                      <a:r>
                        <a:rPr lang="pl-PL" sz="1100" b="1" dirty="0" smtClean="0">
                          <a:latin typeface="Trebuchet MS" pitchFamily="34" charset="0"/>
                        </a:rPr>
                        <a:t>RAZEM: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402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508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446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437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433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zawartości 3"/>
          <p:cNvSpPr txBox="1">
            <a:spLocks/>
          </p:cNvSpPr>
          <p:nvPr/>
        </p:nvSpPr>
        <p:spPr>
          <a:xfrm>
            <a:off x="789599" y="4077072"/>
            <a:ext cx="4178445" cy="14732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200" b="0" dirty="0" smtClean="0">
                <a:latin typeface="Trebuchet MS" pitchFamily="34" charset="0"/>
              </a:rPr>
              <a:t>Kraje, do których najczęściej wyjeżdżali studenci, 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200" b="0" dirty="0" smtClean="0">
                <a:latin typeface="Trebuchet MS" pitchFamily="34" charset="0"/>
              </a:rPr>
              <a:t>doktoranci i absolwenci </a:t>
            </a:r>
            <a:r>
              <a:rPr lang="en-US" sz="1200" b="0" dirty="0" smtClean="0">
                <a:latin typeface="Trebuchet MS" pitchFamily="34" charset="0"/>
              </a:rPr>
              <a:t>w </a:t>
            </a:r>
            <a:r>
              <a:rPr lang="en-US" sz="1200" b="0" dirty="0" err="1" smtClean="0">
                <a:latin typeface="Trebuchet MS" pitchFamily="34" charset="0"/>
              </a:rPr>
              <a:t>ramach</a:t>
            </a:r>
            <a:r>
              <a:rPr lang="pl-PL" sz="1200" b="0" dirty="0">
                <a:latin typeface="Trebuchet MS" pitchFamily="34" charset="0"/>
              </a:rPr>
              <a:t> </a:t>
            </a:r>
            <a:r>
              <a:rPr lang="pl-PL" sz="1200" b="0" dirty="0" smtClean="0">
                <a:latin typeface="Trebuchet MS" pitchFamily="34" charset="0"/>
              </a:rPr>
              <a:t>wymiany: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Hiszpania </a:t>
            </a:r>
            <a:r>
              <a:rPr lang="pl-PL" sz="1200" b="0" dirty="0">
                <a:latin typeface="Trebuchet MS" pitchFamily="34" charset="0"/>
              </a:rPr>
              <a:t>– 80 </a:t>
            </a:r>
            <a:r>
              <a:rPr lang="pl-PL" sz="1200" b="0" dirty="0" smtClean="0">
                <a:latin typeface="Trebuchet MS" pitchFamily="34" charset="0"/>
              </a:rPr>
              <a:t>osób</a:t>
            </a:r>
            <a:endParaRPr lang="pl-PL" sz="1200" b="0" dirty="0">
              <a:latin typeface="Trebuchet MS" pitchFamily="34" charset="0"/>
            </a:endParaRP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Niemcy </a:t>
            </a:r>
            <a:r>
              <a:rPr lang="pl-PL" sz="1200" b="0" dirty="0">
                <a:latin typeface="Trebuchet MS" pitchFamily="34" charset="0"/>
              </a:rPr>
              <a:t>– 49 </a:t>
            </a:r>
            <a:r>
              <a:rPr lang="pl-PL" sz="1200" b="0" dirty="0" smtClean="0">
                <a:latin typeface="Trebuchet MS" pitchFamily="34" charset="0"/>
              </a:rPr>
              <a:t>osób</a:t>
            </a:r>
            <a:endParaRPr lang="pl-PL" sz="1200" b="0" dirty="0">
              <a:latin typeface="Trebuchet MS" pitchFamily="34" charset="0"/>
            </a:endParaRP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Portugalia </a:t>
            </a:r>
            <a:r>
              <a:rPr lang="pl-PL" sz="1200" b="0" dirty="0">
                <a:latin typeface="Trebuchet MS" pitchFamily="34" charset="0"/>
              </a:rPr>
              <a:t>- 38 </a:t>
            </a:r>
            <a:r>
              <a:rPr lang="pl-PL" sz="1200" b="0" dirty="0" smtClean="0">
                <a:latin typeface="Trebuchet MS" pitchFamily="34" charset="0"/>
              </a:rPr>
              <a:t>osób</a:t>
            </a:r>
            <a:endParaRPr lang="pl-PL" sz="1200" b="0" dirty="0">
              <a:latin typeface="Trebuchet MS" pitchFamily="34" charset="0"/>
            </a:endParaRP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Dania </a:t>
            </a:r>
            <a:r>
              <a:rPr lang="pl-PL" sz="1200" b="0" dirty="0">
                <a:latin typeface="Trebuchet MS" pitchFamily="34" charset="0"/>
              </a:rPr>
              <a:t>– 14 </a:t>
            </a:r>
            <a:r>
              <a:rPr lang="pl-PL" sz="1200" b="0" dirty="0" smtClean="0">
                <a:latin typeface="Trebuchet MS" pitchFamily="34" charset="0"/>
              </a:rPr>
              <a:t>osób</a:t>
            </a:r>
            <a:endParaRPr lang="pl-PL" sz="1200" b="0" dirty="0">
              <a:latin typeface="Trebuchet MS" pitchFamily="34" charset="0"/>
            </a:endParaRP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Francja </a:t>
            </a:r>
            <a:r>
              <a:rPr lang="pl-PL" sz="1200" b="0" dirty="0">
                <a:latin typeface="Trebuchet MS" pitchFamily="34" charset="0"/>
              </a:rPr>
              <a:t>– 14 </a:t>
            </a:r>
            <a:r>
              <a:rPr lang="pl-PL" sz="1200" b="0" dirty="0" smtClean="0">
                <a:latin typeface="Trebuchet MS" pitchFamily="34" charset="0"/>
              </a:rPr>
              <a:t>osób</a:t>
            </a:r>
            <a:endParaRPr lang="pl-PL" sz="1200" dirty="0" smtClean="0">
              <a:latin typeface="Trebuchet MS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pl-PL" sz="1200" dirty="0">
              <a:latin typeface="Trebuchet MS" pitchFamily="34" charset="0"/>
            </a:endParaRPr>
          </a:p>
        </p:txBody>
      </p:sp>
      <p:pic>
        <p:nvPicPr>
          <p:cNvPr id="11266" name="Picture 2" descr="https://lh6.googleusercontent.com/-GO8Zflnok-k/UqWHMWB3lSI/AAAAAAAAxKM/zdCLEfE4rlo/s912/ELA_8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45" y="332656"/>
            <a:ext cx="2592549" cy="1716996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kraje\DSCF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45" y="2121240"/>
            <a:ext cx="2559771" cy="19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4041" y="4126830"/>
            <a:ext cx="2599581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73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/>
          </p:cNvSpPr>
          <p:nvPr/>
        </p:nvSpPr>
        <p:spPr>
          <a:xfrm>
            <a:off x="611188" y="368660"/>
            <a:ext cx="8075612" cy="6700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 smtClean="0">
                <a:latin typeface="Trebuchet MS" pitchFamily="34" charset="0"/>
              </a:rPr>
              <a:t>Umowy międzynarodowe</a:t>
            </a:r>
            <a:endParaRPr lang="pl-PL" sz="3200" dirty="0">
              <a:latin typeface="Trebuchet MS" pitchFamily="34" charset="0"/>
            </a:endParaRPr>
          </a:p>
        </p:txBody>
      </p:sp>
      <p:graphicFrame>
        <p:nvGraphicFramePr>
          <p:cNvPr id="3" name="Symbol zastępczy zawartośc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55133"/>
              </p:ext>
            </p:extLst>
          </p:nvPr>
        </p:nvGraphicFramePr>
        <p:xfrm>
          <a:off x="611188" y="1160188"/>
          <a:ext cx="7642120" cy="1213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668"/>
                <a:gridCol w="1017659"/>
                <a:gridCol w="939378"/>
                <a:gridCol w="939378"/>
                <a:gridCol w="1095941"/>
                <a:gridCol w="861096"/>
              </a:tblGrid>
              <a:tr h="347535">
                <a:tc>
                  <a:txBody>
                    <a:bodyPr/>
                    <a:lstStyle/>
                    <a:p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2009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2010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2011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2012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2013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</a:tr>
              <a:tr h="409109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Bilateralne LLP Erasmus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396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413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446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645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630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</a:tr>
              <a:tr h="395697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O współpracy  </a:t>
                      </a:r>
                      <a:b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(nowo podpisane)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15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11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17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zawartości 5"/>
          <p:cNvSpPr txBox="1">
            <a:spLocks/>
          </p:cNvSpPr>
          <p:nvPr/>
        </p:nvSpPr>
        <p:spPr>
          <a:xfrm>
            <a:off x="514118" y="2744924"/>
            <a:ext cx="8263104" cy="2808312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200" dirty="0" smtClean="0">
                <a:latin typeface="+mj-lt"/>
              </a:rPr>
              <a:t>Wybrane </a:t>
            </a:r>
            <a:r>
              <a:rPr lang="pl-PL" sz="1200" dirty="0">
                <a:latin typeface="+mj-lt"/>
              </a:rPr>
              <a:t>nowe umowy o współpracy (2013): 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Curtin </a:t>
            </a:r>
            <a:r>
              <a:rPr lang="pl-PL" sz="1200" b="0" dirty="0">
                <a:latin typeface="+mj-lt"/>
              </a:rPr>
              <a:t>University of </a:t>
            </a:r>
            <a:r>
              <a:rPr lang="pl-PL" sz="1200" b="0" dirty="0" smtClean="0">
                <a:latin typeface="+mj-lt"/>
              </a:rPr>
              <a:t>Technology (Australia)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National </a:t>
            </a:r>
            <a:r>
              <a:rPr lang="pl-PL" sz="1200" b="0" dirty="0">
                <a:latin typeface="+mj-lt"/>
              </a:rPr>
              <a:t>Council for Scientific and Technological </a:t>
            </a:r>
            <a:r>
              <a:rPr lang="pl-PL" sz="1200" b="0" dirty="0" smtClean="0">
                <a:latin typeface="+mj-lt"/>
              </a:rPr>
              <a:t>Development (Brazylia)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School </a:t>
            </a:r>
            <a:r>
              <a:rPr lang="pl-PL" sz="1200" b="0" dirty="0">
                <a:latin typeface="+mj-lt"/>
              </a:rPr>
              <a:t>of Engineering of Aalto University </a:t>
            </a:r>
            <a:r>
              <a:rPr lang="pl-PL" sz="1200" b="0" dirty="0" smtClean="0">
                <a:latin typeface="+mj-lt"/>
              </a:rPr>
              <a:t>(Finlandia)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Universite </a:t>
            </a:r>
            <a:r>
              <a:rPr lang="pl-PL" sz="1200" b="0" dirty="0">
                <a:latin typeface="+mj-lt"/>
              </a:rPr>
              <a:t>Montpellier 2 – Sciences et </a:t>
            </a:r>
            <a:r>
              <a:rPr lang="pl-PL" sz="1200" b="0" dirty="0" smtClean="0">
                <a:latin typeface="+mj-lt"/>
              </a:rPr>
              <a:t>Techniques (</a:t>
            </a:r>
            <a:r>
              <a:rPr lang="pl-PL" sz="1200" b="0" dirty="0">
                <a:latin typeface="+mj-lt"/>
              </a:rPr>
              <a:t>Francja</a:t>
            </a:r>
            <a:r>
              <a:rPr lang="pl-PL" sz="1200" b="0" dirty="0" smtClean="0">
                <a:latin typeface="+mj-lt"/>
              </a:rPr>
              <a:t>)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University </a:t>
            </a:r>
            <a:r>
              <a:rPr lang="pl-PL" sz="1200" b="0" dirty="0">
                <a:latin typeface="+mj-lt"/>
              </a:rPr>
              <a:t>of </a:t>
            </a:r>
            <a:r>
              <a:rPr lang="pl-PL" sz="1200" b="0" dirty="0" smtClean="0">
                <a:latin typeface="+mj-lt"/>
              </a:rPr>
              <a:t>Strasbourg (Francja)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SAL </a:t>
            </a:r>
            <a:r>
              <a:rPr lang="pl-PL" sz="1200" b="0" dirty="0">
                <a:latin typeface="+mj-lt"/>
              </a:rPr>
              <a:t>Institute of Technology &amp; Engineering Research </a:t>
            </a:r>
            <a:r>
              <a:rPr lang="pl-PL" sz="1200" b="0" dirty="0" smtClean="0">
                <a:latin typeface="+mj-lt"/>
              </a:rPr>
              <a:t/>
            </a:r>
            <a:br>
              <a:rPr lang="pl-PL" sz="1200" b="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SALTIER (Indie)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Technion </a:t>
            </a:r>
            <a:r>
              <a:rPr lang="pl-PL" sz="1200" b="0" dirty="0">
                <a:latin typeface="+mj-lt"/>
              </a:rPr>
              <a:t>- Israel Institute of </a:t>
            </a:r>
            <a:r>
              <a:rPr lang="pl-PL" sz="1200" b="0" dirty="0" smtClean="0">
                <a:latin typeface="+mj-lt"/>
              </a:rPr>
              <a:t>Technology (Izrael)</a:t>
            </a:r>
            <a:endParaRPr lang="pl-PL" sz="1200" b="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Tohoku University (Japonia)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>
                <a:latin typeface="+mj-lt"/>
              </a:rPr>
              <a:t>Universiti </a:t>
            </a:r>
            <a:r>
              <a:rPr lang="pl-PL" sz="1200" b="0" dirty="0">
                <a:latin typeface="+mj-lt"/>
              </a:rPr>
              <a:t>Teknologi </a:t>
            </a:r>
            <a:r>
              <a:rPr lang="pl-PL" sz="1200" b="0" dirty="0" smtClean="0">
                <a:latin typeface="+mj-lt"/>
              </a:rPr>
              <a:t>Malaysia (Malezja)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200" b="0" dirty="0">
              <a:latin typeface="+mj-lt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dirty="0" smtClean="0">
                <a:latin typeface="+mj-lt"/>
              </a:rPr>
              <a:t>Umowy międzywydziałowe podpisane </a:t>
            </a:r>
            <a:r>
              <a:rPr lang="pl-PL" sz="1200" dirty="0">
                <a:latin typeface="+mj-lt"/>
              </a:rPr>
              <a:t>w 2013 roku: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latin typeface="+mj-lt"/>
              </a:rPr>
              <a:t>The </a:t>
            </a:r>
            <a:r>
              <a:rPr lang="en-US" sz="1200" b="0" dirty="0">
                <a:latin typeface="+mj-lt"/>
              </a:rPr>
              <a:t>School of Civil Engineering of Beijing Jiaotong University (</a:t>
            </a:r>
            <a:r>
              <a:rPr lang="en-US" sz="1200" b="0" dirty="0" smtClean="0">
                <a:latin typeface="+mj-lt"/>
              </a:rPr>
              <a:t>BJTU</a:t>
            </a:r>
            <a:r>
              <a:rPr lang="pl-PL" sz="1200" b="0" dirty="0" smtClean="0">
                <a:latin typeface="+mj-lt"/>
              </a:rPr>
              <a:t> - </a:t>
            </a:r>
            <a:r>
              <a:rPr lang="en-US" sz="1200" b="0" dirty="0" smtClean="0">
                <a:latin typeface="+mj-lt"/>
              </a:rPr>
              <a:t>Chiny)</a:t>
            </a:r>
            <a:r>
              <a:rPr lang="pl-PL" sz="1200" b="0" dirty="0" smtClean="0">
                <a:latin typeface="+mj-lt"/>
              </a:rPr>
              <a:t> </a:t>
            </a:r>
            <a:r>
              <a:rPr lang="en-US" sz="1200" b="0" dirty="0" smtClean="0">
                <a:latin typeface="+mj-lt"/>
              </a:rPr>
              <a:t>oraz </a:t>
            </a:r>
            <a:r>
              <a:rPr lang="en-US" sz="1200" b="0" dirty="0">
                <a:latin typeface="+mj-lt"/>
              </a:rPr>
              <a:t>Wydział </a:t>
            </a:r>
            <a:r>
              <a:rPr lang="en-US" sz="1200" b="0" dirty="0" smtClean="0">
                <a:latin typeface="+mj-lt"/>
              </a:rPr>
              <a:t>Budownictwa</a:t>
            </a:r>
            <a:endParaRPr lang="pl-PL" sz="1200" b="0" dirty="0" smtClean="0">
              <a:latin typeface="+mj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latin typeface="+mj-lt"/>
              </a:rPr>
              <a:t>School </a:t>
            </a:r>
            <a:r>
              <a:rPr lang="en-US" sz="1200" b="0" dirty="0">
                <a:latin typeface="+mj-lt"/>
              </a:rPr>
              <a:t>of Engineering of Aalto University (</a:t>
            </a:r>
            <a:r>
              <a:rPr lang="en-US" sz="1200" b="0" dirty="0" smtClean="0">
                <a:latin typeface="+mj-lt"/>
              </a:rPr>
              <a:t>Finlandia)</a:t>
            </a:r>
            <a:r>
              <a:rPr lang="pl-PL" sz="1200" b="0" dirty="0" smtClean="0">
                <a:latin typeface="+mj-lt"/>
              </a:rPr>
              <a:t> </a:t>
            </a:r>
            <a:r>
              <a:rPr lang="en-US" sz="1200" b="0" dirty="0" smtClean="0">
                <a:latin typeface="+mj-lt"/>
              </a:rPr>
              <a:t>oraz </a:t>
            </a:r>
            <a:r>
              <a:rPr lang="en-US" sz="1200" b="0" dirty="0">
                <a:latin typeface="+mj-lt"/>
              </a:rPr>
              <a:t>Wydział Budownictwa </a:t>
            </a:r>
            <a:endParaRPr lang="pl-PL" sz="1200" b="0" dirty="0" smtClean="0">
              <a:latin typeface="+mj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latin typeface="+mj-lt"/>
              </a:rPr>
              <a:t>Faculty </a:t>
            </a:r>
            <a:r>
              <a:rPr lang="en-US" sz="1200" b="0" dirty="0">
                <a:latin typeface="+mj-lt"/>
              </a:rPr>
              <a:t>of Engineering, Architecture and Science of Ryerson </a:t>
            </a:r>
            <a:r>
              <a:rPr lang="en-US" sz="1200" b="0" dirty="0" smtClean="0">
                <a:latin typeface="+mj-lt"/>
              </a:rPr>
              <a:t>University </a:t>
            </a:r>
            <a:r>
              <a:rPr lang="en-US" sz="1200" b="0" dirty="0">
                <a:latin typeface="+mj-lt"/>
              </a:rPr>
              <a:t>Toronto</a:t>
            </a:r>
            <a:r>
              <a:rPr lang="pl-PL" sz="1200" b="0" dirty="0">
                <a:latin typeface="+mj-lt"/>
              </a:rPr>
              <a:t> </a:t>
            </a:r>
            <a:r>
              <a:rPr lang="en-US" sz="1200" b="0" dirty="0" smtClean="0">
                <a:latin typeface="+mj-lt"/>
              </a:rPr>
              <a:t>(Kanada)</a:t>
            </a:r>
            <a:r>
              <a:rPr lang="pl-PL" sz="1200" b="0" dirty="0" smtClean="0">
                <a:latin typeface="+mj-lt"/>
              </a:rPr>
              <a:t> </a:t>
            </a:r>
            <a:r>
              <a:rPr lang="en-US" sz="1200" b="0" dirty="0" smtClean="0">
                <a:latin typeface="+mj-lt"/>
              </a:rPr>
              <a:t>oraz </a:t>
            </a:r>
            <a:r>
              <a:rPr lang="en-US" sz="1200" b="0" dirty="0">
                <a:latin typeface="+mj-lt"/>
              </a:rPr>
              <a:t>Wydział Elektryczny </a:t>
            </a:r>
            <a:endParaRPr lang="pl-PL" sz="1200" b="0" dirty="0" smtClean="0">
              <a:latin typeface="+mj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latin typeface="+mj-lt"/>
              </a:rPr>
              <a:t>Faculty </a:t>
            </a:r>
            <a:r>
              <a:rPr lang="en-US" sz="1200" b="0" dirty="0">
                <a:latin typeface="+mj-lt"/>
              </a:rPr>
              <a:t>of Power Engineering of Irkutsk State Technical University (</a:t>
            </a:r>
            <a:r>
              <a:rPr lang="en-US" sz="1200" b="0" dirty="0" smtClean="0">
                <a:latin typeface="+mj-lt"/>
              </a:rPr>
              <a:t>Rosja)</a:t>
            </a:r>
            <a:r>
              <a:rPr lang="pl-PL" sz="1200" b="0" dirty="0" smtClean="0">
                <a:latin typeface="+mj-lt"/>
              </a:rPr>
              <a:t> </a:t>
            </a:r>
            <a:r>
              <a:rPr lang="en-US" sz="1200" b="0" dirty="0" smtClean="0">
                <a:latin typeface="+mj-lt"/>
              </a:rPr>
              <a:t>oraz </a:t>
            </a:r>
            <a:r>
              <a:rPr lang="en-US" sz="1200" b="0" dirty="0">
                <a:latin typeface="+mj-lt"/>
              </a:rPr>
              <a:t>Wydział </a:t>
            </a:r>
            <a:r>
              <a:rPr lang="en-US" sz="1200" b="0" dirty="0" smtClean="0">
                <a:latin typeface="+mj-lt"/>
              </a:rPr>
              <a:t>Elektryczny</a:t>
            </a:r>
            <a:endParaRPr lang="pl-PL" sz="1200" b="0" dirty="0" smtClean="0">
              <a:latin typeface="+mj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b="0" dirty="0" smtClean="0">
                <a:latin typeface="+mj-lt"/>
              </a:rPr>
              <a:t>Faculty </a:t>
            </a:r>
            <a:r>
              <a:rPr lang="en-US" sz="1200" b="0" dirty="0">
                <a:latin typeface="+mj-lt"/>
              </a:rPr>
              <a:t>of Engineering of University of Nottingham (Wielka </a:t>
            </a:r>
            <a:r>
              <a:rPr lang="en-US" sz="1200" b="0" dirty="0" smtClean="0">
                <a:latin typeface="+mj-lt"/>
              </a:rPr>
              <a:t>Brytania)</a:t>
            </a:r>
            <a:r>
              <a:rPr lang="pl-PL" sz="1200" b="0" smtClean="0">
                <a:latin typeface="+mj-lt"/>
              </a:rPr>
              <a:t> </a:t>
            </a:r>
            <a:r>
              <a:rPr lang="en-US" sz="1200" b="0" smtClean="0">
                <a:latin typeface="+mj-lt"/>
              </a:rPr>
              <a:t>oraz </a:t>
            </a:r>
            <a:r>
              <a:rPr lang="en-US" sz="1200" b="0" dirty="0">
                <a:latin typeface="+mj-lt"/>
              </a:rPr>
              <a:t>Wydział </a:t>
            </a:r>
            <a:r>
              <a:rPr lang="en-US" sz="1200" b="0" dirty="0" smtClean="0">
                <a:latin typeface="+mj-lt"/>
              </a:rPr>
              <a:t>Elektroniki</a:t>
            </a:r>
            <a:endParaRPr lang="pl-PL" sz="1200" b="0" dirty="0">
              <a:latin typeface="+mj-lt"/>
            </a:endParaRPr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4975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 txBox="1">
            <a:spLocks/>
          </p:cNvSpPr>
          <p:nvPr/>
        </p:nvSpPr>
        <p:spPr>
          <a:xfrm>
            <a:off x="722608" y="1269586"/>
            <a:ext cx="3993408" cy="29523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 err="1" smtClean="0">
                <a:solidFill>
                  <a:srgbClr val="A02F10"/>
                </a:solidFill>
                <a:latin typeface="+mj-lt"/>
              </a:rPr>
              <a:t>Projekt</a:t>
            </a:r>
            <a:r>
              <a:rPr lang="en-US" sz="1400" dirty="0" smtClean="0">
                <a:solidFill>
                  <a:srgbClr val="A02F1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A02F10"/>
                </a:solidFill>
                <a:latin typeface="+mj-lt"/>
              </a:rPr>
              <a:t>Partnerski</a:t>
            </a:r>
            <a:r>
              <a:rPr lang="en-US" sz="1400" dirty="0" smtClean="0">
                <a:solidFill>
                  <a:srgbClr val="A02F10"/>
                </a:solidFill>
                <a:latin typeface="+mj-lt"/>
              </a:rPr>
              <a:t> </a:t>
            </a:r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REACT</a:t>
            </a:r>
            <a:br>
              <a:rPr lang="pl-PL" sz="1400" dirty="0" smtClean="0">
                <a:solidFill>
                  <a:srgbClr val="A02F10"/>
                </a:solidFill>
                <a:latin typeface="+mj-lt"/>
              </a:rPr>
            </a:br>
            <a:r>
              <a:rPr lang="en-US" sz="1400" dirty="0" smtClean="0">
                <a:solidFill>
                  <a:srgbClr val="A02F10"/>
                </a:solidFill>
                <a:latin typeface="+mj-lt"/>
              </a:rPr>
              <a:t>„</a:t>
            </a:r>
            <a:r>
              <a:rPr lang="en-US" sz="1400" dirty="0">
                <a:solidFill>
                  <a:srgbClr val="A02F10"/>
                </a:solidFill>
                <a:latin typeface="+mj-lt"/>
              </a:rPr>
              <a:t>University administrative Staff </a:t>
            </a:r>
            <a:r>
              <a:rPr lang="pl-PL" sz="1400" dirty="0" smtClean="0">
                <a:solidFill>
                  <a:srgbClr val="A02F10"/>
                </a:solidFill>
                <a:latin typeface="+mj-lt"/>
              </a:rPr>
              <a:t/>
            </a:r>
            <a:br>
              <a:rPr lang="pl-PL" sz="1400" dirty="0" smtClean="0">
                <a:solidFill>
                  <a:srgbClr val="A02F10"/>
                </a:solidFill>
                <a:latin typeface="+mj-lt"/>
              </a:rPr>
            </a:br>
            <a:r>
              <a:rPr lang="en-US" sz="1400" dirty="0" smtClean="0">
                <a:solidFill>
                  <a:srgbClr val="A02F10"/>
                </a:solidFill>
                <a:latin typeface="+mj-lt"/>
              </a:rPr>
              <a:t>closer to foreign </a:t>
            </a:r>
            <a:r>
              <a:rPr lang="en-US" sz="1400" dirty="0">
                <a:solidFill>
                  <a:srgbClr val="A02F10"/>
                </a:solidFill>
                <a:latin typeface="+mj-lt"/>
              </a:rPr>
              <a:t>students</a:t>
            </a:r>
            <a:r>
              <a:rPr lang="en-US" sz="1400" dirty="0" smtClean="0">
                <a:solidFill>
                  <a:srgbClr val="A02F10"/>
                </a:solidFill>
                <a:latin typeface="+mj-lt"/>
              </a:rPr>
              <a:t>”</a:t>
            </a:r>
            <a:r>
              <a:rPr lang="pl-PL" sz="1200" dirty="0" smtClean="0">
                <a:latin typeface="+mj-lt"/>
              </a:rPr>
              <a:t/>
            </a:r>
            <a:br>
              <a:rPr lang="pl-PL" sz="120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(1.08.2012 – 30.09.2013)</a:t>
            </a:r>
            <a:endParaRPr lang="pl-PL" sz="1200" dirty="0" smtClean="0">
              <a:latin typeface="+mj-lt"/>
            </a:endParaRPr>
          </a:p>
          <a:p>
            <a:pPr marL="0" indent="0">
              <a:buNone/>
              <a:defRPr/>
            </a:pPr>
            <a:endParaRPr lang="pl-PL" sz="1200" dirty="0" smtClean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Cel projektu</a:t>
            </a:r>
            <a:r>
              <a:rPr lang="pl-PL" sz="1200" b="0" dirty="0" smtClean="0">
                <a:latin typeface="+mj-lt"/>
              </a:rPr>
              <a:t/>
            </a:r>
            <a:br>
              <a:rPr lang="pl-PL" sz="1200" b="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podniesienie </a:t>
            </a:r>
            <a:r>
              <a:rPr lang="pl-PL" sz="1200" b="0" dirty="0">
                <a:latin typeface="+mj-lt"/>
              </a:rPr>
              <a:t>kwalifikacji kadry administracyjnej związanych z obsługą studentów </a:t>
            </a:r>
            <a:r>
              <a:rPr lang="pl-PL" sz="1200" b="0" dirty="0" smtClean="0">
                <a:latin typeface="+mj-lt"/>
              </a:rPr>
              <a:t>obcokrajowców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20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Partnerzy </a:t>
            </a:r>
            <a:br>
              <a:rPr lang="pl-PL" sz="120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Politechnika </a:t>
            </a:r>
            <a:r>
              <a:rPr lang="pl-PL" sz="1200" b="0" dirty="0">
                <a:latin typeface="+mj-lt"/>
              </a:rPr>
              <a:t>Wrocławska (DWM - koordynator</a:t>
            </a:r>
            <a:r>
              <a:rPr lang="pl-PL" sz="1200" b="0" dirty="0" smtClean="0">
                <a:latin typeface="+mj-lt"/>
              </a:rPr>
              <a:t>), Universidade </a:t>
            </a:r>
            <a:r>
              <a:rPr lang="pl-PL" sz="1200" b="0" dirty="0">
                <a:latin typeface="+mj-lt"/>
              </a:rPr>
              <a:t>do Porto (Portugalia</a:t>
            </a:r>
            <a:r>
              <a:rPr lang="pl-PL" sz="1200" b="0" dirty="0" smtClean="0">
                <a:latin typeface="+mj-lt"/>
              </a:rPr>
              <a:t>), Brandenburgische </a:t>
            </a:r>
            <a:r>
              <a:rPr lang="pl-PL" sz="1200" b="0" dirty="0">
                <a:latin typeface="+mj-lt"/>
              </a:rPr>
              <a:t>Technische Universitat Cottbus (Niemcy), Universidad de Almeria (</a:t>
            </a:r>
            <a:r>
              <a:rPr lang="pl-PL" sz="1200" b="0" dirty="0" smtClean="0">
                <a:latin typeface="+mj-lt"/>
              </a:rPr>
              <a:t>Hiszpania)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200" dirty="0">
              <a:latin typeface="+mj-lt"/>
            </a:endParaRP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Rezultat</a:t>
            </a:r>
            <a:br>
              <a:rPr lang="pl-PL" sz="120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Kompendium </a:t>
            </a:r>
            <a:r>
              <a:rPr lang="pl-PL" sz="1200" b="0" dirty="0">
                <a:latin typeface="+mj-lt"/>
              </a:rPr>
              <a:t>Dobrych Praktyk zaprezentowane </a:t>
            </a:r>
            <a:r>
              <a:rPr lang="pl-PL" sz="1200" b="0" dirty="0" smtClean="0">
                <a:latin typeface="+mj-lt"/>
              </a:rPr>
              <a:t/>
            </a:r>
            <a:br>
              <a:rPr lang="pl-PL" sz="1200" b="0" dirty="0" smtClean="0">
                <a:latin typeface="+mj-lt"/>
              </a:rPr>
            </a:br>
            <a:r>
              <a:rPr lang="pl-PL" sz="1200" b="0" dirty="0" smtClean="0">
                <a:latin typeface="+mj-lt"/>
              </a:rPr>
              <a:t>na </a:t>
            </a:r>
            <a:r>
              <a:rPr lang="pl-PL" sz="1200" b="0" dirty="0">
                <a:latin typeface="+mj-lt"/>
              </a:rPr>
              <a:t>konferencji EAIE w </a:t>
            </a:r>
            <a:r>
              <a:rPr lang="pl-PL" sz="1200" b="0" dirty="0" smtClean="0">
                <a:latin typeface="+mj-lt"/>
              </a:rPr>
              <a:t>Stambule i Politechnice Wrocławskiej </a:t>
            </a:r>
            <a:endParaRPr lang="pl-PL" sz="1200" b="0" dirty="0">
              <a:latin typeface="+mj-lt"/>
            </a:endParaRPr>
          </a:p>
          <a:p>
            <a:pPr marL="0" indent="0">
              <a:buFont typeface="Arial" charset="0"/>
              <a:buNone/>
              <a:defRPr/>
            </a:pPr>
            <a:endParaRPr lang="pl-PL" sz="1200" dirty="0" smtClean="0">
              <a:latin typeface="Trebuchet MS" panose="020B0603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b="68316"/>
          <a:stretch/>
        </p:blipFill>
        <p:spPr>
          <a:xfrm>
            <a:off x="6324996" y="1005458"/>
            <a:ext cx="1933473" cy="1422727"/>
          </a:xfrm>
          <a:prstGeom prst="rect">
            <a:avLst/>
          </a:prstGeom>
        </p:spPr>
      </p:pic>
      <p:sp>
        <p:nvSpPr>
          <p:cNvPr id="2" name="Tytuł 1"/>
          <p:cNvSpPr txBox="1">
            <a:spLocks/>
          </p:cNvSpPr>
          <p:nvPr/>
        </p:nvSpPr>
        <p:spPr>
          <a:xfrm>
            <a:off x="722608" y="440668"/>
            <a:ext cx="7535862" cy="5762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latin typeface="Trebuchet MS" panose="020B0603020202020204" pitchFamily="34" charset="0"/>
              </a:rPr>
              <a:t>Współpraca międzynarodowa</a:t>
            </a:r>
            <a:endParaRPr lang="pl-PL" sz="3200" b="1" dirty="0">
              <a:latin typeface="Trebuchet MS" panose="020B0603020202020204" pitchFamily="34" charset="0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28152" y="1376771"/>
            <a:ext cx="3862387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pl-PL" sz="1300" dirty="0" smtClean="0"/>
          </a:p>
          <a:p>
            <a:pPr>
              <a:buFont typeface="Arial" charset="0"/>
              <a:buChar char="•"/>
              <a:defRPr/>
            </a:pPr>
            <a:endParaRPr lang="pl-PL" sz="1300" dirty="0"/>
          </a:p>
        </p:txBody>
      </p:sp>
      <p:sp>
        <p:nvSpPr>
          <p:cNvPr id="7" name="Prostokąt 6"/>
          <p:cNvSpPr/>
          <p:nvPr/>
        </p:nvSpPr>
        <p:spPr>
          <a:xfrm>
            <a:off x="5097494" y="2468156"/>
            <a:ext cx="34251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400" dirty="0">
                <a:solidFill>
                  <a:srgbClr val="A02F10"/>
                </a:solidFill>
              </a:rPr>
              <a:t>Międzynarodowa Szkoła </a:t>
            </a:r>
            <a:r>
              <a:rPr lang="pl-PL" sz="1400" dirty="0" smtClean="0">
                <a:solidFill>
                  <a:srgbClr val="A02F10"/>
                </a:solidFill>
              </a:rPr>
              <a:t>Letnia 2013</a:t>
            </a:r>
            <a:br>
              <a:rPr lang="pl-PL" sz="1400" dirty="0" smtClean="0">
                <a:solidFill>
                  <a:srgbClr val="A02F10"/>
                </a:solidFill>
              </a:rPr>
            </a:br>
            <a:endParaRPr lang="pl-PL" sz="1400" dirty="0" smtClean="0">
              <a:solidFill>
                <a:srgbClr val="A02F10"/>
              </a:solidFill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/>
              <a:t>27 </a:t>
            </a:r>
            <a:r>
              <a:rPr lang="pl-PL" sz="1200" b="0" dirty="0"/>
              <a:t>uczestników z Rosji i Ukrainy </a:t>
            </a:r>
            <a:r>
              <a:rPr lang="pl-PL" sz="1200" b="0" dirty="0" smtClean="0"/>
              <a:t/>
            </a:r>
            <a:br>
              <a:rPr lang="pl-PL" sz="1200" b="0" dirty="0" smtClean="0"/>
            </a:br>
            <a:r>
              <a:rPr lang="pl-PL" sz="1200" b="0" dirty="0" smtClean="0"/>
              <a:t>na </a:t>
            </a:r>
            <a:r>
              <a:rPr lang="pl-PL" sz="1200" b="0" dirty="0"/>
              <a:t>zaproszenie: </a:t>
            </a:r>
            <a:r>
              <a:rPr lang="pl-PL" sz="1200" b="0" dirty="0" smtClean="0"/>
              <a:t>DWM</a:t>
            </a:r>
            <a:r>
              <a:rPr lang="pl-PL" sz="1200" b="0" dirty="0"/>
              <a:t>, W4, W5, W9.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109586" y="3639752"/>
            <a:ext cx="352345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400" dirty="0" smtClean="0">
                <a:solidFill>
                  <a:srgbClr val="A02F10"/>
                </a:solidFill>
              </a:rPr>
              <a:t>Pozyskane fundusze w 2013 roku</a:t>
            </a:r>
          </a:p>
          <a:p>
            <a:endParaRPr lang="pl-PL" sz="1200" dirty="0" smtClean="0"/>
          </a:p>
          <a:p>
            <a:r>
              <a:rPr lang="pl-PL" sz="1200" b="0" dirty="0" smtClean="0"/>
              <a:t>Projekty naukowo-badawcze    7 157 388 EUR</a:t>
            </a:r>
            <a:br>
              <a:rPr lang="pl-PL" sz="1200" b="0" dirty="0" smtClean="0"/>
            </a:br>
            <a:r>
              <a:rPr lang="pl-PL" sz="1200" b="0" dirty="0" smtClean="0"/>
              <a:t>Zlecenia zagraniczne                  109 001 EUR</a:t>
            </a:r>
            <a:br>
              <a:rPr lang="pl-PL" sz="1200" b="0" dirty="0" smtClean="0"/>
            </a:br>
            <a:r>
              <a:rPr lang="pl-PL" sz="1200" b="0" dirty="0" smtClean="0"/>
              <a:t>Program LLP Erasmus               1 480 221 EUR</a:t>
            </a:r>
            <a:br>
              <a:rPr lang="pl-PL" sz="1200" b="0" dirty="0" smtClean="0"/>
            </a:br>
            <a:r>
              <a:rPr lang="pl-PL" sz="1200" b="0" dirty="0" smtClean="0"/>
              <a:t>Program Leonardo da Vinci         299 902 EUR</a:t>
            </a:r>
            <a:br>
              <a:rPr lang="pl-PL" sz="1200" b="0" dirty="0" smtClean="0"/>
            </a:br>
            <a:r>
              <a:rPr lang="pl-PL" sz="1200" b="0" dirty="0" smtClean="0"/>
              <a:t>Kursy językowe EILC (Erasmus)     14 250 EUR</a:t>
            </a:r>
            <a:endParaRPr lang="pl-PL" sz="1200" b="0" dirty="0"/>
          </a:p>
        </p:txBody>
      </p:sp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06679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300787" cy="3700463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Inżynierii Środowiska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Jan Danielewicz,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Informatyki i Zarządzania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Zdzisław Szalbierz,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Mechaniczno-Energetyczny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Zbigniew </a:t>
            </a:r>
            <a:r>
              <a:rPr lang="pl-PL" sz="1400" dirty="0" err="1" smtClean="0"/>
              <a:t>Gnutek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Edward </a:t>
            </a:r>
            <a:r>
              <a:rPr lang="pl-PL" sz="1400" dirty="0" err="1" smtClean="0"/>
              <a:t>Chlebus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Podstawowych Problemów Techniki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Marian </a:t>
            </a:r>
            <a:r>
              <a:rPr lang="pl-PL" sz="1400" dirty="0" err="1" smtClean="0"/>
              <a:t>Hotloś</a:t>
            </a:r>
            <a:r>
              <a:rPr lang="pl-PL" sz="1400" dirty="0" smtClean="0"/>
              <a:t>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 Mikrosystemów i Fotoniki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Dziedzic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Dziekani wydziałów</a:t>
            </a:r>
            <a:r>
              <a:rPr lang="pl-PL" sz="2800" dirty="0">
                <a:solidFill>
                  <a:prstClr val="black"/>
                </a:solidFill>
                <a:latin typeface="Trebuchet MS" pitchFamily="34" charset="0"/>
              </a:rPr>
              <a:t>  </a:t>
            </a:r>
            <a:br>
              <a:rPr lang="pl-PL" sz="28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pl-PL" sz="2000" dirty="0">
                <a:solidFill>
                  <a:prstClr val="black"/>
                </a:solidFill>
                <a:latin typeface="Trebuchet MS" pitchFamily="34" charset="0"/>
              </a:rPr>
              <a:t>(kadencja 2012-2016)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63" y="2065338"/>
            <a:ext cx="6254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2713038"/>
            <a:ext cx="6937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338" y="3392488"/>
            <a:ext cx="504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4076700"/>
            <a:ext cx="5302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7925" y="4692650"/>
            <a:ext cx="5603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0938" y="1492250"/>
            <a:ext cx="546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482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343620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Mienie uczelni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232756"/>
            <a:ext cx="4392488" cy="1403350"/>
          </a:xfrm>
          <a:noFill/>
        </p:spPr>
        <p:txBody>
          <a:bodyPr/>
          <a:lstStyle/>
          <a:p>
            <a:pPr eaLnBrk="1" hangingPunct="1">
              <a:buNone/>
            </a:pPr>
            <a:r>
              <a:rPr lang="pl-PL" sz="1400" b="1" dirty="0" smtClean="0"/>
              <a:t>Stan posiadania: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82,60 ha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102 działki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222 obiekty, w tym 18 w rejestrze konserwatora zabytków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uregulowany stan prawny </a:t>
            </a:r>
          </a:p>
          <a:p>
            <a:pPr marL="457200" lvl="1" indent="0" eaLnBrk="1" hangingPunct="1">
              <a:buClr>
                <a:srgbClr val="9F250D"/>
              </a:buClr>
              <a:buNone/>
            </a:pPr>
            <a:r>
              <a:rPr lang="pl-PL" sz="1400" dirty="0" smtClean="0"/>
              <a:t>	</a:t>
            </a:r>
          </a:p>
        </p:txBody>
      </p:sp>
      <p:graphicFrame>
        <p:nvGraphicFramePr>
          <p:cNvPr id="13831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46333"/>
              </p:ext>
            </p:extLst>
          </p:nvPr>
        </p:nvGraphicFramePr>
        <p:xfrm>
          <a:off x="751839" y="3250603"/>
          <a:ext cx="4392488" cy="2139952"/>
        </p:xfrm>
        <a:graphic>
          <a:graphicData uri="http://schemas.openxmlformats.org/drawingml/2006/table">
            <a:tbl>
              <a:tblPr/>
              <a:tblGrid>
                <a:gridCol w="1464163"/>
                <a:gridCol w="1434282"/>
                <a:gridCol w="1494043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Miejscowość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działek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obiektów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Wrocław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ZOD-y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Legnica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Jelenia Góra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Wałbrzych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Kowary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ośrodki wczasowe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26627" name="Picture 3" descr="O:\Materiały_Graficzne\!!!!!NEW\!zdjecia\budynki_PWr\zamiejscowe\IMG_6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" b="11101"/>
          <a:stretch/>
        </p:blipFill>
        <p:spPr bwMode="auto">
          <a:xfrm>
            <a:off x="5683230" y="2419281"/>
            <a:ext cx="2812183" cy="15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O:\Materiały_Graficzne\!!!!!NEW\!zdjecia\budynki_PWr\A-1\A1_EL_5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30" y="480327"/>
            <a:ext cx="2820957" cy="1868553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 bwMode="auto">
          <a:xfrm>
            <a:off x="5683230" y="4041067"/>
            <a:ext cx="2812183" cy="19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623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47564" y="1376772"/>
            <a:ext cx="4680520" cy="41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Sprzedaż nieruchomości w Kowarach, </a:t>
            </a:r>
            <a:r>
              <a:rPr lang="pl-PL" sz="1400" b="0" dirty="0">
                <a:latin typeface="+mj-lt"/>
              </a:rPr>
              <a:t/>
            </a:r>
            <a:br>
              <a:rPr lang="pl-PL" sz="1400" b="0" dirty="0">
                <a:latin typeface="+mj-lt"/>
              </a:rPr>
            </a:br>
            <a:r>
              <a:rPr lang="pl-PL" sz="1400" b="0" dirty="0" smtClean="0">
                <a:latin typeface="+mj-lt"/>
              </a:rPr>
              <a:t>przy ul</a:t>
            </a:r>
            <a:r>
              <a:rPr lang="pl-PL" sz="1400" b="0" dirty="0">
                <a:latin typeface="+mj-lt"/>
              </a:rPr>
              <a:t>. Rejtana </a:t>
            </a:r>
            <a:r>
              <a:rPr lang="pl-PL" sz="1400" b="0" dirty="0" smtClean="0">
                <a:latin typeface="+mj-lt"/>
              </a:rPr>
              <a:t>11</a:t>
            </a: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b="0" dirty="0" smtClean="0">
              <a:latin typeface="+mj-lt"/>
            </a:endParaRP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Wybudowanie </a:t>
            </a:r>
            <a:r>
              <a:rPr lang="pl-PL" sz="1400" b="0" dirty="0">
                <a:latin typeface="+mj-lt"/>
              </a:rPr>
              <a:t>i </a:t>
            </a:r>
            <a:r>
              <a:rPr lang="pl-PL" sz="1400" b="0" dirty="0" smtClean="0">
                <a:latin typeface="+mj-lt"/>
              </a:rPr>
              <a:t>oddanie </a:t>
            </a:r>
            <a:r>
              <a:rPr lang="pl-PL" sz="1400" b="0" dirty="0">
                <a:latin typeface="+mj-lt"/>
              </a:rPr>
              <a:t>do użytkowania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budynku C-18, Strefa Kultury Studenckiej 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przy </a:t>
            </a:r>
            <a:r>
              <a:rPr lang="pl-PL" sz="1400" b="0" dirty="0">
                <a:latin typeface="+mj-lt"/>
              </a:rPr>
              <a:t>ul. Wrońskiego </a:t>
            </a:r>
            <a:r>
              <a:rPr lang="pl-PL" sz="1400" b="0" dirty="0" smtClean="0">
                <a:latin typeface="+mj-lt"/>
              </a:rPr>
              <a:t>10</a:t>
            </a:r>
          </a:p>
          <a:p>
            <a:pPr lvl="0"/>
            <a:endParaRPr kumimoji="0" lang="pl-PL" sz="14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R="0" lvl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l-PL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l-PL" sz="1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Dochody z wynajmu pomieszczeń: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400" b="0" dirty="0" smtClean="0">
                <a:latin typeface="+mj-lt"/>
              </a:rPr>
              <a:t>4 071 529,79 </a:t>
            </a:r>
            <a:r>
              <a:rPr lang="pl-PL" sz="1400" b="0" dirty="0">
                <a:latin typeface="+mj-lt"/>
              </a:rPr>
              <a:t>zł </a:t>
            </a:r>
            <a:r>
              <a:rPr lang="pl-PL" sz="1400" b="0" dirty="0" smtClean="0">
                <a:latin typeface="+mj-lt"/>
              </a:rPr>
              <a:t>brutto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52328" y="440668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3200" dirty="0"/>
              <a:t>Mienie uczelni</a:t>
            </a:r>
          </a:p>
        </p:txBody>
      </p:sp>
      <p:pic>
        <p:nvPicPr>
          <p:cNvPr id="27650" name="Picture 2" descr="S:\Magazyn\Ela\foty-do=prezentacji\GEO_1_EL_opt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-1"/>
          <a:stretch/>
        </p:blipFill>
        <p:spPr bwMode="auto">
          <a:xfrm>
            <a:off x="4910367" y="2960948"/>
            <a:ext cx="3764478" cy="29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:\Materiały_Graficzne\!!!!!NEW\!zdjecia\budynki_PWr\SKS\SKS_1_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620689"/>
            <a:ext cx="3753513" cy="2232248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15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77994" y="1116308"/>
            <a:ext cx="7782437" cy="3932872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Środki trwałe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pl-PL" sz="1400" b="1" dirty="0" smtClean="0"/>
              <a:t>Poniesione </a:t>
            </a:r>
            <a:r>
              <a:rPr lang="pl-PL" sz="1400" b="1" dirty="0"/>
              <a:t>nakłady w </a:t>
            </a:r>
            <a:r>
              <a:rPr lang="pl-PL" sz="1400" b="1" dirty="0" smtClean="0"/>
              <a:t>2012 </a:t>
            </a:r>
            <a:r>
              <a:rPr lang="pl-PL" sz="1400" b="1" dirty="0"/>
              <a:t>roku na niefinansowe aktywa trwałe wyniosły 107 891,4 tys. </a:t>
            </a:r>
            <a:r>
              <a:rPr lang="pl-PL" sz="1400" b="1" dirty="0" smtClean="0"/>
              <a:t>zł w tym:</a:t>
            </a:r>
          </a:p>
          <a:p>
            <a:pPr eaLnBrk="1" hangingPunct="1">
              <a:lnSpc>
                <a:spcPct val="80000"/>
              </a:lnSpc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endParaRPr lang="pl-PL" sz="1400" dirty="0" smtClean="0"/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endParaRPr lang="pl-PL" sz="1400" dirty="0"/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r>
              <a:rPr lang="pl-PL" sz="1400" b="1" dirty="0" smtClean="0"/>
              <a:t>Źródła </a:t>
            </a:r>
            <a:r>
              <a:rPr lang="pl-PL" sz="1400" b="1" dirty="0"/>
              <a:t>finansowania </a:t>
            </a:r>
            <a:r>
              <a:rPr lang="pl-PL" sz="1400" b="1" dirty="0" smtClean="0"/>
              <a:t>inwestycji budowlanych w </a:t>
            </a:r>
            <a:r>
              <a:rPr lang="pl-PL" sz="1400" b="1" dirty="0"/>
              <a:t>2013 roku 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endParaRPr lang="pl-PL" sz="14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marL="342900" lvl="1" indent="-342900" eaLnBrk="1" hangingPunct="1">
              <a:lnSpc>
                <a:spcPct val="80000"/>
              </a:lnSpc>
              <a:buNone/>
            </a:pPr>
            <a:r>
              <a:rPr lang="pl-PL" sz="1400" dirty="0" smtClean="0"/>
              <a:t>Wartość aktywów trwałych w 2013 roku wzrosła  o 24 775 tys. w porównaniu do roku 2012 </a:t>
            </a:r>
            <a:br>
              <a:rPr lang="pl-PL" sz="1400" dirty="0" smtClean="0"/>
            </a:br>
            <a:endParaRPr lang="pl-PL" sz="1400" dirty="0" smtClean="0">
              <a:solidFill>
                <a:srgbClr val="FF0000"/>
              </a:solidFill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677994" y="390228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3200" dirty="0"/>
              <a:t>Mienie uczelni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027217"/>
              </p:ext>
            </p:extLst>
          </p:nvPr>
        </p:nvGraphicFramePr>
        <p:xfrm>
          <a:off x="755340" y="2024844"/>
          <a:ext cx="5616860" cy="11227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88668"/>
                <a:gridCol w="1728192"/>
              </a:tblGrid>
              <a:tr h="1859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Nakłady na budynki i budowle	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47 895,1 tys. 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3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Nakłady na urządzenia techniczne, maszyny itp.  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52 269,8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Nabycie wartości niematerialnych i prawnych 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1 571,9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89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Nakłady na środki transportu 	  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25,1 tys. 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337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Nakłady na pozostałe środki trwałe, </a:t>
                      </a:r>
                      <a:r>
                        <a:rPr lang="pl-PL" sz="1200" baseline="0" dirty="0" smtClean="0">
                          <a:effectLst/>
                          <a:latin typeface="+mj-lt"/>
                        </a:rPr>
                        <a:t> </a:t>
                      </a:r>
                      <a:br>
                        <a:rPr lang="pl-PL" sz="1200" baseline="0" dirty="0" smtClean="0">
                          <a:effectLst/>
                          <a:latin typeface="+mj-lt"/>
                        </a:rPr>
                      </a:br>
                      <a:r>
                        <a:rPr lang="pl-PL" sz="1200" dirty="0" smtClean="0">
                          <a:effectLst/>
                          <a:latin typeface="+mj-lt"/>
                        </a:rPr>
                        <a:t>w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tym wyposażenie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6 129,5 tys. 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636457"/>
              </p:ext>
            </p:extLst>
          </p:nvPr>
        </p:nvGraphicFramePr>
        <p:xfrm>
          <a:off x="860535" y="3753036"/>
          <a:ext cx="5511665" cy="1051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36605"/>
                <a:gridCol w="1575060"/>
              </a:tblGrid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 smtClean="0">
                          <a:effectLst/>
                          <a:latin typeface="+mj-lt"/>
                        </a:rPr>
                        <a:t>  </a:t>
                      </a:r>
                      <a:r>
                        <a:rPr lang="pl-PL" sz="1200" dirty="0" err="1" smtClean="0">
                          <a:effectLst/>
                          <a:latin typeface="+mj-lt"/>
                        </a:rPr>
                        <a:t>MNiSW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7 041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 smtClean="0">
                          <a:effectLst/>
                          <a:latin typeface="+mj-lt"/>
                        </a:rPr>
                        <a:t>  EFRR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- fundusze strukturalne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19 619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 smtClean="0">
                          <a:effectLst/>
                          <a:latin typeface="+mj-lt"/>
                        </a:rPr>
                        <a:t>  Fundusz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zasadniczy Uczelni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17 157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 smtClean="0">
                          <a:effectLst/>
                          <a:latin typeface="+mj-lt"/>
                        </a:rPr>
                        <a:t>  Środki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własne jednostek organ. Uczelni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3 571 tys. 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b="1" dirty="0" smtClean="0">
                          <a:effectLst/>
                          <a:latin typeface="+mj-lt"/>
                        </a:rPr>
                        <a:t>  Razem</a:t>
                      </a:r>
                      <a:endParaRPr lang="pl-PL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j-lt"/>
                        </a:rPr>
                        <a:t>47 388 tys. zł</a:t>
                      </a:r>
                      <a:endParaRPr lang="pl-PL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755576" y="5306516"/>
            <a:ext cx="74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buClr>
                <a:srgbClr val="9F250D"/>
              </a:buClr>
              <a:buNone/>
            </a:pPr>
            <a:r>
              <a:rPr lang="pl-PL" sz="1400" dirty="0" smtClean="0">
                <a:latin typeface="+mj-lt"/>
              </a:rPr>
              <a:t>Remonty</a:t>
            </a:r>
          </a:p>
          <a:p>
            <a:pPr marL="171450" indent="-171450">
              <a:lnSpc>
                <a:spcPct val="80000"/>
              </a:lnSpc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b="0" dirty="0">
              <a:latin typeface="+mj-lt"/>
            </a:endParaRPr>
          </a:p>
          <a:p>
            <a:pPr marL="171450" indent="-171450">
              <a:lnSpc>
                <a:spcPct val="80000"/>
              </a:lnSpc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latin typeface="+mj-lt"/>
              </a:rPr>
              <a:t>16,0 </a:t>
            </a:r>
            <a:r>
              <a:rPr lang="pl-PL" sz="1200" b="0" dirty="0">
                <a:latin typeface="+mj-lt"/>
              </a:rPr>
              <a:t>mln zł wartość </a:t>
            </a:r>
            <a:r>
              <a:rPr lang="pl-PL" sz="1200" b="0" dirty="0" smtClean="0">
                <a:latin typeface="+mj-lt"/>
              </a:rPr>
              <a:t>(9,1 </a:t>
            </a:r>
            <a:r>
              <a:rPr lang="pl-PL" sz="1200" b="0" dirty="0">
                <a:latin typeface="+mj-lt"/>
              </a:rPr>
              <a:t>mln zł w </a:t>
            </a:r>
            <a:r>
              <a:rPr lang="pl-PL" sz="1200" b="0" dirty="0" smtClean="0">
                <a:latin typeface="+mj-lt"/>
              </a:rPr>
              <a:t>2012 </a:t>
            </a:r>
            <a:r>
              <a:rPr lang="pl-PL" sz="1200" b="0" dirty="0">
                <a:latin typeface="+mj-lt"/>
              </a:rPr>
              <a:t>r</a:t>
            </a:r>
            <a:r>
              <a:rPr lang="pl-PL" sz="1200" b="0" dirty="0" smtClean="0">
                <a:latin typeface="+mj-lt"/>
              </a:rPr>
              <a:t>.), w </a:t>
            </a:r>
            <a:r>
              <a:rPr lang="pl-PL" sz="1200" b="0" dirty="0">
                <a:latin typeface="+mj-lt"/>
              </a:rPr>
              <a:t>tym </a:t>
            </a:r>
            <a:r>
              <a:rPr lang="pl-PL" sz="1200" b="0" dirty="0"/>
              <a:t>8,2 mln zł </a:t>
            </a:r>
            <a:r>
              <a:rPr lang="pl-PL" sz="1200" b="0" dirty="0" smtClean="0">
                <a:latin typeface="+mj-lt"/>
              </a:rPr>
              <a:t>z </a:t>
            </a:r>
            <a:r>
              <a:rPr lang="pl-PL" sz="1200" b="0" dirty="0">
                <a:latin typeface="+mj-lt"/>
              </a:rPr>
              <a:t>funduszu pomocy </a:t>
            </a:r>
            <a:r>
              <a:rPr lang="pl-PL" sz="1200" b="0" dirty="0" smtClean="0">
                <a:latin typeface="+mj-lt"/>
              </a:rPr>
              <a:t>materialnej</a:t>
            </a:r>
            <a:endParaRPr lang="pl-PL" sz="1200" b="0" dirty="0">
              <a:latin typeface="+mj-lt"/>
            </a:endParaRPr>
          </a:p>
        </p:txBody>
      </p:sp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917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54956" y="363726"/>
            <a:ext cx="7067810" cy="719138"/>
          </a:xfrm>
        </p:spPr>
        <p:txBody>
          <a:bodyPr/>
          <a:lstStyle/>
          <a:p>
            <a:pPr indent="0"/>
            <a:r>
              <a:rPr lang="pl-PL" b="1" dirty="0" smtClean="0"/>
              <a:t>Mienie uczelni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654956" y="1082863"/>
            <a:ext cx="7877484" cy="4462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400" dirty="0"/>
              <a:t>Największe </a:t>
            </a:r>
            <a:r>
              <a:rPr lang="pl-PL" sz="1400" dirty="0" smtClean="0"/>
              <a:t>kwoty wydatkowane </a:t>
            </a:r>
            <a:r>
              <a:rPr lang="pl-PL" sz="1400" dirty="0"/>
              <a:t>na budowę środków trwałych w 2013 roku to m in. :</a:t>
            </a:r>
          </a:p>
          <a:p>
            <a:endParaRPr lang="pl-PL" sz="1200" b="0" dirty="0"/>
          </a:p>
          <a:p>
            <a:endParaRPr lang="pl-PL" sz="1200" b="0" dirty="0" smtClean="0"/>
          </a:p>
          <a:p>
            <a:endParaRPr lang="pl-PL" sz="1200" b="0" dirty="0"/>
          </a:p>
          <a:p>
            <a:endParaRPr lang="pl-PL" sz="1200" b="0" dirty="0" smtClean="0"/>
          </a:p>
          <a:p>
            <a:endParaRPr lang="pl-PL" sz="1200" b="0" dirty="0"/>
          </a:p>
          <a:p>
            <a:endParaRPr lang="pl-PL" sz="1200" b="0" dirty="0" smtClean="0"/>
          </a:p>
          <a:p>
            <a:endParaRPr lang="pl-PL" sz="1200" b="0" dirty="0"/>
          </a:p>
          <a:p>
            <a:endParaRPr lang="pl-PL" sz="1200" b="0" dirty="0" smtClean="0"/>
          </a:p>
          <a:p>
            <a:endParaRPr lang="pl-PL" sz="1200" b="0" dirty="0"/>
          </a:p>
          <a:p>
            <a:endParaRPr lang="pl-PL" sz="1200" b="0" dirty="0"/>
          </a:p>
          <a:p>
            <a:r>
              <a:rPr lang="pl-PL" sz="1200" b="0" dirty="0" smtClean="0"/>
              <a:t/>
            </a:r>
            <a:br>
              <a:rPr lang="pl-PL" sz="1200" b="0" dirty="0" smtClean="0"/>
            </a:br>
            <a:endParaRPr lang="pl-PL" sz="1200" b="0" dirty="0" smtClean="0"/>
          </a:p>
          <a:p>
            <a:r>
              <a:rPr lang="pl-PL" sz="1400" dirty="0" smtClean="0">
                <a:solidFill>
                  <a:srgbClr val="A02F10"/>
                </a:solidFill>
              </a:rPr>
              <a:t>Zrealizowane zadania</a:t>
            </a:r>
            <a:endParaRPr lang="pl-PL" sz="1400" dirty="0">
              <a:solidFill>
                <a:srgbClr val="A02F10"/>
              </a:solidFill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Modernizacja </a:t>
            </a:r>
            <a:r>
              <a:rPr lang="pl-PL" sz="1400" b="0" dirty="0"/>
              <a:t>sieci WASK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Budowa </a:t>
            </a:r>
            <a:r>
              <a:rPr lang="pl-PL" sz="1400" b="0" dirty="0"/>
              <a:t>i modernizacja przyłączy sieci </a:t>
            </a:r>
            <a:r>
              <a:rPr lang="pl-PL" sz="1400" b="0" dirty="0" err="1"/>
              <a:t>Wask</a:t>
            </a:r>
            <a:r>
              <a:rPr lang="pl-PL" sz="1400" b="0" dirty="0"/>
              <a:t>		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Budowa </a:t>
            </a:r>
            <a:r>
              <a:rPr lang="pl-PL" sz="1400" b="0" dirty="0"/>
              <a:t>kolejki linowej </a:t>
            </a:r>
            <a:r>
              <a:rPr lang="pl-PL" sz="1400" b="0" dirty="0" smtClean="0"/>
              <a:t>nad Odrą</a:t>
            </a:r>
            <a:endParaRPr lang="pl-PL" sz="1400" b="0" dirty="0"/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Wykonanie </a:t>
            </a:r>
            <a:r>
              <a:rPr lang="pl-PL" sz="1400" b="0" dirty="0"/>
              <a:t>projektu i instalacji klimatyzacji rzędowej pomieszczeniu 1013 w budynku D-2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Instalacja </a:t>
            </a:r>
            <a:r>
              <a:rPr lang="pl-PL" sz="1400" b="0" dirty="0"/>
              <a:t>oświetlenia ewakuacyjnego w budynku A4	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Instalacja </a:t>
            </a:r>
            <a:r>
              <a:rPr lang="pl-PL" sz="1400" b="0" dirty="0"/>
              <a:t>(montaż) klimatyzacji w Sali 263 oraz 359, 361-366 w budynku A4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Modernizacja </a:t>
            </a:r>
            <a:r>
              <a:rPr lang="pl-PL" sz="1400" b="0" dirty="0"/>
              <a:t>Sali wykładowej nr 220 w budynku A-3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Modernizacja </a:t>
            </a:r>
            <a:r>
              <a:rPr lang="pl-PL" sz="1400" b="0" dirty="0"/>
              <a:t>części korytarza w budynku P-4	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046599"/>
              </p:ext>
            </p:extLst>
          </p:nvPr>
        </p:nvGraphicFramePr>
        <p:xfrm>
          <a:off x="661232" y="1484784"/>
          <a:ext cx="6479740" cy="15081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255604"/>
                <a:gridCol w="1224136"/>
              </a:tblGrid>
              <a:tr h="246316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Budowa kolejki linowej nad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Odrą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	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10 716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Budowa Biblioteki Nauk Ścisłych	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10 586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 err="1">
                          <a:effectLst/>
                          <a:latin typeface="+mj-lt"/>
                        </a:rPr>
                        <a:t>Technopolis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 Centrum </a:t>
                      </a:r>
                      <a:r>
                        <a:rPr lang="pl-PL" sz="1200" dirty="0" err="1">
                          <a:effectLst/>
                          <a:latin typeface="+mj-lt"/>
                        </a:rPr>
                        <a:t>Techniczno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 – Informacyjne 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6 613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Strefa Kultury Studenckiej i parkingu	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5 235 tys. zł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86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CLARIN ERIC: wspólne zasoby językowe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i </a:t>
                      </a:r>
                      <a:r>
                        <a:rPr lang="pl-PL" sz="1200" dirty="0">
                          <a:effectLst/>
                          <a:latin typeface="+mj-lt"/>
                        </a:rPr>
                        <a:t>infrastruktura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technologiczna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</a:rPr>
                        <a:t>3 261 tys. zł.</a:t>
                      </a:r>
                      <a:endParaRPr lang="pl-PL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Przebudowa budynku B-1 – etap II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ul.</a:t>
                      </a:r>
                      <a:r>
                        <a:rPr lang="pl-PL" sz="120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Smoluchowskiego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2 944 tys. 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7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A02F1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Elewacja i przebudowa bud. H-14	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</a:rPr>
                        <a:t>2 088 tys. </a:t>
                      </a:r>
                      <a:r>
                        <a:rPr lang="pl-PL" sz="1200" dirty="0" smtClean="0">
                          <a:effectLst/>
                          <a:latin typeface="+mj-lt"/>
                        </a:rPr>
                        <a:t>zł</a:t>
                      </a:r>
                      <a:endParaRPr lang="pl-PL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79396"/>
      </p:ext>
    </p:extLst>
  </p:cSld>
  <p:clrMapOvr>
    <a:masterClrMapping/>
  </p:clrMapOvr>
  <p:transition>
    <p:randomBa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07022" y="404664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Finanse – przychody </a:t>
            </a:r>
          </a:p>
        </p:txBody>
      </p:sp>
      <p:graphicFrame>
        <p:nvGraphicFramePr>
          <p:cNvPr id="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48770"/>
              </p:ext>
            </p:extLst>
          </p:nvPr>
        </p:nvGraphicFramePr>
        <p:xfrm>
          <a:off x="807022" y="1268760"/>
          <a:ext cx="6913562" cy="4086812"/>
        </p:xfrm>
        <a:graphic>
          <a:graphicData uri="http://schemas.openxmlformats.org/drawingml/2006/table">
            <a:tbl>
              <a:tblPr/>
              <a:tblGrid>
                <a:gridCol w="3509962"/>
                <a:gridCol w="1560513"/>
                <a:gridCol w="1843087"/>
              </a:tblGrid>
              <a:tr h="43204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Przychody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2013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613 mln zł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602 mln zł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Struktura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01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działalność dydaktyczna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56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opłaty za zajęcia dydaktyczne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41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inne dochody z działalności dydaktycznej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994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dotacja na badania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badawcze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10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inne dochody z działalności badawczej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lokaty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pozostałe dochody własne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280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260648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Finanse – koszty</a:t>
            </a:r>
          </a:p>
        </p:txBody>
      </p:sp>
      <p:graphicFrame>
        <p:nvGraphicFramePr>
          <p:cNvPr id="46161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59801"/>
              </p:ext>
            </p:extLst>
          </p:nvPr>
        </p:nvGraphicFramePr>
        <p:xfrm>
          <a:off x="755576" y="1045296"/>
          <a:ext cx="6913562" cy="1645548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2522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Koszty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582,5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579,9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Struktura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430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64,1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72,4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27,0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25,2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pozostała działalność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8,9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2,4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162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54024"/>
              </p:ext>
            </p:extLst>
          </p:nvPr>
        </p:nvGraphicFramePr>
        <p:xfrm>
          <a:off x="752240" y="2747089"/>
          <a:ext cx="6913562" cy="1795473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21610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Koszty działalności dydaktycznej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161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368,2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419,8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16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Struktura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wynagrodzenia z pochodnymi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58,3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58,1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wydatki rzeczowe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16,9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15,5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koszty pośrednie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24,8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26,4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0657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749209"/>
              </p:ext>
            </p:extLst>
          </p:nvPr>
        </p:nvGraphicFramePr>
        <p:xfrm>
          <a:off x="736329" y="4578607"/>
          <a:ext cx="6913561" cy="1018857"/>
        </p:xfrm>
        <a:graphic>
          <a:graphicData uri="http://schemas.openxmlformats.org/drawingml/2006/table">
            <a:tbl>
              <a:tblPr/>
              <a:tblGrid>
                <a:gridCol w="3225582"/>
                <a:gridCol w="1879989"/>
                <a:gridCol w="1807990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Szacunkowy koszt kształcenia studenta stacjonarnego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faktyczny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10 983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12 261*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dotacja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9 935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10 347**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62245" y="5597464"/>
            <a:ext cx="8058227" cy="3518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000" dirty="0" smtClean="0">
                <a:latin typeface="+mj-lt"/>
              </a:rPr>
              <a:t>*  </a:t>
            </a:r>
            <a:r>
              <a:rPr lang="pl-PL" sz="1000" dirty="0">
                <a:latin typeface="+mj-lt"/>
              </a:rPr>
              <a:t>poniesiony koszt na </a:t>
            </a:r>
            <a:r>
              <a:rPr lang="pl-PL" sz="1000" dirty="0" smtClean="0">
                <a:latin typeface="+mj-lt"/>
              </a:rPr>
              <a:t>działalność dydaktyczną  w przeliczeniu na liczbę studentów stacjonarnych </a:t>
            </a:r>
            <a:br>
              <a:rPr lang="pl-PL" sz="1000" dirty="0" smtClean="0">
                <a:latin typeface="+mj-lt"/>
              </a:rPr>
            </a:br>
            <a:r>
              <a:rPr lang="pl-PL" sz="1000" dirty="0" smtClean="0">
                <a:latin typeface="+mj-lt"/>
              </a:rPr>
              <a:t>** dotacja </a:t>
            </a:r>
            <a:r>
              <a:rPr lang="pl-PL" sz="1000" dirty="0">
                <a:latin typeface="+mj-lt"/>
              </a:rPr>
              <a:t>dydaktyczna na 2013 r. podzielona przez </a:t>
            </a:r>
            <a:r>
              <a:rPr lang="pl-PL" sz="1000" dirty="0" smtClean="0">
                <a:latin typeface="+mj-lt"/>
              </a:rPr>
              <a:t>liczbę </a:t>
            </a:r>
            <a:r>
              <a:rPr lang="pl-PL" sz="1000" dirty="0">
                <a:latin typeface="+mj-lt"/>
              </a:rPr>
              <a:t>studentów </a:t>
            </a:r>
            <a:r>
              <a:rPr lang="pl-PL" sz="1000" dirty="0" smtClean="0">
                <a:latin typeface="+mj-lt"/>
              </a:rPr>
              <a:t>stacjonarnych</a:t>
            </a:r>
            <a:endParaRPr lang="pl-PL" sz="1000" dirty="0">
              <a:latin typeface="+mj-lt"/>
            </a:endParaRPr>
          </a:p>
        </p:txBody>
      </p:sp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588" y="404664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Wynagrodzenia</a:t>
            </a:r>
          </a:p>
        </p:txBody>
      </p:sp>
      <p:graphicFrame>
        <p:nvGraphicFramePr>
          <p:cNvPr id="15160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77682"/>
              </p:ext>
            </p:extLst>
          </p:nvPr>
        </p:nvGraphicFramePr>
        <p:xfrm>
          <a:off x="863588" y="1520825"/>
          <a:ext cx="7272808" cy="1908809"/>
        </p:xfrm>
        <a:graphic>
          <a:graphicData uri="http://schemas.openxmlformats.org/drawingml/2006/table">
            <a:tbl>
              <a:tblPr/>
              <a:tblGrid>
                <a:gridCol w="3564396"/>
                <a:gridCol w="1872208"/>
                <a:gridCol w="1836204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Wynagrodzenia osobowe (tys. 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ogółem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241 151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267 571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168 866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196 825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38 594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39 709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 projekty w ramach funduszy strukturalnych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13 543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15 328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fundusz pomocy materialnej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1 995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37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49152" y="440668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Wynagrodzenia </a:t>
            </a:r>
          </a:p>
        </p:txBody>
      </p:sp>
      <p:graphicFrame>
        <p:nvGraphicFramePr>
          <p:cNvPr id="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99788"/>
              </p:ext>
            </p:extLst>
          </p:nvPr>
        </p:nvGraphicFramePr>
        <p:xfrm>
          <a:off x="863588" y="1412776"/>
          <a:ext cx="7380820" cy="2586674"/>
        </p:xfrm>
        <a:graphic>
          <a:graphicData uri="http://schemas.openxmlformats.org/drawingml/2006/table">
            <a:tbl>
              <a:tblPr/>
              <a:tblGrid>
                <a:gridCol w="4877661"/>
                <a:gridCol w="1337896"/>
                <a:gridCol w="1165263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Wynagrodzenia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Średnie płace wg angaży wg. stanu na dzień 31. XII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4 502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pracownicy 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4 712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5 289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pracownicy 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3 831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4 224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pracownicy 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5 515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3 748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bibliotekarze dyplomowani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5 079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2 896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3 711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4 162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731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b="1" dirty="0"/>
              <a:t>W</a:t>
            </a:r>
            <a:r>
              <a:rPr lang="pl-PL" b="1" dirty="0" smtClean="0"/>
              <a:t>ynagrodzenia</a:t>
            </a:r>
          </a:p>
        </p:txBody>
      </p:sp>
      <p:graphicFrame>
        <p:nvGraphicFramePr>
          <p:cNvPr id="4920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62682"/>
              </p:ext>
            </p:extLst>
          </p:nvPr>
        </p:nvGraphicFramePr>
        <p:xfrm>
          <a:off x="1150938" y="1520825"/>
          <a:ext cx="6517406" cy="3001506"/>
        </p:xfrm>
        <a:graphic>
          <a:graphicData uri="http://schemas.openxmlformats.org/drawingml/2006/table">
            <a:tbl>
              <a:tblPr/>
              <a:tblGrid>
                <a:gridCol w="3061022"/>
                <a:gridCol w="1268188"/>
                <a:gridCol w="1154213"/>
                <a:gridCol w="1033983"/>
              </a:tblGrid>
              <a:tr h="43012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Grupa pracownicza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2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Średniomiesięczne wynagrodzenie brutto</a:t>
                      </a:r>
                      <a:endParaRPr lang="pl-PL" sz="12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259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pracownicy naukowo-dydaktyczni, dydaktyczni i naukowi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6 399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6 335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7 072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dyplomowani bibliotekarze oraz dyplomowani pracownicy dokumentacji </a:t>
                      </a:r>
                      <a:r>
                        <a:rPr lang="pl-PL" sz="12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/>
                      </a:r>
                      <a:br>
                        <a:rPr lang="pl-PL" sz="12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</a:br>
                      <a:r>
                        <a:rPr lang="pl-PL" sz="12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 </a:t>
                      </a: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informacji naukowej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5 306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4 983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5 176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naukowo-techniczni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4 430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4 439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4 620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biblioteczni oraz dokumentacji i informacji naukowej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3 276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administracyjni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4 041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4 125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4 626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pozostali pracownicy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2 808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3 150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2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Finanse – wynik finansowy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1520825"/>
            <a:ext cx="7021512" cy="190817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pl-PL" sz="1400" b="1" dirty="0" smtClean="0"/>
              <a:t>Wynik finansowy brutto (w tys. zł)   22 210,3 </a:t>
            </a:r>
          </a:p>
          <a:p>
            <a:pPr eaLnBrk="1" hangingPunct="1">
              <a:lnSpc>
                <a:spcPct val="90000"/>
              </a:lnSpc>
              <a:buNone/>
            </a:pPr>
            <a:endParaRPr lang="pl-PL" sz="1400" b="1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pl-PL" sz="1400" b="1" dirty="0" smtClean="0"/>
              <a:t>Struktura wyniku finansowego (w tys. zł):</a:t>
            </a:r>
            <a:r>
              <a:rPr lang="pl-PL" sz="1400" dirty="0" smtClean="0"/>
              <a:t>                                                         </a:t>
            </a:r>
            <a:r>
              <a:rPr lang="pl-PL" sz="1400" b="1" dirty="0" smtClean="0"/>
              <a:t>          </a:t>
            </a:r>
            <a:r>
              <a:rPr lang="pl-PL" sz="1400" dirty="0" smtClean="0"/>
              <a:t>     </a:t>
            </a:r>
            <a:r>
              <a:rPr lang="pl-PL" sz="1400" b="1" dirty="0" smtClean="0"/>
              <a:t>            </a:t>
            </a:r>
          </a:p>
          <a:p>
            <a:pPr lvl="1" eaLnBrk="1" hangingPunct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działalność operacyjna:	      11 282,2</a:t>
            </a:r>
          </a:p>
          <a:p>
            <a:pPr lvl="1" eaLnBrk="1" hangingPunct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operacje finansowe:	      10 928,1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pl-PL" sz="1400" b="1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l-PL" sz="1400" b="1" dirty="0" smtClean="0"/>
              <a:t>Zysk netto  (w tys. zł)                       22 138,1</a:t>
            </a:r>
          </a:p>
        </p:txBody>
      </p:sp>
      <p:graphicFrame>
        <p:nvGraphicFramePr>
          <p:cNvPr id="50199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21378"/>
              </p:ext>
            </p:extLst>
          </p:nvPr>
        </p:nvGraphicFramePr>
        <p:xfrm>
          <a:off x="903896" y="3573016"/>
          <a:ext cx="4443183" cy="1208376"/>
        </p:xfrm>
        <a:graphic>
          <a:graphicData uri="http://schemas.openxmlformats.org/drawingml/2006/table">
            <a:tbl>
              <a:tblPr/>
              <a:tblGrid>
                <a:gridCol w="2714991"/>
                <a:gridCol w="900100"/>
                <a:gridCol w="828092"/>
              </a:tblGrid>
              <a:tr h="426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Majątek Uczelni (tys. zł)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Wzrost wartości aktywów trwałych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116 887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dirty="0" smtClean="0">
                          <a:latin typeface="Trebuchet MS" panose="020B0603020202020204" pitchFamily="34" charset="0"/>
                        </a:rPr>
                        <a:t>24 775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Przyrost funduszu zasadniczego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104 551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dirty="0" smtClean="0">
                          <a:latin typeface="Trebuchet MS" panose="020B0603020202020204" pitchFamily="34" charset="0"/>
                        </a:rPr>
                        <a:t>22 636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7171" name="Picture 3" descr="O:\Materiały_Graficzne\!!!!!NEW\!zdjecia\!_z_fotolii\ogolne-inne\Fotolia_49318418_Subscription_XX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02" y="1165566"/>
            <a:ext cx="3032397" cy="4526868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402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Plan sprawozdania </a:t>
            </a:r>
            <a:br>
              <a:rPr lang="pl-PL" b="1" dirty="0" smtClean="0"/>
            </a:br>
            <a:endParaRPr lang="pl-PL" b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Pracownicy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Działalność naukowo-badawcza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Współpraca z gospodarką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Współpraca międzynarodowa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Działalność dydaktyczna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Mienie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Finanse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Inwestycje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Informatyzacja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Zmiany organizacyjne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Wizerunek uczelni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053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66448"/>
            <a:ext cx="8424936" cy="719138"/>
          </a:xfrm>
        </p:spPr>
        <p:txBody>
          <a:bodyPr/>
          <a:lstStyle/>
          <a:p>
            <a:pPr eaLnBrk="1" hangingPunct="1"/>
            <a:r>
              <a:rPr lang="pl-PL" b="1" dirty="0" smtClean="0"/>
              <a:t>Realizowane projekty i programy unijne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901600"/>
              </p:ext>
            </p:extLst>
          </p:nvPr>
        </p:nvGraphicFramePr>
        <p:xfrm>
          <a:off x="971600" y="1330721"/>
          <a:ext cx="7632848" cy="443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3780420"/>
                <a:gridCol w="1332148"/>
              </a:tblGrid>
              <a:tr h="658119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latin typeface="+mj-lt"/>
                        </a:rPr>
                        <a:t>Program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Wartość dofinansowania projektów nowych i kontynuowanych – realizowanych w 2013 roku </a:t>
                      </a:r>
                      <a:br>
                        <a:rPr lang="pl-PL" sz="12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(wartość za cały okres realizacji,</a:t>
                      </a:r>
                      <a:r>
                        <a:rPr lang="pl-PL" sz="12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br>
                        <a:rPr lang="pl-PL" sz="12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 mln zł</a:t>
                      </a:r>
                      <a:r>
                        <a:rPr lang="pl-PL" sz="12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latin typeface="+mj-lt"/>
                        </a:rPr>
                        <a:t>Liczba projektów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</a:tr>
              <a:tr h="450834">
                <a:tc>
                  <a:txBody>
                    <a:bodyPr/>
                    <a:lstStyle/>
                    <a:p>
                      <a:pPr algn="l"/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Program Operacyjny </a:t>
                      </a:r>
                      <a:br>
                        <a:rPr lang="pl-PL" sz="1200" b="1" dirty="0" smtClean="0">
                          <a:latin typeface="+mj-lt"/>
                          <a:cs typeface="Arial" charset="0"/>
                        </a:rPr>
                      </a:br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Innowacyjna Gospodarka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232,96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42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270872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- w tym inwestycyjne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104,71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3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Program Operacyjny </a:t>
                      </a:r>
                      <a:br>
                        <a:rPr lang="pl-PL" sz="1200" b="1" dirty="0" smtClean="0">
                          <a:latin typeface="+mj-lt"/>
                          <a:cs typeface="Arial" charset="0"/>
                        </a:rPr>
                      </a:br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Infrastruktura i Środowisko 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120,16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2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323448">
                <a:tc>
                  <a:txBody>
                    <a:bodyPr/>
                    <a:lstStyle/>
                    <a:p>
                      <a:pPr algn="l"/>
                      <a:r>
                        <a:rPr lang="pl-PL" sz="1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w tym inwestycyjne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120,16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2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Program Operacyjny </a:t>
                      </a:r>
                      <a:br>
                        <a:rPr lang="pl-PL" sz="1200" b="1" dirty="0" smtClean="0">
                          <a:latin typeface="+mj-lt"/>
                          <a:cs typeface="Arial" charset="0"/>
                        </a:rPr>
                      </a:br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Kapitał Ludzki 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  <a:cs typeface="Arial" charset="0"/>
                        </a:rPr>
                        <a:t>91,90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17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341254">
                <a:tc>
                  <a:txBody>
                    <a:bodyPr/>
                    <a:lstStyle/>
                    <a:p>
                      <a:pPr algn="l"/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Regionalny Program Operacyjny</a:t>
                      </a:r>
                      <a:br>
                        <a:rPr lang="pl-PL" sz="1200" b="1" dirty="0" smtClean="0">
                          <a:latin typeface="+mj-lt"/>
                          <a:cs typeface="Arial" charset="0"/>
                        </a:rPr>
                      </a:br>
                      <a:r>
                        <a:rPr lang="pl-PL" sz="1200" b="1" dirty="0" smtClean="0">
                          <a:latin typeface="+mj-lt"/>
                          <a:cs typeface="Arial" charset="0"/>
                        </a:rPr>
                        <a:t>Województwa Dolnośląskiego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  <a:cs typeface="Arial" charset="0"/>
                        </a:rPr>
                        <a:t>72,77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3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341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w tym inwestycyjne</a:t>
                      </a: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72,77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3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341254">
                <a:tc>
                  <a:txBody>
                    <a:bodyPr/>
                    <a:lstStyle/>
                    <a:p>
                      <a:pPr algn="l"/>
                      <a:r>
                        <a:rPr lang="pl-PL" sz="1200" b="1" dirty="0" smtClean="0">
                          <a:latin typeface="+mj-lt"/>
                        </a:rPr>
                        <a:t>Program Operacyjny Współpracy Transgranicznej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3,44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2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341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w tym inwestycyjne</a:t>
                      </a: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2,29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+mj-lt"/>
                        </a:rPr>
                        <a:t>1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12291" name="Picture 3" descr="O:\Materiały_Graficzne\!!!!!NEW\!zdjecia\inne\flaga_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13" y="5615427"/>
            <a:ext cx="1759175" cy="12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149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48" y="700951"/>
            <a:ext cx="9047348" cy="719138"/>
          </a:xfrm>
        </p:spPr>
        <p:txBody>
          <a:bodyPr/>
          <a:lstStyle/>
          <a:p>
            <a:pPr indent="0" eaLnBrk="1" hangingPunct="1"/>
            <a:r>
              <a:rPr lang="pl-PL" sz="2900" b="1" dirty="0" smtClean="0"/>
              <a:t>Program Operacyjny </a:t>
            </a:r>
            <a:r>
              <a:rPr lang="pl-PL" sz="2900" b="1" dirty="0"/>
              <a:t/>
            </a:r>
            <a:br>
              <a:rPr lang="pl-PL" sz="2900" b="1" dirty="0"/>
            </a:br>
            <a:r>
              <a:rPr lang="pl-PL" sz="2900" b="1" dirty="0" smtClean="0"/>
              <a:t>Innowacyjna Gospodarka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688" y="1751303"/>
            <a:ext cx="3973512" cy="1964886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Prostokąt 1"/>
          <p:cNvSpPr>
            <a:spLocks noChangeArrowheads="1"/>
          </p:cNvSpPr>
          <p:nvPr/>
        </p:nvSpPr>
        <p:spPr bwMode="auto">
          <a:xfrm>
            <a:off x="4741613" y="3897052"/>
            <a:ext cx="3909182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9F250D"/>
              </a:buClr>
              <a:buNone/>
            </a:pPr>
            <a:r>
              <a:rPr lang="pl-PL" altLang="pl-PL" sz="1200" b="0" dirty="0" smtClean="0"/>
              <a:t>BIBLIOTECH</a:t>
            </a:r>
            <a:r>
              <a:rPr lang="pl-PL" altLang="pl-PL" sz="1200" dirty="0" smtClean="0"/>
              <a:t>, </a:t>
            </a:r>
            <a:r>
              <a:rPr lang="pl-PL" sz="1200" b="0" dirty="0" smtClean="0"/>
              <a:t>plac Grunwaldzki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9F250D"/>
              </a:buClr>
              <a:buNone/>
            </a:pPr>
            <a:endParaRPr lang="pl-PL" sz="1200" b="0" dirty="0"/>
          </a:p>
          <a:p>
            <a:r>
              <a:rPr lang="pl-PL" sz="1200" b="0" dirty="0">
                <a:cs typeface="Arial" charset="0"/>
              </a:rPr>
              <a:t>Biblioteka powstała w ramach projektu „Środowiskowa Biblioteka Nauk Ścisłych </a:t>
            </a:r>
            <a:br>
              <a:rPr lang="pl-PL" sz="1200" b="0" dirty="0">
                <a:cs typeface="Arial" charset="0"/>
              </a:rPr>
            </a:br>
            <a:r>
              <a:rPr lang="pl-PL" sz="1200" b="0" dirty="0">
                <a:cs typeface="Arial" charset="0"/>
              </a:rPr>
              <a:t>i Technicznych na potrzeby Innowacyjnej Gospodarki” współfinansowanego ze środków Europejskiego Funduszu Rozwoju Regionalnego z POIG na lata 2007 - </a:t>
            </a:r>
            <a:r>
              <a:rPr lang="pl-PL" sz="1200" b="0" dirty="0" smtClean="0">
                <a:cs typeface="Arial" charset="0"/>
              </a:rPr>
              <a:t>2013</a:t>
            </a:r>
            <a:endParaRPr lang="pl-PL" sz="1200" b="0" dirty="0">
              <a:cs typeface="Arial" charset="0"/>
            </a:endParaRPr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619" y="620688"/>
            <a:ext cx="2013403" cy="8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45" y="6126163"/>
            <a:ext cx="379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03548" y="1727227"/>
            <a:ext cx="40061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A02F10"/>
                </a:solidFill>
                <a:cs typeface="Arial" charset="0"/>
              </a:rPr>
              <a:t>Projekty w trakcie </a:t>
            </a:r>
            <a:r>
              <a:rPr lang="pl-PL" sz="1200" dirty="0" smtClean="0">
                <a:solidFill>
                  <a:srgbClr val="A02F10"/>
                </a:solidFill>
                <a:cs typeface="Arial" charset="0"/>
              </a:rPr>
              <a:t>realizacji</a:t>
            </a:r>
            <a:endParaRPr lang="pl-PL" sz="1200" dirty="0">
              <a:solidFill>
                <a:srgbClr val="A02F10"/>
              </a:solidFill>
              <a:cs typeface="Arial" charset="0"/>
            </a:endParaRPr>
          </a:p>
          <a:p>
            <a:r>
              <a:rPr lang="pl-PL" sz="1200" b="0" dirty="0">
                <a:cs typeface="Arial" charset="0"/>
              </a:rPr>
              <a:t> </a:t>
            </a:r>
          </a:p>
          <a:p>
            <a:r>
              <a:rPr lang="pl-PL" sz="1200" dirty="0">
                <a:cs typeface="Arial" charset="0"/>
              </a:rPr>
              <a:t>Budowa Środowiskowej Biblioteki Nauk Ścisłych </a:t>
            </a:r>
            <a:br>
              <a:rPr lang="pl-PL" sz="1200" dirty="0">
                <a:cs typeface="Arial" charset="0"/>
              </a:rPr>
            </a:br>
            <a:r>
              <a:rPr lang="pl-PL" sz="1200" dirty="0">
                <a:cs typeface="Arial" charset="0"/>
              </a:rPr>
              <a:t>i Technicznych na potrzeby Innowacyjnej </a:t>
            </a:r>
            <a:r>
              <a:rPr lang="pl-PL" sz="1200" dirty="0" smtClean="0">
                <a:cs typeface="Arial" charset="0"/>
              </a:rPr>
              <a:t>Gospodarki</a:t>
            </a:r>
            <a:endParaRPr lang="pl-PL" sz="1200" b="0" dirty="0">
              <a:cs typeface="Arial" charset="0"/>
            </a:endParaRPr>
          </a:p>
          <a:p>
            <a:r>
              <a:rPr lang="pl-PL" sz="1200" b="0" i="1" dirty="0">
                <a:cs typeface="Arial" charset="0"/>
              </a:rPr>
              <a:t>Całkowita wartość inwestycji:  </a:t>
            </a:r>
            <a:r>
              <a:rPr lang="pl-PL" sz="1200" b="0" i="1" dirty="0" smtClean="0">
                <a:cs typeface="Arial" charset="0"/>
              </a:rPr>
              <a:t>ok. 101 </a:t>
            </a:r>
            <a:r>
              <a:rPr lang="pl-PL" sz="1200" b="0" i="1" dirty="0">
                <a:cs typeface="Arial" charset="0"/>
              </a:rPr>
              <a:t>129 137,62 zł</a:t>
            </a:r>
          </a:p>
          <a:p>
            <a:r>
              <a:rPr lang="pl-PL" sz="1200" b="0" i="1" dirty="0">
                <a:cs typeface="Arial" charset="0"/>
              </a:rPr>
              <a:t>(zgodnie z aneksem nr 3 z dnia 18.12.2012 r.)</a:t>
            </a:r>
          </a:p>
          <a:p>
            <a:endParaRPr lang="pl-PL" sz="1200" dirty="0" smtClean="0"/>
          </a:p>
          <a:p>
            <a:r>
              <a:rPr lang="pl-PL" sz="1200" dirty="0" err="1" smtClean="0"/>
              <a:t>P</a:t>
            </a:r>
            <a:r>
              <a:rPr lang="pl-PL" sz="1200" baseline="-25000" dirty="0" err="1" smtClean="0"/>
              <a:t>z</a:t>
            </a:r>
            <a:r>
              <a:rPr lang="pl-PL" sz="1200" dirty="0" smtClean="0"/>
              <a:t> </a:t>
            </a:r>
            <a:r>
              <a:rPr lang="pl-PL" sz="1200" dirty="0"/>
              <a:t>= </a:t>
            </a:r>
            <a:r>
              <a:rPr lang="pl-PL" sz="1200" b="0" dirty="0"/>
              <a:t>2 834 m</a:t>
            </a:r>
            <a:r>
              <a:rPr lang="pl-PL" sz="1200" b="0" baseline="30000" dirty="0"/>
              <a:t>2</a:t>
            </a:r>
            <a:r>
              <a:rPr lang="pl-PL" sz="1200" b="0" dirty="0"/>
              <a:t> </a:t>
            </a:r>
          </a:p>
          <a:p>
            <a:r>
              <a:rPr lang="pl-PL" sz="1200" dirty="0" err="1"/>
              <a:t>P</a:t>
            </a:r>
            <a:r>
              <a:rPr lang="pl-PL" sz="1200" baseline="-25000" dirty="0" err="1"/>
              <a:t>c</a:t>
            </a:r>
            <a:r>
              <a:rPr lang="pl-PL" sz="1200" dirty="0"/>
              <a:t> </a:t>
            </a:r>
            <a:r>
              <a:rPr lang="pl-PL" sz="1200" b="0" dirty="0"/>
              <a:t>= 13 970 m</a:t>
            </a:r>
            <a:r>
              <a:rPr lang="pl-PL" sz="1200" b="0" baseline="30000" dirty="0"/>
              <a:t>2</a:t>
            </a:r>
            <a:r>
              <a:rPr lang="pl-PL" sz="1200" b="0" dirty="0"/>
              <a:t> </a:t>
            </a:r>
          </a:p>
          <a:p>
            <a:endParaRPr lang="pl-PL" sz="1200" b="0" dirty="0">
              <a:cs typeface="Arial" charset="0"/>
            </a:endParaRPr>
          </a:p>
          <a:p>
            <a:r>
              <a:rPr lang="pl-PL" sz="1200" dirty="0"/>
              <a:t>Dziedzinowo zorientowane usługi i zasoby infrastruktury PL-</a:t>
            </a:r>
            <a:r>
              <a:rPr lang="pl-PL" sz="1200" dirty="0" err="1"/>
              <a:t>Grid</a:t>
            </a:r>
            <a:r>
              <a:rPr lang="pl-PL" sz="1200" dirty="0"/>
              <a:t> dla wspomagania Polskiej Nauki w Europejskiej Przestrzeni Badawczej PL-</a:t>
            </a:r>
            <a:r>
              <a:rPr lang="pl-PL" sz="1200" dirty="0" err="1"/>
              <a:t>Grid</a:t>
            </a:r>
            <a:r>
              <a:rPr lang="pl-PL" sz="1200" dirty="0"/>
              <a:t> </a:t>
            </a:r>
            <a:r>
              <a:rPr lang="pl-PL" sz="1200" dirty="0" smtClean="0"/>
              <a:t>Plus</a:t>
            </a:r>
            <a:endParaRPr lang="pl-PL" sz="1200" b="0" dirty="0">
              <a:cs typeface="Arial" charset="0"/>
            </a:endParaRPr>
          </a:p>
          <a:p>
            <a:r>
              <a:rPr lang="pl-PL" sz="1200" b="0" i="1" dirty="0">
                <a:cs typeface="Arial" charset="0"/>
              </a:rPr>
              <a:t>Całkowita wartość inwestycji: </a:t>
            </a:r>
            <a:r>
              <a:rPr lang="pl-PL" sz="1200" b="0" i="1" dirty="0" smtClean="0">
                <a:cs typeface="Arial" charset="0"/>
              </a:rPr>
              <a:t>ok. </a:t>
            </a:r>
            <a:r>
              <a:rPr lang="pl-PL" sz="1200" b="0" i="1" dirty="0" smtClean="0"/>
              <a:t>81 </a:t>
            </a:r>
            <a:r>
              <a:rPr lang="pl-PL" sz="1200" b="0" i="1" dirty="0"/>
              <a:t>436 209, 00 zł </a:t>
            </a:r>
          </a:p>
          <a:p>
            <a:r>
              <a:rPr lang="pl-PL" sz="1200" b="0" i="1" dirty="0"/>
              <a:t>(projekt realizowany w ramach konsorcjum</a:t>
            </a:r>
            <a:r>
              <a:rPr lang="pl-PL" sz="1200" b="0" i="1" dirty="0" smtClean="0"/>
              <a:t>)</a:t>
            </a:r>
            <a:endParaRPr lang="pl-PL" sz="1200" b="0" i="1" dirty="0">
              <a:cs typeface="Arial" charset="0"/>
            </a:endParaRPr>
          </a:p>
          <a:p>
            <a:endParaRPr lang="pl-PL" sz="1200" dirty="0">
              <a:solidFill>
                <a:srgbClr val="A02F10"/>
              </a:solidFill>
              <a:cs typeface="Arial" charset="0"/>
            </a:endParaRPr>
          </a:p>
          <a:p>
            <a:r>
              <a:rPr lang="pl-PL" sz="1200" dirty="0">
                <a:solidFill>
                  <a:srgbClr val="A02F10"/>
                </a:solidFill>
                <a:cs typeface="Arial" charset="0"/>
              </a:rPr>
              <a:t>Projekt </a:t>
            </a:r>
            <a:r>
              <a:rPr lang="pl-PL" sz="1200" dirty="0" smtClean="0">
                <a:solidFill>
                  <a:srgbClr val="A02F10"/>
                </a:solidFill>
                <a:cs typeface="Arial" charset="0"/>
              </a:rPr>
              <a:t>zakończony</a:t>
            </a:r>
            <a:endParaRPr lang="pl-PL" sz="1200" dirty="0">
              <a:solidFill>
                <a:srgbClr val="A02F10"/>
              </a:solidFill>
              <a:cs typeface="Arial" charset="0"/>
            </a:endParaRPr>
          </a:p>
          <a:p>
            <a:r>
              <a:rPr lang="pl-PL" sz="1200" b="0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r>
              <a:rPr lang="pl-PL" sz="1200" dirty="0"/>
              <a:t>Adaptacja pomieszczeń i wyposażenie laboratorium wielofunkcyjnych materiałów </a:t>
            </a:r>
            <a:r>
              <a:rPr lang="pl-PL" sz="1200" dirty="0" smtClean="0"/>
              <a:t>amorficznych</a:t>
            </a:r>
            <a:r>
              <a:rPr lang="pl-PL" sz="1200" dirty="0"/>
              <a:t> </a:t>
            </a:r>
            <a:r>
              <a:rPr lang="pl-PL" sz="1200" dirty="0" smtClean="0"/>
              <a:t>i krystalicznych</a:t>
            </a:r>
            <a:r>
              <a:rPr lang="pl-PL" sz="1200" dirty="0"/>
              <a:t>                                                           </a:t>
            </a:r>
            <a:endParaRPr lang="pl-PL" sz="1200" b="0" dirty="0"/>
          </a:p>
          <a:p>
            <a:r>
              <a:rPr lang="pl-PL" sz="1200" b="0" i="1" dirty="0">
                <a:cs typeface="Arial" charset="0"/>
              </a:rPr>
              <a:t>Całkowita wartość inwestycji: </a:t>
            </a:r>
            <a:r>
              <a:rPr lang="pl-PL" sz="1200" b="0" i="1" dirty="0" smtClean="0">
                <a:cs typeface="Arial" charset="0"/>
              </a:rPr>
              <a:t>ok. </a:t>
            </a:r>
            <a:r>
              <a:rPr lang="pl-PL" sz="1200" b="0" i="1" dirty="0" smtClean="0"/>
              <a:t>6 </a:t>
            </a:r>
            <a:r>
              <a:rPr lang="pl-PL" sz="1200" b="0" i="1" dirty="0"/>
              <a:t>544 410,00 </a:t>
            </a:r>
            <a:r>
              <a:rPr lang="pl-PL" sz="1200" b="0" i="1" dirty="0" smtClean="0"/>
              <a:t>zł</a:t>
            </a:r>
            <a:endParaRPr lang="pl-PL" sz="1200" b="0" i="1" dirty="0"/>
          </a:p>
        </p:txBody>
      </p:sp>
    </p:spTree>
    <p:extLst>
      <p:ext uri="{BB962C8B-B14F-4D97-AF65-F5344CB8AC3E}">
        <p14:creationId xmlns:p14="http://schemas.microsoft.com/office/powerpoint/2010/main" val="254098397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>
          <a:xfrm>
            <a:off x="740173" y="485361"/>
            <a:ext cx="7576243" cy="682230"/>
          </a:xfrm>
        </p:spPr>
        <p:txBody>
          <a:bodyPr/>
          <a:lstStyle/>
          <a:p>
            <a:pPr indent="0"/>
            <a:r>
              <a:rPr lang="pl-PL" b="1" dirty="0" smtClean="0"/>
              <a:t>Program Infrastruktura </a:t>
            </a:r>
            <a:br>
              <a:rPr lang="pl-PL" b="1" dirty="0" smtClean="0"/>
            </a:br>
            <a:r>
              <a:rPr lang="pl-PL" b="1" dirty="0" smtClean="0"/>
              <a:t>i Środowisko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11" y="198884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70" y="211675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C:\Users\wioletta przezak\AppData\Local\Microsoft\Windows\Temporary Internet Files\Content.Outlook\ND1WMCZH\INFRASTRUKTURA_I_SRODOWIS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0730" y="380877"/>
            <a:ext cx="1769430" cy="85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740172" y="1474511"/>
            <a:ext cx="38689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Przebudowa </a:t>
            </a:r>
            <a:r>
              <a:rPr lang="pl-PL" sz="1200" dirty="0"/>
              <a:t>budynku </a:t>
            </a:r>
            <a:r>
              <a:rPr lang="pl-PL" sz="1200" dirty="0" smtClean="0"/>
              <a:t>B1 w </a:t>
            </a:r>
            <a:r>
              <a:rPr lang="pl-PL" sz="1200" dirty="0"/>
              <a:t>kompleksie </a:t>
            </a:r>
            <a:r>
              <a:rPr lang="pl-PL" sz="1200" dirty="0" smtClean="0"/>
              <a:t>gmachów Politechniki Wrocławskiej  wraz </a:t>
            </a:r>
            <a:r>
              <a:rPr lang="pl-PL" sz="1200" dirty="0"/>
              <a:t>z </a:t>
            </a:r>
            <a:r>
              <a:rPr lang="pl-PL" sz="1200" dirty="0" smtClean="0"/>
              <a:t>unowocześnieniem Infrastruktury dydaktycznej budynków B1 </a:t>
            </a:r>
            <a:r>
              <a:rPr lang="pl-PL" sz="1200" dirty="0"/>
              <a:t>i </a:t>
            </a:r>
            <a:r>
              <a:rPr lang="pl-PL" sz="1200" dirty="0" smtClean="0"/>
              <a:t>B2</a:t>
            </a:r>
            <a:endParaRPr lang="pl-PL" sz="1200" b="0" i="1" dirty="0" smtClean="0"/>
          </a:p>
          <a:p>
            <a:endParaRPr lang="pl-PL" sz="1200" b="0" i="1" dirty="0"/>
          </a:p>
          <a:p>
            <a:r>
              <a:rPr lang="pl-PL" sz="1200" b="0" i="1" dirty="0" smtClean="0"/>
              <a:t>Dofinansowanie UE - ponad </a:t>
            </a:r>
            <a:r>
              <a:rPr lang="pl-PL" sz="1200" b="0" i="1" dirty="0"/>
              <a:t>38 mln </a:t>
            </a:r>
            <a:r>
              <a:rPr lang="pl-PL" sz="1200" b="0" i="1" dirty="0" smtClean="0"/>
              <a:t>zł</a:t>
            </a:r>
            <a:endParaRPr lang="pl-PL" sz="1200" b="0" i="1" dirty="0"/>
          </a:p>
          <a:p>
            <a:r>
              <a:rPr lang="pl-PL" sz="1200" b="0" i="1" dirty="0" smtClean="0"/>
              <a:t>Priorytet XIII Infrastruktura szkolnictwa wyższego</a:t>
            </a:r>
            <a:r>
              <a:rPr lang="pl-PL" sz="1200" b="0" i="1" dirty="0"/>
              <a:t>. Działanie </a:t>
            </a:r>
            <a:r>
              <a:rPr lang="pl-PL" sz="1200" b="0" i="1" dirty="0" smtClean="0"/>
              <a:t>13.1 Infrastruktura szkolnictwa wyższego</a:t>
            </a:r>
          </a:p>
          <a:p>
            <a:endParaRPr lang="pl-PL" sz="1200" b="0" i="1" dirty="0"/>
          </a:p>
          <a:p>
            <a:endParaRPr lang="pl-PL" sz="1200" b="0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"/>
          <a:stretch/>
        </p:blipFill>
        <p:spPr bwMode="auto">
          <a:xfrm>
            <a:off x="6820730" y="1502632"/>
            <a:ext cx="1945467" cy="2550412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407" r="9686" b="5970"/>
          <a:stretch/>
        </p:blipFill>
        <p:spPr bwMode="auto">
          <a:xfrm>
            <a:off x="4646430" y="1484784"/>
            <a:ext cx="2059882" cy="25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S:\Magazyn\Ela\foty-do=prezentacji\BSA20140213_112_opt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t="14612" r="394" b="23465"/>
          <a:stretch/>
        </p:blipFill>
        <p:spPr bwMode="auto">
          <a:xfrm>
            <a:off x="4646429" y="4185084"/>
            <a:ext cx="4119767" cy="17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/>
          <a:stretch/>
        </p:blipFill>
        <p:spPr bwMode="auto">
          <a:xfrm>
            <a:off x="5829300" y="6129300"/>
            <a:ext cx="2487116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94" y="6078204"/>
            <a:ext cx="971018" cy="4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48731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49275"/>
            <a:ext cx="7535862" cy="719138"/>
          </a:xfrm>
        </p:spPr>
        <p:txBody>
          <a:bodyPr/>
          <a:lstStyle/>
          <a:p>
            <a:pPr indent="0"/>
            <a:r>
              <a:rPr lang="pl-PL" b="1" dirty="0"/>
              <a:t>Program Infrastruktura </a:t>
            </a:r>
            <a:br>
              <a:rPr lang="pl-PL" b="1" dirty="0"/>
            </a:br>
            <a:r>
              <a:rPr lang="pl-PL" b="1" dirty="0"/>
              <a:t>i Środowisko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520825"/>
            <a:ext cx="4536504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l-PL" sz="1400" b="1" dirty="0"/>
              <a:t>Międzyuczelniane Centrum </a:t>
            </a:r>
            <a:r>
              <a:rPr lang="pl-PL" sz="1400" b="1" dirty="0" smtClean="0"/>
              <a:t>Dydaktyczno-Technologiczne </a:t>
            </a:r>
            <a:r>
              <a:rPr lang="pl-PL" sz="1400" b="1" dirty="0"/>
              <a:t>TECHNOPOLIS we </a:t>
            </a:r>
            <a:r>
              <a:rPr lang="pl-PL" sz="1400" b="1" dirty="0" smtClean="0"/>
              <a:t>Wrocławiu</a:t>
            </a:r>
          </a:p>
          <a:p>
            <a:pPr marL="0" indent="0">
              <a:spcBef>
                <a:spcPts val="0"/>
              </a:spcBef>
              <a:buNone/>
            </a:pPr>
            <a:endParaRPr lang="pl-PL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pl-PL" sz="1400" i="1" dirty="0"/>
              <a:t>Całkowity koszt inwestycji - ponad 78,3 mln zł,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i="1" dirty="0"/>
              <a:t>Dotacja UE 64,1 mln zł,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i="1" dirty="0"/>
              <a:t>Dotacja z budżetu państwa 11,3 mln </a:t>
            </a:r>
            <a:r>
              <a:rPr lang="pl-PL" sz="1400" i="1" dirty="0" smtClean="0"/>
              <a:t>zł</a:t>
            </a:r>
          </a:p>
          <a:p>
            <a:pPr marL="0" indent="0">
              <a:spcBef>
                <a:spcPts val="0"/>
              </a:spcBef>
              <a:buNone/>
            </a:pPr>
            <a:endParaRPr lang="pl-PL" sz="14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/>
              <a:t>Dwa budynki Politechniki Wrocławskiej </a:t>
            </a:r>
            <a:r>
              <a:rPr lang="pl-PL" sz="1400" dirty="0" smtClean="0"/>
              <a:t>współfinansowane przez </a:t>
            </a:r>
            <a:r>
              <a:rPr lang="pl-PL" sz="1400" dirty="0"/>
              <a:t>Unię </a:t>
            </a:r>
            <a:r>
              <a:rPr lang="pl-PL" sz="1400" dirty="0" smtClean="0"/>
              <a:t>Europejską:</a:t>
            </a:r>
          </a:p>
          <a:p>
            <a:pPr marL="0" indent="0">
              <a:spcBef>
                <a:spcPts val="0"/>
              </a:spcBef>
              <a:buNone/>
            </a:pPr>
            <a:endParaRPr lang="pl-PL" sz="9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400" b="1" dirty="0"/>
              <a:t>Centrum Edukacyjno-Technologiczne </a:t>
            </a:r>
            <a:r>
              <a:rPr lang="pl-PL" sz="1400" dirty="0"/>
              <a:t>przy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ul</a:t>
            </a:r>
            <a:r>
              <a:rPr lang="pl-PL" sz="1400" dirty="0"/>
              <a:t>. </a:t>
            </a:r>
            <a:r>
              <a:rPr lang="pl-PL" sz="1400" dirty="0" smtClean="0"/>
              <a:t>Długiej - działa </a:t>
            </a:r>
            <a:r>
              <a:rPr lang="pl-PL" sz="1400" dirty="0"/>
              <a:t>od marca 2012 </a:t>
            </a:r>
            <a:r>
              <a:rPr lang="pl-PL" sz="1400" dirty="0" smtClean="0"/>
              <a:t>roku</a:t>
            </a:r>
            <a:endParaRPr lang="pl-PL" sz="14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400" b="1" dirty="0" smtClean="0"/>
              <a:t>Centrum </a:t>
            </a:r>
            <a:r>
              <a:rPr lang="pl-PL" sz="1400" b="1" dirty="0"/>
              <a:t>Studiów Zaawansowanych Technik Informacyjnych i Komunikacyjnych </a:t>
            </a:r>
            <a:r>
              <a:rPr lang="pl-PL" sz="1400" dirty="0"/>
              <a:t>przy ul. </a:t>
            </a:r>
            <a:r>
              <a:rPr lang="pl-PL" sz="1400" dirty="0" smtClean="0"/>
              <a:t>Janiszewskiego - w lipcu </a:t>
            </a:r>
            <a:r>
              <a:rPr lang="pl-PL" sz="1400" dirty="0"/>
              <a:t>2013 r. </a:t>
            </a:r>
            <a:r>
              <a:rPr lang="pl-PL" sz="1400" dirty="0" smtClean="0"/>
              <a:t>zostały podpisanie </a:t>
            </a:r>
            <a:r>
              <a:rPr lang="pl-PL" sz="1400" dirty="0"/>
              <a:t>umowy na roboty budowlane </a:t>
            </a:r>
            <a:endParaRPr lang="pl-PL" sz="1400" dirty="0" smtClean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l-PL" sz="800" dirty="0" smtClean="0"/>
          </a:p>
          <a:p>
            <a:pPr marL="0" indent="0">
              <a:buNone/>
            </a:pPr>
            <a:r>
              <a:rPr lang="pl-PL" sz="1200" dirty="0" err="1"/>
              <a:t>P</a:t>
            </a:r>
            <a:r>
              <a:rPr lang="pl-PL" sz="1200" baseline="-25000" dirty="0" err="1"/>
              <a:t>z</a:t>
            </a:r>
            <a:r>
              <a:rPr lang="pl-PL" sz="1200" dirty="0" smtClean="0"/>
              <a:t> </a:t>
            </a:r>
            <a:r>
              <a:rPr lang="pl-PL" sz="1200" dirty="0"/>
              <a:t>= 1 480 </a:t>
            </a:r>
            <a:r>
              <a:rPr lang="pl-PL" sz="1200" dirty="0" smtClean="0"/>
              <a:t>m</a:t>
            </a:r>
            <a:r>
              <a:rPr lang="pl-PL" sz="1200" baseline="30000" dirty="0"/>
              <a:t>2</a:t>
            </a:r>
            <a:r>
              <a:rPr lang="pl-PL" sz="1200" dirty="0" smtClean="0"/>
              <a:t> </a:t>
            </a:r>
            <a:endParaRPr lang="pl-PL" sz="1200" dirty="0"/>
          </a:p>
          <a:p>
            <a:pPr marL="0" indent="0">
              <a:buNone/>
            </a:pPr>
            <a:r>
              <a:rPr lang="pl-PL" sz="1200" dirty="0" err="1"/>
              <a:t>P</a:t>
            </a:r>
            <a:r>
              <a:rPr lang="pl-PL" sz="1200" baseline="-25000" dirty="0" err="1"/>
              <a:t>c</a:t>
            </a:r>
            <a:r>
              <a:rPr lang="pl-PL" sz="1200" dirty="0" smtClean="0"/>
              <a:t> </a:t>
            </a:r>
            <a:r>
              <a:rPr lang="pl-PL" sz="1200" dirty="0"/>
              <a:t>= 7 360 </a:t>
            </a:r>
            <a:r>
              <a:rPr lang="pl-PL" sz="1200" dirty="0" smtClean="0"/>
              <a:t>m</a:t>
            </a:r>
            <a:r>
              <a:rPr lang="pl-PL" sz="1200" baseline="30000" dirty="0"/>
              <a:t>2</a:t>
            </a:r>
            <a:r>
              <a:rPr lang="pl-PL" sz="1200" dirty="0" smtClean="0"/>
              <a:t> </a:t>
            </a:r>
            <a:endParaRPr lang="pl-PL" sz="1200" dirty="0"/>
          </a:p>
          <a:p>
            <a:pPr marL="0" indent="0">
              <a:buNone/>
            </a:pPr>
            <a:r>
              <a:rPr lang="pl-PL" sz="1200" dirty="0"/>
              <a:t>Kubatura: 29 060 </a:t>
            </a:r>
            <a:r>
              <a:rPr lang="pl-PL" sz="1200" dirty="0" smtClean="0"/>
              <a:t>m</a:t>
            </a:r>
            <a:r>
              <a:rPr lang="pl-PL" sz="1200" baseline="30000" dirty="0" smtClean="0"/>
              <a:t>3</a:t>
            </a:r>
            <a:r>
              <a:rPr lang="pl-PL" sz="1200" dirty="0" smtClean="0"/>
              <a:t> </a:t>
            </a:r>
            <a:endParaRPr lang="pl-PL" sz="1200" dirty="0"/>
          </a:p>
          <a:p>
            <a:pPr marL="0" indent="0">
              <a:buNone/>
            </a:pPr>
            <a:r>
              <a:rPr lang="pl-PL" sz="1200" dirty="0"/>
              <a:t>Wysokość: 20,4 m (1p+4n</a:t>
            </a:r>
            <a:r>
              <a:rPr lang="pl-PL" sz="1200" dirty="0" smtClean="0"/>
              <a:t>)</a:t>
            </a:r>
            <a:endParaRPr lang="pl-PL" sz="1200" dirty="0"/>
          </a:p>
          <a:p>
            <a:pPr marL="0" indent="0">
              <a:buNone/>
            </a:pP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44332" y="6129300"/>
            <a:ext cx="2133600" cy="365125"/>
          </a:xfrm>
        </p:spPr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Picture 8" descr="C:\Users\wioletta przezak\AppData\Local\Microsoft\Windows\Temporary Internet Files\Content.Outlook\ND1WMCZH\INFRASTRUKTURA_I_SRODOWIS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81699"/>
            <a:ext cx="1768397" cy="8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G:\pwr\Technopolis_EL_5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68" y="1489938"/>
            <a:ext cx="3274864" cy="2124236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:\Materiały_Graficzne\!!!!!NEW\!zdjecia\zdjecia_bartka\gazeta_UE\BSA20140403_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r="25951" b="23118"/>
          <a:stretch/>
        </p:blipFill>
        <p:spPr bwMode="auto">
          <a:xfrm>
            <a:off x="5403068" y="3825044"/>
            <a:ext cx="3283732" cy="17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/>
          <a:stretch/>
        </p:blipFill>
        <p:spPr bwMode="auto">
          <a:xfrm>
            <a:off x="5829300" y="6129300"/>
            <a:ext cx="2487116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94" y="6078204"/>
            <a:ext cx="971018" cy="4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537221"/>
      </p:ext>
    </p:extLst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212272" y="404664"/>
            <a:ext cx="8533752" cy="719138"/>
          </a:xfrm>
        </p:spPr>
        <p:txBody>
          <a:bodyPr/>
          <a:lstStyle/>
          <a:p>
            <a:r>
              <a:rPr lang="pl-PL" b="1" dirty="0" smtClean="0"/>
              <a:t>Regionalny Program Operacyjny</a:t>
            </a:r>
          </a:p>
        </p:txBody>
      </p:sp>
      <p:sp>
        <p:nvSpPr>
          <p:cNvPr id="6151" name="Prostokąt 1"/>
          <p:cNvSpPr>
            <a:spLocks noChangeArrowheads="1"/>
          </p:cNvSpPr>
          <p:nvPr/>
        </p:nvSpPr>
        <p:spPr bwMode="auto">
          <a:xfrm>
            <a:off x="611187" y="1556792"/>
            <a:ext cx="442886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A02F10"/>
                </a:solidFill>
                <a:cs typeface="Arial" charset="0"/>
              </a:rPr>
              <a:t>Projekt </a:t>
            </a:r>
            <a:r>
              <a:rPr lang="pl-PL" sz="1400" dirty="0">
                <a:solidFill>
                  <a:srgbClr val="A02F10"/>
                </a:solidFill>
                <a:cs typeface="Arial" charset="0"/>
              </a:rPr>
              <a:t>w trakcie realizacji</a:t>
            </a:r>
            <a:r>
              <a:rPr lang="pl-PL" sz="1400" b="0" dirty="0">
                <a:solidFill>
                  <a:srgbClr val="A02F10"/>
                </a:solidFill>
                <a:cs typeface="Arial" charset="0"/>
              </a:rPr>
              <a:t>: </a:t>
            </a:r>
          </a:p>
          <a:p>
            <a:r>
              <a:rPr lang="pl-PL" sz="1400" b="0" dirty="0" smtClean="0">
                <a:cs typeface="Arial" charset="0"/>
              </a:rPr>
              <a:t>  </a:t>
            </a:r>
            <a:endParaRPr lang="pl-PL" sz="1400" b="0" dirty="0">
              <a:cs typeface="Arial" charset="0"/>
            </a:endParaRPr>
          </a:p>
          <a:p>
            <a:r>
              <a:rPr lang="pl-PL" sz="1400" dirty="0"/>
              <a:t>Budowa infrastruktury służącej do prac badawczo-rozwojowych w zakresie projektowania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i pomiarów anten</a:t>
            </a:r>
            <a:r>
              <a:rPr lang="pl-PL" sz="1400" dirty="0"/>
              <a:t>                                                 </a:t>
            </a:r>
            <a:endParaRPr lang="pl-PL" sz="1400" dirty="0" smtClean="0"/>
          </a:p>
          <a:p>
            <a:r>
              <a:rPr lang="pl-PL" sz="1400" dirty="0"/>
              <a:t>                        </a:t>
            </a:r>
            <a:endParaRPr lang="pl-PL" sz="1400" i="1" dirty="0" smtClean="0"/>
          </a:p>
          <a:p>
            <a:r>
              <a:rPr lang="pl-PL" sz="1400" b="0" i="1" dirty="0"/>
              <a:t>Całkowita wartość inwestycji: </a:t>
            </a:r>
            <a:r>
              <a:rPr lang="pl-PL" sz="1400" b="0" i="1" dirty="0" smtClean="0"/>
              <a:t>ok. 1 </a:t>
            </a:r>
            <a:r>
              <a:rPr lang="pl-PL" sz="1400" b="0" i="1" dirty="0"/>
              <a:t>254 600,00 zł, </a:t>
            </a:r>
            <a:r>
              <a:rPr lang="pl-PL" sz="1400" b="0" i="1" dirty="0" smtClean="0"/>
              <a:t/>
            </a:r>
            <a:br>
              <a:rPr lang="pl-PL" sz="1400" b="0" i="1" dirty="0" smtClean="0"/>
            </a:br>
            <a:r>
              <a:rPr lang="pl-PL" sz="1400" b="0" i="1" dirty="0" smtClean="0"/>
              <a:t>z </a:t>
            </a:r>
            <a:r>
              <a:rPr lang="pl-PL" sz="1400" b="0" i="1" dirty="0"/>
              <a:t>czego kwota dofinansowania z RPO WD – 408 000,00 </a:t>
            </a:r>
            <a:r>
              <a:rPr lang="pl-PL" sz="1400" b="0" i="1" dirty="0" smtClean="0"/>
              <a:t>zł </a:t>
            </a:r>
          </a:p>
          <a:p>
            <a:endParaRPr lang="pl-PL" sz="1400" dirty="0" smtClean="0"/>
          </a:p>
          <a:p>
            <a:r>
              <a:rPr lang="pl-PL" sz="1400" dirty="0" smtClean="0">
                <a:solidFill>
                  <a:srgbClr val="A02F10"/>
                </a:solidFill>
                <a:cs typeface="Arial" charset="0"/>
              </a:rPr>
              <a:t>Projekty zakończone: </a:t>
            </a:r>
          </a:p>
          <a:p>
            <a:r>
              <a:rPr lang="pl-PL" sz="1400" b="0" dirty="0">
                <a:cs typeface="Arial" charset="0"/>
              </a:rPr>
              <a:t> </a:t>
            </a:r>
            <a:endParaRPr lang="pl-PL" sz="1400" b="0" dirty="0"/>
          </a:p>
          <a:p>
            <a:r>
              <a:rPr lang="pl-PL" sz="1400" dirty="0" smtClean="0"/>
              <a:t>Budowa </a:t>
            </a:r>
            <a:r>
              <a:rPr lang="pl-PL" sz="1400" dirty="0"/>
              <a:t>bezpiecznej sieci transmisji danych </a:t>
            </a:r>
            <a:r>
              <a:rPr lang="pl-PL" sz="1400" dirty="0" err="1" smtClean="0"/>
              <a:t>PWr.Net</a:t>
            </a:r>
            <a:r>
              <a:rPr lang="pl-PL" sz="1400" dirty="0" smtClean="0"/>
              <a:t> </a:t>
            </a:r>
            <a:r>
              <a:rPr lang="pl-PL" sz="1400" dirty="0"/>
              <a:t>na terenie Politechniki Wrocławskiej</a:t>
            </a:r>
            <a:endParaRPr lang="pl-PL" sz="1400" dirty="0" smtClean="0"/>
          </a:p>
          <a:p>
            <a:endParaRPr lang="pl-PL" sz="1400" b="0" dirty="0" smtClean="0"/>
          </a:p>
          <a:p>
            <a:r>
              <a:rPr lang="pl-PL" sz="1400" b="0" i="1" dirty="0"/>
              <a:t>Całkowita wartość inwestycji: </a:t>
            </a:r>
            <a:r>
              <a:rPr lang="pl-PL" sz="1400" b="0" i="1" dirty="0" smtClean="0"/>
              <a:t>ok. 4 </a:t>
            </a:r>
            <a:r>
              <a:rPr lang="pl-PL" sz="1400" b="0" i="1" dirty="0"/>
              <a:t>302 </a:t>
            </a:r>
            <a:r>
              <a:rPr lang="pl-PL" sz="1400" b="0" i="1" dirty="0" smtClean="0"/>
              <a:t>289,41 </a:t>
            </a:r>
            <a:r>
              <a:rPr lang="pl-PL" sz="1400" b="0" i="1" dirty="0"/>
              <a:t>zł </a:t>
            </a:r>
            <a:endParaRPr lang="pl-PL" sz="1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16" y="216881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C:\Users\wioletta przezak\AppData\Local\Microsoft\Windows\Temporary Internet Files\Content.Outlook\ND1WMCZH\PROGRAM_REGIONALNY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244" y="439587"/>
            <a:ext cx="1917706" cy="75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O:\Materiały_Graficzne\!!!!!NEW\!zdjecia\!_z_fotolii\informatyka-elektronika-optyka\Fotolia_21148244_Subscription_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r="25269"/>
          <a:stretch/>
        </p:blipFill>
        <p:spPr bwMode="auto">
          <a:xfrm>
            <a:off x="5468621" y="1304764"/>
            <a:ext cx="2945174" cy="4523297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8765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9572" y="549275"/>
            <a:ext cx="7633530" cy="719138"/>
          </a:xfrm>
        </p:spPr>
        <p:txBody>
          <a:bodyPr/>
          <a:lstStyle/>
          <a:p>
            <a:pPr indent="0"/>
            <a:r>
              <a:rPr lang="pl-PL" b="1" dirty="0" smtClean="0"/>
              <a:t>Program Operacyjny Współpracy  </a:t>
            </a:r>
            <a:br>
              <a:rPr lang="pl-PL" b="1" dirty="0" smtClean="0"/>
            </a:br>
            <a:r>
              <a:rPr lang="pl-PL" b="1" dirty="0" smtClean="0"/>
              <a:t>Transgranicznej Polska-Saksonia</a:t>
            </a:r>
            <a:endParaRPr lang="pl-PL" b="1" dirty="0"/>
          </a:p>
        </p:txBody>
      </p:sp>
      <p:sp>
        <p:nvSpPr>
          <p:cNvPr id="5" name="Prostokąt 1"/>
          <p:cNvSpPr>
            <a:spLocks noChangeArrowheads="1"/>
          </p:cNvSpPr>
          <p:nvPr/>
        </p:nvSpPr>
        <p:spPr bwMode="auto">
          <a:xfrm>
            <a:off x="611188" y="1284288"/>
            <a:ext cx="403780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sz="1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endParaRPr lang="pl-PL" sz="1200" dirty="0" smtClean="0"/>
          </a:p>
          <a:p>
            <a:endParaRPr lang="pl-PL" sz="1400" dirty="0" smtClean="0"/>
          </a:p>
          <a:p>
            <a:r>
              <a:rPr lang="pl-PL" sz="1400" dirty="0" smtClean="0">
                <a:solidFill>
                  <a:srgbClr val="A02F10"/>
                </a:solidFill>
                <a:cs typeface="Arial" charset="0"/>
              </a:rPr>
              <a:t>Projekt zakończony</a:t>
            </a:r>
          </a:p>
          <a:p>
            <a:r>
              <a:rPr lang="pl-PL" sz="1400" dirty="0">
                <a:cs typeface="Arial" charset="0"/>
              </a:rPr>
              <a:t> </a:t>
            </a:r>
            <a:endParaRPr lang="pl-PL" sz="1400" dirty="0"/>
          </a:p>
          <a:p>
            <a:r>
              <a:rPr lang="pl-PL" sz="1400" dirty="0"/>
              <a:t>Odremontowana zabytkowa willa </a:t>
            </a:r>
            <a:r>
              <a:rPr lang="pl-PL" sz="1400" dirty="0" err="1"/>
              <a:t>Hendricha</a:t>
            </a:r>
            <a:r>
              <a:rPr lang="pl-PL" sz="1400" dirty="0"/>
              <a:t>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Szklarskiej Porębie punktem międzynarodowych spotkań odkrywających walory kulturowe,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historyczne </a:t>
            </a:r>
            <a:r>
              <a:rPr lang="pl-PL" sz="1400" dirty="0"/>
              <a:t>i społeczno-gospodarcze </a:t>
            </a:r>
            <a:r>
              <a:rPr lang="pl-PL" sz="1400" dirty="0" smtClean="0"/>
              <a:t>pogranicza</a:t>
            </a:r>
          </a:p>
          <a:p>
            <a:r>
              <a:rPr lang="pl-PL" sz="1400" dirty="0" smtClean="0"/>
              <a:t> </a:t>
            </a:r>
            <a:r>
              <a:rPr lang="pl-PL" sz="1400" dirty="0"/>
              <a:t/>
            </a:r>
            <a:br>
              <a:rPr lang="pl-PL" sz="1400" dirty="0"/>
            </a:br>
            <a:endParaRPr lang="pl-PL" sz="1400" b="0" i="1" dirty="0"/>
          </a:p>
          <a:p>
            <a:r>
              <a:rPr lang="pl-PL" sz="1400" b="0" dirty="0"/>
              <a:t>W ramach projektu zrealizowane </a:t>
            </a:r>
            <a:r>
              <a:rPr lang="pl-PL" sz="1400" b="0" dirty="0" smtClean="0"/>
              <a:t>zostały </a:t>
            </a:r>
            <a:r>
              <a:rPr lang="pl-PL" sz="1400" b="0" dirty="0"/>
              <a:t>cztery konferencje oraz cztery wystawy tematyczne.</a:t>
            </a:r>
            <a:endParaRPr lang="pl-PL" sz="1400" b="0" dirty="0" smtClean="0"/>
          </a:p>
          <a:p>
            <a:endParaRPr lang="pl-PL" sz="1400" dirty="0"/>
          </a:p>
        </p:txBody>
      </p:sp>
      <p:sp>
        <p:nvSpPr>
          <p:cNvPr id="7" name="Prostokąt 6"/>
          <p:cNvSpPr/>
          <p:nvPr/>
        </p:nvSpPr>
        <p:spPr>
          <a:xfrm>
            <a:off x="4912234" y="5681245"/>
            <a:ext cx="4363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="0" dirty="0"/>
              <a:t>Odrestaurowana willa </a:t>
            </a:r>
            <a:r>
              <a:rPr lang="pl-PL" sz="1000" b="0" dirty="0" err="1" smtClean="0"/>
              <a:t>Hendricha</a:t>
            </a:r>
            <a:r>
              <a:rPr lang="pl-PL" sz="1000" b="0" dirty="0" smtClean="0"/>
              <a:t>, </a:t>
            </a:r>
            <a:r>
              <a:rPr lang="pl-PL" sz="1000" b="0" i="1" dirty="0"/>
              <a:t>Szklarska Poręba, ul. Muzealna 5</a:t>
            </a:r>
            <a:endParaRPr lang="pl-PL" sz="1000" b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8" y="1772816"/>
            <a:ext cx="3401806" cy="2135504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r="522" b="-15955"/>
          <a:stretch/>
        </p:blipFill>
        <p:spPr bwMode="auto">
          <a:xfrm>
            <a:off x="5184067" y="4056599"/>
            <a:ext cx="3423867" cy="17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9666"/>
      </p:ext>
    </p:extLst>
  </p:cSld>
  <p:clrMapOvr>
    <a:masterClrMapping/>
  </p:clrMapOvr>
  <p:transition>
    <p:randomBa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ytuł 1"/>
          <p:cNvSpPr>
            <a:spLocks/>
          </p:cNvSpPr>
          <p:nvPr/>
        </p:nvSpPr>
        <p:spPr bwMode="auto">
          <a:xfrm>
            <a:off x="468313" y="549275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pl-PL"/>
          </a:p>
        </p:txBody>
      </p:sp>
      <p:sp>
        <p:nvSpPr>
          <p:cNvPr id="3072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sp>
        <p:nvSpPr>
          <p:cNvPr id="30725" name="pole tekstowe 5"/>
          <p:cNvSpPr txBox="1">
            <a:spLocks noChangeArrowheads="1"/>
          </p:cNvSpPr>
          <p:nvPr/>
        </p:nvSpPr>
        <p:spPr bwMode="auto">
          <a:xfrm>
            <a:off x="618331" y="1284505"/>
            <a:ext cx="43001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0" dirty="0"/>
              <a:t>W </a:t>
            </a:r>
            <a:r>
              <a:rPr lang="pl-PL" sz="1400" b="0" dirty="0" smtClean="0"/>
              <a:t>2013 r. </a:t>
            </a:r>
            <a:r>
              <a:rPr lang="pl-PL" sz="1400" b="0" dirty="0"/>
              <a:t>w zakresie remontów i inwestycji zawarto </a:t>
            </a:r>
            <a:r>
              <a:rPr lang="pl-PL" sz="1400" dirty="0" smtClean="0"/>
              <a:t>131</a:t>
            </a:r>
            <a:r>
              <a:rPr lang="pl-PL" sz="1400" b="0" dirty="0"/>
              <a:t> umów </a:t>
            </a:r>
            <a:r>
              <a:rPr lang="pl-PL" sz="1400" b="0" dirty="0" smtClean="0"/>
              <a:t>i 26 zleceń na </a:t>
            </a:r>
            <a:r>
              <a:rPr lang="pl-PL" sz="1400" b="0" dirty="0"/>
              <a:t>kwotę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38 480 571,04 zł </a:t>
            </a:r>
            <a:r>
              <a:rPr lang="pl-PL" sz="1400" dirty="0" smtClean="0"/>
              <a:t>brutto</a:t>
            </a:r>
          </a:p>
          <a:p>
            <a:pPr>
              <a:buClr>
                <a:srgbClr val="9F250D"/>
              </a:buClr>
            </a:pPr>
            <a:endParaRPr lang="pl-PL" sz="1400" b="0" dirty="0"/>
          </a:p>
          <a:p>
            <a:endParaRPr lang="pl-PL" sz="14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05929" y="404664"/>
            <a:ext cx="8579296" cy="719138"/>
          </a:xfrm>
          <a:prstGeom prst="rect">
            <a:avLst/>
          </a:prstGeom>
        </p:spPr>
        <p:txBody>
          <a:bodyPr/>
          <a:lstStyle/>
          <a:p>
            <a:pPr marL="0" marR="0" lvl="0" indent="355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Remonty</a:t>
            </a:r>
            <a:r>
              <a:rPr kumimoji="0" lang="pl-PL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i inwestycje budowlane</a:t>
            </a:r>
            <a:endParaRPr kumimoji="0" lang="pl-PL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6146" name="Picture 2" descr="S:\Magazyn\Ela\foty-do=prezentacji\DSC05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15" y="1277901"/>
            <a:ext cx="3429767" cy="2572325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833337"/>
              </p:ext>
            </p:extLst>
          </p:nvPr>
        </p:nvGraphicFramePr>
        <p:xfrm>
          <a:off x="617281" y="2675989"/>
          <a:ext cx="4300175" cy="12357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60015"/>
                <a:gridCol w="1440160"/>
              </a:tblGrid>
              <a:tr h="3732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Przedmiot</a:t>
                      </a:r>
                      <a:r>
                        <a:rPr lang="pl-PL" sz="1200" b="1" baseline="0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 umowy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Kwota umowy brutto (w zł)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F250D"/>
                    </a:solidFill>
                  </a:tcPr>
                </a:tc>
              </a:tr>
              <a:tr h="24662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roboty</a:t>
                      </a:r>
                      <a:r>
                        <a:rPr lang="pl-PL" sz="1200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 budowlane </a:t>
                      </a:r>
                      <a:r>
                        <a:rPr lang="pl-PL" sz="1200" baseline="0" dirty="0" err="1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Technopolis</a:t>
                      </a:r>
                      <a:r>
                        <a:rPr lang="pl-PL" sz="1200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 I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12 450 000,00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662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roboty </a:t>
                      </a: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budowlane H-14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7 788 298,50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1838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</a:rPr>
                        <a:t>roboty </a:t>
                      </a: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budowlane </a:t>
                      </a: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</a:rPr>
                        <a:t>-B1- </a:t>
                      </a: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II etap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F250D"/>
                        </a:buClr>
                        <a:buFontTx/>
                        <a:buNone/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4 473 500,00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5093208" y="4077072"/>
            <a:ext cx="1824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b="0" i="1" dirty="0" smtClean="0"/>
              <a:t>Roboty budowlane H-14</a:t>
            </a:r>
            <a:endParaRPr lang="pl-PL" sz="1200" b="0" i="1" dirty="0"/>
          </a:p>
        </p:txBody>
      </p:sp>
      <p:sp>
        <p:nvSpPr>
          <p:cNvPr id="10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2" name="Prostokąt 1"/>
          <p:cNvSpPr/>
          <p:nvPr/>
        </p:nvSpPr>
        <p:spPr>
          <a:xfrm>
            <a:off x="617463" y="2245712"/>
            <a:ext cx="4169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F250D"/>
              </a:buClr>
            </a:pPr>
            <a:r>
              <a:rPr lang="pl-PL" sz="1400" dirty="0">
                <a:solidFill>
                  <a:prstClr val="black"/>
                </a:solidFill>
              </a:rPr>
              <a:t>Najbardziej kosztowne roboty i inwestycje</a:t>
            </a:r>
          </a:p>
        </p:txBody>
      </p:sp>
    </p:spTree>
    <p:extLst>
      <p:ext uri="{BB962C8B-B14F-4D97-AF65-F5344CB8AC3E}">
        <p14:creationId xmlns:p14="http://schemas.microsoft.com/office/powerpoint/2010/main" val="38070320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/>
          </p:cNvSpPr>
          <p:nvPr/>
        </p:nvSpPr>
        <p:spPr bwMode="auto">
          <a:xfrm>
            <a:off x="555157" y="549275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0" hangingPunct="0">
              <a:spcBef>
                <a:spcPct val="20000"/>
              </a:spcBef>
            </a:pP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Przebudowa </a:t>
            </a:r>
            <a:r>
              <a:rPr lang="pl-PL" sz="3200" dirty="0" smtClean="0">
                <a:solidFill>
                  <a:srgbClr val="000000"/>
                </a:solidFill>
                <a:cs typeface="Times New Roman" pitchFamily="18" charset="0"/>
              </a:rPr>
              <a:t>budynku </a:t>
            </a: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C-8 </a:t>
            </a:r>
            <a:endParaRPr lang="pl-PL" sz="3200" dirty="0">
              <a:solidFill>
                <a:srgbClr val="000000"/>
              </a:solidFill>
            </a:endParaRP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4579" name="pole tekstowe 5"/>
          <p:cNvSpPr txBox="1">
            <a:spLocks noChangeArrowheads="1"/>
          </p:cNvSpPr>
          <p:nvPr/>
        </p:nvSpPr>
        <p:spPr bwMode="auto">
          <a:xfrm>
            <a:off x="546101" y="1660524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4580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11188" y="1660524"/>
            <a:ext cx="378777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sz="1400" b="0" dirty="0"/>
          </a:p>
          <a:p>
            <a:r>
              <a:rPr lang="pl-PL" sz="1400" dirty="0" smtClean="0"/>
              <a:t>Użytkownicy: </a:t>
            </a:r>
            <a:endParaRPr lang="pl-PL" sz="1400" dirty="0"/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Radio LUZ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Dział Inwestycji i Remontów </a:t>
            </a:r>
            <a:endParaRPr lang="pl-PL" sz="1400" b="0" dirty="0"/>
          </a:p>
          <a:p>
            <a:endParaRPr lang="pl-PL" sz="1400" b="0" dirty="0"/>
          </a:p>
          <a:p>
            <a:r>
              <a:rPr lang="pl-PL" sz="1400" dirty="0" smtClean="0"/>
              <a:t>Termin umowny realizacji:</a:t>
            </a:r>
          </a:p>
          <a:p>
            <a:r>
              <a:rPr lang="pl-PL" sz="1400" b="0" dirty="0" smtClean="0"/>
              <a:t>26.06.2013 – 30.11.2013</a:t>
            </a:r>
          </a:p>
          <a:p>
            <a:endParaRPr lang="pl-PL" sz="1400" b="0" dirty="0"/>
          </a:p>
          <a:p>
            <a:r>
              <a:rPr lang="pl-PL" sz="1400" b="0" dirty="0" smtClean="0"/>
              <a:t>Kwota umowy brutto : </a:t>
            </a:r>
            <a:r>
              <a:rPr lang="pl-PL" sz="1400" dirty="0"/>
              <a:t>2 049 </a:t>
            </a:r>
            <a:r>
              <a:rPr lang="pl-PL" sz="1400" dirty="0" smtClean="0"/>
              <a:t>991,80 zł</a:t>
            </a:r>
            <a:r>
              <a:rPr lang="pl-PL" sz="1400" b="0" dirty="0" smtClean="0"/>
              <a:t> </a:t>
            </a:r>
            <a:endParaRPr lang="pl-PL" sz="1400" dirty="0" smtClean="0"/>
          </a:p>
          <a:p>
            <a:endParaRPr lang="pl-PL" sz="1400" dirty="0" smtClean="0"/>
          </a:p>
          <a:p>
            <a:endParaRPr lang="pl-PL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7" y="1413668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5311" y="2318022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O:\Materiały_Graficzne\!!!!!NEW\!zdjecia\budynki_PWr\C-8\C-8_EL_28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5"/>
          <a:stretch/>
        </p:blipFill>
        <p:spPr bwMode="auto">
          <a:xfrm>
            <a:off x="4939620" y="1689892"/>
            <a:ext cx="3772580" cy="3273333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515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800100"/>
            <a:ext cx="611188" cy="509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048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048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798" y="1474788"/>
            <a:ext cx="3022600" cy="2266950"/>
          </a:xfrm>
          <a:prstGeom prst="round1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83568" y="1412875"/>
            <a:ext cx="439286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pl-PL" sz="1400" dirty="0" smtClean="0">
                <a:latin typeface="+mj-lt"/>
              </a:rPr>
              <a:t>Modernizacja </a:t>
            </a:r>
            <a:r>
              <a:rPr lang="pl-PL" sz="1400" dirty="0">
                <a:latin typeface="+mj-lt"/>
              </a:rPr>
              <a:t>budynku H14 zlokalizowanego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we </a:t>
            </a:r>
            <a:r>
              <a:rPr lang="pl-PL" sz="1400" dirty="0">
                <a:latin typeface="+mj-lt"/>
              </a:rPr>
              <a:t>Wrocławiu przy </a:t>
            </a:r>
            <a:r>
              <a:rPr lang="pl-PL" sz="1400" dirty="0" smtClean="0">
                <a:latin typeface="+mj-lt"/>
              </a:rPr>
              <a:t>Wybrzeżu Wyspiańskiego </a:t>
            </a:r>
            <a:r>
              <a:rPr lang="pl-PL" sz="1400" dirty="0">
                <a:latin typeface="+mj-lt"/>
              </a:rPr>
              <a:t>40</a:t>
            </a:r>
          </a:p>
          <a:p>
            <a:endParaRPr lang="pl-PL" sz="1400" dirty="0" smtClean="0">
              <a:latin typeface="+mj-lt"/>
            </a:endParaRPr>
          </a:p>
          <a:p>
            <a:r>
              <a:rPr lang="pl-PL" sz="1400" dirty="0" smtClean="0">
                <a:latin typeface="+mj-lt"/>
              </a:rPr>
              <a:t>Użytkownicy</a:t>
            </a:r>
            <a:r>
              <a:rPr lang="pl-PL" sz="1400" dirty="0">
                <a:latin typeface="+mj-lt"/>
              </a:rPr>
              <a:t>: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Akademicki Klub </a:t>
            </a:r>
            <a:r>
              <a:rPr lang="pl-PL" sz="1400" b="0" dirty="0" smtClean="0">
                <a:latin typeface="+mj-lt"/>
              </a:rPr>
              <a:t>Sportowy;</a:t>
            </a:r>
            <a:endParaRPr lang="pl-PL" sz="1400" b="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Dział Studencki i organizacje </a:t>
            </a:r>
            <a:r>
              <a:rPr lang="pl-PL" sz="1400" b="0" dirty="0" smtClean="0">
                <a:latin typeface="+mj-lt"/>
              </a:rPr>
              <a:t>studenckie;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część </a:t>
            </a:r>
            <a:r>
              <a:rPr lang="pl-PL" sz="1400" b="0" dirty="0">
                <a:latin typeface="+mj-lt"/>
              </a:rPr>
              <a:t>konferencyjna</a:t>
            </a:r>
            <a:r>
              <a:rPr lang="pl-PL" sz="1400" b="0" dirty="0" smtClean="0">
                <a:latin typeface="+mj-lt"/>
              </a:rPr>
              <a:t>.</a:t>
            </a:r>
          </a:p>
          <a:p>
            <a:endParaRPr lang="pl-PL" sz="1400" b="0" dirty="0" smtClean="0">
              <a:latin typeface="+mj-lt"/>
            </a:endParaRPr>
          </a:p>
          <a:p>
            <a:r>
              <a:rPr lang="pl-PL" sz="1400" dirty="0" smtClean="0">
                <a:latin typeface="+mj-lt"/>
              </a:rPr>
              <a:t>Wykonawca</a:t>
            </a:r>
            <a:r>
              <a:rPr lang="pl-PL" sz="1400" b="0" dirty="0">
                <a:latin typeface="+mj-lt"/>
              </a:rPr>
              <a:t>: MAXBUD ABJ Sp. z o.o. </a:t>
            </a:r>
          </a:p>
          <a:p>
            <a:r>
              <a:rPr lang="pl-PL" sz="1400" dirty="0">
                <a:latin typeface="+mj-lt"/>
              </a:rPr>
              <a:t>Koszt: </a:t>
            </a:r>
            <a:r>
              <a:rPr lang="pl-PL" sz="1400" b="0" dirty="0">
                <a:latin typeface="+mj-lt"/>
              </a:rPr>
              <a:t>10,5 mln zł</a:t>
            </a:r>
          </a:p>
          <a:p>
            <a:r>
              <a:rPr lang="pl-PL" sz="1400" dirty="0">
                <a:latin typeface="+mj-lt"/>
              </a:rPr>
              <a:t>Finansowanie:</a:t>
            </a:r>
            <a:r>
              <a:rPr lang="pl-PL" sz="1400" b="0" dirty="0">
                <a:latin typeface="+mj-lt"/>
              </a:rPr>
              <a:t> dotacja Ministerstwa </a:t>
            </a:r>
            <a:r>
              <a:rPr lang="pl-PL" sz="1400" b="0" dirty="0" smtClean="0">
                <a:latin typeface="+mj-lt"/>
              </a:rPr>
              <a:t>Nauki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i </a:t>
            </a:r>
            <a:r>
              <a:rPr lang="pl-PL" sz="1400" b="0" dirty="0">
                <a:latin typeface="+mj-lt"/>
              </a:rPr>
              <a:t>Szkolnictwa Wyższego</a:t>
            </a:r>
          </a:p>
          <a:p>
            <a:endParaRPr lang="pl-PL" sz="1400" b="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126365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ytuł 1"/>
          <p:cNvSpPr txBox="1">
            <a:spLocks/>
          </p:cNvSpPr>
          <p:nvPr/>
        </p:nvSpPr>
        <p:spPr>
          <a:xfrm>
            <a:off x="205929" y="546100"/>
            <a:ext cx="8579296" cy="719138"/>
          </a:xfrm>
          <a:prstGeom prst="rect">
            <a:avLst/>
          </a:prstGeom>
        </p:spPr>
        <p:txBody>
          <a:bodyPr/>
          <a:lstStyle/>
          <a:p>
            <a:pPr marL="0" marR="0" lvl="0" indent="355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11188" y="476934"/>
            <a:ext cx="7854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Remont elewacji i przebudowa H-14 </a:t>
            </a:r>
          </a:p>
        </p:txBody>
      </p:sp>
      <p:pic>
        <p:nvPicPr>
          <p:cNvPr id="14" name="Picture 3" descr="C:\Users\K.zacharzewska\Desktop\inwestycje\H-1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52" y="4022675"/>
            <a:ext cx="2996156" cy="17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91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/>
          </p:cNvSpPr>
          <p:nvPr/>
        </p:nvSpPr>
        <p:spPr bwMode="auto">
          <a:xfrm>
            <a:off x="528531" y="440668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3200" dirty="0"/>
              <a:t>Remont elewacji </a:t>
            </a:r>
            <a:r>
              <a:rPr lang="pl-PL" sz="3200" dirty="0" smtClean="0"/>
              <a:t>budynku D-1 I etap</a:t>
            </a:r>
            <a:endParaRPr lang="pl-PL" sz="3200" dirty="0"/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4579" name="pole tekstowe 5"/>
          <p:cNvSpPr txBox="1">
            <a:spLocks noChangeArrowheads="1"/>
          </p:cNvSpPr>
          <p:nvPr/>
        </p:nvSpPr>
        <p:spPr bwMode="auto">
          <a:xfrm>
            <a:off x="538450" y="1413668"/>
            <a:ext cx="33463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 smtClean="0"/>
              <a:t>Wykonawca</a:t>
            </a:r>
            <a:r>
              <a:rPr lang="pl-PL" sz="1400" b="0" dirty="0" smtClean="0"/>
              <a:t>: HEXAGON Sp. </a:t>
            </a:r>
            <a:r>
              <a:rPr lang="pl-PL" sz="1400" b="0" dirty="0" err="1" smtClean="0"/>
              <a:t>z.o.o</a:t>
            </a:r>
            <a:endParaRPr lang="pl-PL" sz="1400" b="0" dirty="0" smtClean="0"/>
          </a:p>
          <a:p>
            <a:endParaRPr lang="pl-PL" sz="1400" dirty="0" smtClean="0"/>
          </a:p>
          <a:p>
            <a:r>
              <a:rPr lang="pl-PL" sz="1400" dirty="0" smtClean="0"/>
              <a:t>Koszt:  </a:t>
            </a:r>
            <a:r>
              <a:rPr lang="pl-PL" sz="1400" b="0" dirty="0" smtClean="0"/>
              <a:t>1,35 mln zł</a:t>
            </a:r>
          </a:p>
          <a:p>
            <a:endParaRPr lang="pl-PL" sz="1400" dirty="0" smtClean="0"/>
          </a:p>
          <a:p>
            <a:r>
              <a:rPr lang="pl-PL" sz="1400" dirty="0" smtClean="0"/>
              <a:t>Termin umowny realizacji</a:t>
            </a:r>
            <a:endParaRPr lang="pl-PL" sz="1400" b="0" dirty="0" smtClean="0"/>
          </a:p>
          <a:p>
            <a:r>
              <a:rPr lang="pl-PL" sz="1400" b="0" dirty="0" smtClean="0"/>
              <a:t>20.09.2013 – 21.07.2014 </a:t>
            </a:r>
          </a:p>
          <a:p>
            <a:r>
              <a:rPr lang="pl-PL" sz="1400" b="0" dirty="0" smtClean="0"/>
              <a:t>zrealizowano przed terminem</a:t>
            </a:r>
          </a:p>
          <a:p>
            <a:pPr marL="285750" indent="-285750">
              <a:buFontTx/>
              <a:buChar char="-"/>
            </a:pPr>
            <a:endParaRPr lang="pl-PL" sz="1400" b="0" dirty="0"/>
          </a:p>
          <a:p>
            <a:pPr marL="285750" indent="-285750">
              <a:buFontTx/>
              <a:buChar char="-"/>
            </a:pPr>
            <a:endParaRPr lang="pl-PL" sz="1400" b="0" dirty="0" smtClean="0"/>
          </a:p>
          <a:p>
            <a:pPr marL="285750" indent="-285750">
              <a:buFontTx/>
              <a:buChar char="-"/>
            </a:pPr>
            <a:endParaRPr lang="pl-PL" sz="1400" b="0" dirty="0"/>
          </a:p>
          <a:p>
            <a:endParaRPr lang="pl-PL" sz="1400" b="0" dirty="0" smtClean="0"/>
          </a:p>
          <a:p>
            <a:endParaRPr lang="pl-PL" sz="1400" b="0" dirty="0"/>
          </a:p>
        </p:txBody>
      </p:sp>
      <p:pic>
        <p:nvPicPr>
          <p:cNvPr id="24580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7" y="1413668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91" y="1272828"/>
            <a:ext cx="4068452" cy="2167703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91" y="3547165"/>
            <a:ext cx="4068452" cy="229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1830" y="5280638"/>
            <a:ext cx="515348" cy="51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5266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b="1" dirty="0" smtClean="0"/>
              <a:t>Pracownicy uczelni</a:t>
            </a:r>
          </a:p>
        </p:txBody>
      </p:sp>
      <p:sp>
        <p:nvSpPr>
          <p:cNvPr id="7171" name="Prostokąt 5"/>
          <p:cNvSpPr>
            <a:spLocks noChangeArrowheads="1"/>
          </p:cNvSpPr>
          <p:nvPr/>
        </p:nvSpPr>
        <p:spPr bwMode="auto">
          <a:xfrm>
            <a:off x="1150938" y="5327576"/>
            <a:ext cx="6876764" cy="6093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l-PL" sz="1200" dirty="0">
                <a:solidFill>
                  <a:prstClr val="black"/>
                </a:solidFill>
              </a:rPr>
              <a:t>Wskaźnik liczby pracowników pomocniczych do liczby </a:t>
            </a:r>
            <a:r>
              <a:rPr lang="pl-PL" sz="1200" dirty="0" smtClean="0">
                <a:solidFill>
                  <a:prstClr val="black"/>
                </a:solidFill>
              </a:rPr>
              <a:t>nauczycieli akademickich</a:t>
            </a:r>
            <a:r>
              <a:rPr lang="pl-PL" sz="1200" dirty="0">
                <a:solidFill>
                  <a:prstClr val="black"/>
                </a:solidFill>
              </a:rPr>
              <a:t>: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</a:rPr>
              <a:t>2012 </a:t>
            </a:r>
            <a:r>
              <a:rPr lang="pl-PL" sz="1200" dirty="0">
                <a:solidFill>
                  <a:prstClr val="black"/>
                </a:solidFill>
              </a:rPr>
              <a:t>rok: </a:t>
            </a:r>
            <a:r>
              <a:rPr lang="pl-PL" sz="1200" dirty="0" smtClean="0">
                <a:solidFill>
                  <a:prstClr val="black"/>
                </a:solidFill>
              </a:rPr>
              <a:t> 1,02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</a:rPr>
              <a:t>2013 rok:  1,05</a:t>
            </a:r>
            <a:endParaRPr lang="pl-PL" sz="1200" dirty="0">
              <a:solidFill>
                <a:prstClr val="black"/>
              </a:solidFill>
            </a:endParaRPr>
          </a:p>
        </p:txBody>
      </p:sp>
      <p:graphicFrame>
        <p:nvGraphicFramePr>
          <p:cNvPr id="107627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56402"/>
              </p:ext>
            </p:extLst>
          </p:nvPr>
        </p:nvGraphicFramePr>
        <p:xfrm>
          <a:off x="1129564" y="1314451"/>
          <a:ext cx="7150847" cy="1114425"/>
        </p:xfrm>
        <a:graphic>
          <a:graphicData uri="http://schemas.openxmlformats.org/drawingml/2006/table">
            <a:tbl>
              <a:tblPr/>
              <a:tblGrid>
                <a:gridCol w="4306532"/>
                <a:gridCol w="1404156"/>
                <a:gridCol w="1440159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Zatrudnienie (osoby)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pełnych etatach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3 730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3 828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przeliczeniu na pełne etaty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4 251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762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36725"/>
              </p:ext>
            </p:extLst>
          </p:nvPr>
        </p:nvGraphicFramePr>
        <p:xfrm>
          <a:off x="1129564" y="2470796"/>
          <a:ext cx="7150849" cy="2856396"/>
        </p:xfrm>
        <a:graphic>
          <a:graphicData uri="http://schemas.openxmlformats.org/drawingml/2006/table">
            <a:tbl>
              <a:tblPr/>
              <a:tblGrid>
                <a:gridCol w="4306532"/>
                <a:gridCol w="1404156"/>
                <a:gridCol w="1440161"/>
              </a:tblGrid>
              <a:tr h="354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Struktura zatrudnienia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0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39,8%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36,4%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dyplomowani bibliotekarze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0,5%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5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0,8%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4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obsługa i 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23,6%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23,6%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pozostali pracownicy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22,8%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23,1%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043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/>
          </p:cNvSpPr>
          <p:nvPr/>
        </p:nvSpPr>
        <p:spPr bwMode="auto">
          <a:xfrm>
            <a:off x="613128" y="404664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0" hangingPunct="0"/>
            <a:r>
              <a:rPr lang="pl-PL" sz="3200" dirty="0" smtClean="0"/>
              <a:t>K</a:t>
            </a:r>
            <a:r>
              <a:rPr lang="pl-PL" sz="3200" dirty="0" smtClean="0">
                <a:solidFill>
                  <a:srgbClr val="000000"/>
                </a:solidFill>
                <a:cs typeface="Times New Roman" pitchFamily="18" charset="0"/>
              </a:rPr>
              <a:t>olej linowa dwuprzystankowa </a:t>
            </a:r>
            <a:endParaRPr lang="pl-PL" sz="3200" dirty="0"/>
          </a:p>
        </p:txBody>
      </p:sp>
      <p:sp>
        <p:nvSpPr>
          <p:cNvPr id="5" name="pole tekstowe 5"/>
          <p:cNvSpPr txBox="1">
            <a:spLocks noChangeArrowheads="1"/>
          </p:cNvSpPr>
          <p:nvPr/>
        </p:nvSpPr>
        <p:spPr bwMode="auto">
          <a:xfrm>
            <a:off x="570296" y="1376772"/>
            <a:ext cx="40737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pl-PL" sz="1400" b="0" dirty="0" smtClean="0"/>
              <a:t>Przeprawa </a:t>
            </a:r>
            <a:r>
              <a:rPr lang="pl-PL" sz="1400" b="0" dirty="0"/>
              <a:t>gondolowa ma około 500 metrów długości i łączy dwa brzegi Odry:</a:t>
            </a:r>
            <a:endParaRPr lang="pl-PL" sz="1400" dirty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stacja </a:t>
            </a:r>
            <a:r>
              <a:rPr lang="pl-PL" sz="1400" b="0" dirty="0"/>
              <a:t>nr 1 zlokalizowana w pobliżu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ul</a:t>
            </a:r>
            <a:r>
              <a:rPr lang="pl-PL" sz="1400" b="0" dirty="0"/>
              <a:t>. Na Grobli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stacja </a:t>
            </a:r>
            <a:r>
              <a:rPr lang="pl-PL" sz="1400" b="0" dirty="0"/>
              <a:t>nr 2 zlokalizowana w pobliżu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wybrzeża </a:t>
            </a:r>
            <a:r>
              <a:rPr lang="pl-PL" sz="1400" b="0" dirty="0"/>
              <a:t>Wyspiańskiego</a:t>
            </a:r>
          </a:p>
          <a:p>
            <a:pPr marL="285750" lvl="0" indent="-285750">
              <a:buFontTx/>
              <a:buChar char="-"/>
            </a:pPr>
            <a:endParaRPr lang="pl-PL" sz="1400" dirty="0">
              <a:solidFill>
                <a:srgbClr val="000000"/>
              </a:solidFill>
            </a:endParaRPr>
          </a:p>
          <a:p>
            <a:pPr marL="285750" lvl="0" indent="-285750">
              <a:buFontTx/>
              <a:buChar char="-"/>
            </a:pPr>
            <a:endParaRPr lang="pl-PL" sz="1400" dirty="0"/>
          </a:p>
          <a:p>
            <a:r>
              <a:rPr lang="pl-PL" sz="1400" dirty="0"/>
              <a:t>Parametry techniczne</a:t>
            </a:r>
            <a:r>
              <a:rPr lang="pl-PL" sz="1400" dirty="0" smtClean="0"/>
              <a:t>: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różnica </a:t>
            </a:r>
            <a:r>
              <a:rPr lang="pl-PL" sz="1400" b="0" dirty="0"/>
              <a:t>położeń – </a:t>
            </a:r>
            <a:r>
              <a:rPr lang="pl-PL" sz="1400" b="0" dirty="0" smtClean="0"/>
              <a:t>2 m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prędkość </a:t>
            </a:r>
            <a:r>
              <a:rPr lang="pl-PL" sz="1400" b="0" dirty="0"/>
              <a:t>kolei (regulowana) </a:t>
            </a:r>
            <a:r>
              <a:rPr lang="pl-PL" sz="1400" b="0" dirty="0" smtClean="0"/>
              <a:t>0-5 m/s</a:t>
            </a:r>
            <a:endParaRPr lang="pl-PL" sz="1400" b="0" dirty="0"/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liczba </a:t>
            </a:r>
            <a:r>
              <a:rPr lang="pl-PL" sz="1400" b="0" dirty="0"/>
              <a:t>kabin - 2 sztuki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pojemność </a:t>
            </a:r>
            <a:r>
              <a:rPr lang="pl-PL" sz="1400" b="0" dirty="0"/>
              <a:t>kabiny – 15 osób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liczba </a:t>
            </a:r>
            <a:r>
              <a:rPr lang="pl-PL" sz="1400" b="0" dirty="0"/>
              <a:t>podpór trasowych o konstrukcji </a:t>
            </a:r>
            <a:r>
              <a:rPr lang="pl-PL" sz="1400" b="0" dirty="0" smtClean="0"/>
              <a:t>stożkowo-rurowej </a:t>
            </a:r>
            <a:r>
              <a:rPr lang="pl-PL" sz="1400" b="0" dirty="0"/>
              <a:t>- 2 sztuki</a:t>
            </a:r>
          </a:p>
          <a:p>
            <a:pPr lvl="0"/>
            <a:endParaRPr lang="pl-PL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0"/>
            <a:r>
              <a:rPr lang="pl-PL" sz="1400" dirty="0" smtClean="0">
                <a:solidFill>
                  <a:srgbClr val="000000"/>
                </a:solidFill>
                <a:cs typeface="Times New Roman" pitchFamily="18" charset="0"/>
              </a:rPr>
              <a:t>Całkowity koszt inwestycji: 12,7 mln</a:t>
            </a:r>
          </a:p>
          <a:p>
            <a:pPr lvl="0"/>
            <a:r>
              <a:rPr lang="pl-PL" sz="1400" b="0" dirty="0" smtClean="0">
                <a:solidFill>
                  <a:srgbClr val="000000"/>
                </a:solidFill>
                <a:cs typeface="Times New Roman" pitchFamily="18" charset="0"/>
              </a:rPr>
              <a:t>(za projekt, budowę, obsługę przez pół roku oraz szkolenie pracowników)</a:t>
            </a:r>
            <a:endParaRPr lang="pl-PL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0"/>
            <a:endParaRPr lang="pl-PL" sz="1400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855" y="273539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K.zacharzewska\Desktop\p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84" y="1376772"/>
            <a:ext cx="3905852" cy="2304256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1830" y="5280638"/>
            <a:ext cx="515348" cy="51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O:\Materiały_Graficzne\!!!!!NEW\!zdjecia\POLINKA\polinka_05_e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00" b="8105"/>
          <a:stretch/>
        </p:blipFill>
        <p:spPr bwMode="auto">
          <a:xfrm>
            <a:off x="4778121" y="3727122"/>
            <a:ext cx="3899315" cy="21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342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ytuł 1"/>
          <p:cNvSpPr>
            <a:spLocks/>
          </p:cNvSpPr>
          <p:nvPr/>
        </p:nvSpPr>
        <p:spPr bwMode="auto">
          <a:xfrm>
            <a:off x="611188" y="544512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3200" dirty="0" smtClean="0"/>
              <a:t>Strefa Kultury Studenckiej </a:t>
            </a:r>
            <a:br>
              <a:rPr lang="pl-PL" sz="3200" dirty="0" smtClean="0"/>
            </a:br>
            <a:r>
              <a:rPr lang="pl-PL" sz="3200" dirty="0" smtClean="0"/>
              <a:t>i parking wielopoziomowy</a:t>
            </a:r>
            <a:endParaRPr lang="pl-PL" sz="3200" dirty="0"/>
          </a:p>
        </p:txBody>
      </p:sp>
      <p:pic>
        <p:nvPicPr>
          <p:cNvPr id="2560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11188" y="1511300"/>
            <a:ext cx="35287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0" dirty="0" smtClean="0"/>
              <a:t>Budynek </a:t>
            </a:r>
            <a:r>
              <a:rPr lang="pl-PL" sz="1400" b="0" dirty="0"/>
              <a:t>zaprojektowany z myślą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o studentach Politechniki Wrocławskiej.</a:t>
            </a:r>
          </a:p>
          <a:p>
            <a:endParaRPr lang="pl-PL" sz="1400" b="0" dirty="0" smtClean="0"/>
          </a:p>
          <a:p>
            <a:r>
              <a:rPr lang="pl-PL" sz="1400" b="0" dirty="0"/>
              <a:t>W</a:t>
            </a:r>
            <a:r>
              <a:rPr lang="pl-PL" sz="1400" b="0" dirty="0" smtClean="0"/>
              <a:t> </a:t>
            </a:r>
            <a:r>
              <a:rPr lang="pl-PL" sz="1400" b="0" dirty="0"/>
              <a:t>czterokondygnacyjnym </a:t>
            </a:r>
            <a:r>
              <a:rPr lang="pl-PL" sz="1400" b="0" dirty="0" smtClean="0"/>
              <a:t>obiekcie </a:t>
            </a:r>
            <a:r>
              <a:rPr lang="pl-PL" sz="1400" b="0" dirty="0"/>
              <a:t>mieścić się </a:t>
            </a:r>
            <a:r>
              <a:rPr lang="pl-PL" sz="1400" b="0" dirty="0" smtClean="0"/>
              <a:t>będą: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dwie sale </a:t>
            </a:r>
            <a:r>
              <a:rPr lang="pl-PL" sz="1400" b="0" dirty="0"/>
              <a:t>konferencyjne,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k</a:t>
            </a:r>
            <a:r>
              <a:rPr lang="pl-PL" sz="1400" b="0" dirty="0" smtClean="0"/>
              <a:t>awiarnia z tarasem,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klub studencki,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sala wystawiennicza,</a:t>
            </a:r>
            <a:endParaRPr lang="pl-PL" sz="1400" b="0" dirty="0"/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stołówka na ponad 500 miejsc,</a:t>
            </a:r>
          </a:p>
          <a:p>
            <a:pPr>
              <a:buClr>
                <a:srgbClr val="9F250D"/>
              </a:buClr>
            </a:pPr>
            <a:endParaRPr lang="pl-PL" sz="1400" b="0" dirty="0" smtClean="0"/>
          </a:p>
          <a:p>
            <a:pPr>
              <a:buClr>
                <a:srgbClr val="9F250D"/>
              </a:buClr>
            </a:pPr>
            <a:r>
              <a:rPr lang="pl-PL" sz="1400" dirty="0" smtClean="0"/>
              <a:t>Liczba miejsc parkingowych</a:t>
            </a:r>
            <a:r>
              <a:rPr lang="pl-PL" sz="1400" b="0" dirty="0" smtClean="0"/>
              <a:t>: 284</a:t>
            </a:r>
          </a:p>
          <a:p>
            <a:pPr>
              <a:buClr>
                <a:srgbClr val="9F250D"/>
              </a:buClr>
            </a:pPr>
            <a:endParaRPr lang="pl-PL" sz="1400" dirty="0"/>
          </a:p>
          <a:p>
            <a:r>
              <a:rPr lang="pl-PL" sz="1400" dirty="0"/>
              <a:t>Koszt całkowity: </a:t>
            </a:r>
            <a:r>
              <a:rPr lang="pl-PL" sz="1400" b="0" dirty="0"/>
              <a:t>ok. 27 mln </a:t>
            </a:r>
            <a:r>
              <a:rPr lang="pl-PL" sz="1400" b="0" dirty="0" smtClean="0"/>
              <a:t>zł</a:t>
            </a:r>
          </a:p>
          <a:p>
            <a:endParaRPr lang="pl-PL" sz="1400" b="0" dirty="0"/>
          </a:p>
          <a:p>
            <a:r>
              <a:rPr lang="pl-PL" sz="1400" dirty="0" err="1"/>
              <a:t>P</a:t>
            </a:r>
            <a:r>
              <a:rPr lang="pl-PL" sz="1400" baseline="-25000" dirty="0" err="1"/>
              <a:t>z</a:t>
            </a:r>
            <a:r>
              <a:rPr lang="pl-PL" sz="1400" dirty="0"/>
              <a:t> = 3 600 m</a:t>
            </a:r>
            <a:r>
              <a:rPr lang="pl-PL" sz="1400" baseline="30000" dirty="0"/>
              <a:t>2</a:t>
            </a:r>
            <a:endParaRPr lang="pl-PL" sz="1400" dirty="0"/>
          </a:p>
          <a:p>
            <a:r>
              <a:rPr lang="pl-PL" sz="1400" dirty="0" err="1"/>
              <a:t>P</a:t>
            </a:r>
            <a:r>
              <a:rPr lang="pl-PL" sz="1400" baseline="-25000" dirty="0" err="1"/>
              <a:t>c</a:t>
            </a:r>
            <a:r>
              <a:rPr lang="pl-PL" sz="1400" dirty="0"/>
              <a:t> = 9 961,5 m</a:t>
            </a:r>
            <a:r>
              <a:rPr lang="pl-PL" sz="1400" baseline="30000" dirty="0"/>
              <a:t>2</a:t>
            </a:r>
            <a:endParaRPr lang="pl-PL" sz="1400" dirty="0"/>
          </a:p>
          <a:p>
            <a:r>
              <a:rPr lang="pl-PL" sz="1400" b="0" dirty="0"/>
              <a:t>Wysokość: 13,10 m</a:t>
            </a:r>
          </a:p>
          <a:p>
            <a:endParaRPr lang="pl-PL" sz="1400" b="0" dirty="0" smtClean="0"/>
          </a:p>
          <a:p>
            <a:endParaRPr lang="pl-PL" sz="1400" b="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92" y="141374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O:\Materiały_Graficzne\!!!!!NEW\!zdjecia\budynki_PWr\SKS\Parking-EL_5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77" y="3750648"/>
            <a:ext cx="3485107" cy="2204061"/>
          </a:xfrm>
          <a:prstGeom prst="round1Rect">
            <a:avLst>
              <a:gd name="adj" fmla="val 226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O:\Materiały_Graficzne\!!!!!NEW\!zdjecia\budynki_PWr\SKS\SKS_EL_5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77" y="1442324"/>
            <a:ext cx="3485107" cy="2273571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587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4294967295"/>
          </p:nvPr>
        </p:nvSpPr>
        <p:spPr>
          <a:xfrm>
            <a:off x="1150938" y="1268413"/>
            <a:ext cx="7535862" cy="4525962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</p:txBody>
      </p:sp>
      <p:graphicFrame>
        <p:nvGraphicFramePr>
          <p:cNvPr id="6149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39415"/>
              </p:ext>
            </p:extLst>
          </p:nvPr>
        </p:nvGraphicFramePr>
        <p:xfrm>
          <a:off x="656184" y="1317626"/>
          <a:ext cx="8028892" cy="4663996"/>
        </p:xfrm>
        <a:graphic>
          <a:graphicData uri="http://schemas.openxmlformats.org/drawingml/2006/table">
            <a:tbl>
              <a:tblPr/>
              <a:tblGrid>
                <a:gridCol w="1332148"/>
                <a:gridCol w="4068452"/>
                <a:gridCol w="2628292"/>
              </a:tblGrid>
              <a:tr h="26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Skrócona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Pełna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12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Archiwum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baseline="0" dirty="0" smtClean="0">
                          <a:solidFill>
                            <a:srgbClr val="000000"/>
                          </a:solidFill>
                          <a:latin typeface="+mj-lt"/>
                          <a:cs typeface="Times New Roman" pitchFamily="18" charset="0"/>
                        </a:rPr>
                        <a:t>Archiwum Politechniki Wrocławskiej, przy ul. Czerwonego Krzyża 2 we Wrocławiu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Opracowanie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1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B-14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Centrum Zaawansowanych Technologii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Nano-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Bio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-Info (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nBIT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  przy ul. Smoluchowskiego 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we Wrocławiu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Postępowanie przetargowe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2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Hala Sportowa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Hala widowiskowo-sportowa zlokalizowana na terenie SWFIS Politechniki Wrocławskiej przy ul. Chełmońskiego 12 we Wrocławiu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Opracowywanie dokumentacji projektowo-kosztorysowej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066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Aleja Profesorów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Aleja Profesorów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Trwa opracowywanie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60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Geo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Kompleks badawczy GEOCENTRUM II Politechniki Wrocławskiej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Opracowanie dokumentacji projektowo–kosztorysowej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84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Geo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III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Koncepcja architektoniczno-urbanistyczna zagospodarowania terenu przy ul. Na Grobli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Konkurs na opracowanie koncepcji architektoniczno-urbanistycznej zagospodarowanie terenu przy ul. Na Grobli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95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C-1 i C-2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Wykonanie platformy dla osób niepełnosprawnych oraz remont holu i ciągów komunikacyjnych w budynku C-1 </a:t>
                      </a:r>
                      <a:br>
                        <a:rPr lang="pl-PL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 C-2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Opracowanie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ytuł 1"/>
          <p:cNvSpPr txBox="1">
            <a:spLocks/>
          </p:cNvSpPr>
          <p:nvPr/>
        </p:nvSpPr>
        <p:spPr bwMode="auto">
          <a:xfrm>
            <a:off x="611560" y="368660"/>
            <a:ext cx="7715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/>
              <a:t>P</a:t>
            </a:r>
            <a:r>
              <a:rPr lang="pl-PL" dirty="0" smtClean="0"/>
              <a:t>lanowane inwestycje budowlane Politechniki Wrocławskiej</a:t>
            </a:r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77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171575" y="3654425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 b="0">
                <a:latin typeface="Arial" charset="0"/>
              </a:rPr>
              <a:t>          </a:t>
            </a:r>
            <a:endParaRPr lang="pl-PL" sz="4400" b="0">
              <a:latin typeface="Arial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25978" y="53657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dirty="0" smtClean="0"/>
              <a:t>Informatyzacja Uczelni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719792" y="3996000"/>
            <a:ext cx="7562618" cy="1435100"/>
            <a:chOff x="620101" y="3874824"/>
            <a:chExt cx="7562618" cy="1435100"/>
          </a:xfrm>
        </p:grpSpPr>
        <p:sp>
          <p:nvSpPr>
            <p:cNvPr id="9" name="Freeform 1301" descr="© INSCALE GmbH, 26.05.2010&#10;http://www.presentationload.com/"/>
            <p:cNvSpPr>
              <a:spLocks/>
            </p:cNvSpPr>
            <p:nvPr/>
          </p:nvSpPr>
          <p:spPr bwMode="gray">
            <a:xfrm>
              <a:off x="1796539" y="4308212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Freeform 1303" descr="© INSCALE GmbH, 26.05.2010&#10;http://www.presentationload.com/"/>
            <p:cNvSpPr>
              <a:spLocks/>
            </p:cNvSpPr>
            <p:nvPr/>
          </p:nvSpPr>
          <p:spPr bwMode="gray">
            <a:xfrm>
              <a:off x="4990589" y="4309799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ihandform 1533"/>
            <p:cNvSpPr>
              <a:spLocks/>
            </p:cNvSpPr>
            <p:nvPr/>
          </p:nvSpPr>
          <p:spPr bwMode="auto">
            <a:xfrm>
              <a:off x="1799714" y="3874824"/>
              <a:ext cx="5257800" cy="1435100"/>
            </a:xfrm>
            <a:custGeom>
              <a:avLst/>
              <a:gdLst>
                <a:gd name="T0" fmla="*/ 2616200 w 5257800"/>
                <a:gd name="T1" fmla="*/ 1435100 h 1435100"/>
                <a:gd name="T2" fmla="*/ 5257800 w 5257800"/>
                <a:gd name="T3" fmla="*/ 717550 h 1435100"/>
                <a:gd name="T4" fmla="*/ 2628900 w 5257800"/>
                <a:gd name="T5" fmla="*/ 0 h 1435100"/>
                <a:gd name="T6" fmla="*/ 0 w 5257800"/>
                <a:gd name="T7" fmla="*/ 730250 h 1435100"/>
                <a:gd name="T8" fmla="*/ 2616200 w 5257800"/>
                <a:gd name="T9" fmla="*/ 1435100 h 1435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7800" h="1435100">
                  <a:moveTo>
                    <a:pt x="2616200" y="1435100"/>
                  </a:moveTo>
                  <a:lnTo>
                    <a:pt x="5257800" y="717550"/>
                  </a:lnTo>
                  <a:lnTo>
                    <a:pt x="2628900" y="0"/>
                  </a:lnTo>
                  <a:lnTo>
                    <a:pt x="0" y="730250"/>
                  </a:lnTo>
                  <a:lnTo>
                    <a:pt x="2616200" y="143510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l-PL"/>
            </a:p>
          </p:txBody>
        </p:sp>
        <p:cxnSp>
          <p:nvCxnSpPr>
            <p:cNvPr id="12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4939435" y="4309799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3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645471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4" name="pole tekstowe 13"/>
            <p:cNvSpPr txBox="1"/>
            <p:nvPr/>
          </p:nvSpPr>
          <p:spPr>
            <a:xfrm>
              <a:off x="3809752" y="4060150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pl-PL" sz="1100" dirty="0">
                <a:solidFill>
                  <a:srgbClr val="9F250D"/>
                </a:solidFill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2124623" y="4491037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100" dirty="0" smtClean="0">
                  <a:solidFill>
                    <a:srgbClr val="9F250D"/>
                  </a:solidFill>
                </a:rPr>
                <a:t>ACI</a:t>
              </a:r>
              <a:endParaRPr lang="pl-PL" sz="1100" dirty="0">
                <a:solidFill>
                  <a:srgbClr val="9F250D"/>
                </a:solidFill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465252" y="4432037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100" dirty="0" smtClean="0">
                  <a:solidFill>
                    <a:srgbClr val="9F250D"/>
                  </a:solidFill>
                </a:rPr>
                <a:t>WCSS</a:t>
              </a:r>
              <a:endParaRPr lang="pl-PL" sz="1100" dirty="0">
                <a:solidFill>
                  <a:srgbClr val="9F250D"/>
                </a:solidFill>
              </a:endParaRPr>
            </a:p>
          </p:txBody>
        </p:sp>
        <p:grpSp>
          <p:nvGrpSpPr>
            <p:cNvPr id="17" name="Group 2994"/>
            <p:cNvGrpSpPr>
              <a:grpSpLocks/>
            </p:cNvGrpSpPr>
            <p:nvPr/>
          </p:nvGrpSpPr>
          <p:grpSpPr bwMode="auto">
            <a:xfrm flipH="1">
              <a:off x="620101" y="3946845"/>
              <a:ext cx="1846261" cy="805800"/>
              <a:chOff x="1897" y="1181"/>
              <a:chExt cx="1327" cy="786"/>
            </a:xfrm>
          </p:grpSpPr>
          <p:grpSp>
            <p:nvGrpSpPr>
              <p:cNvPr id="26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28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  <p:sp>
              <p:nvSpPr>
                <p:cNvPr id="29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</p:grpSp>
          <p:sp>
            <p:nvSpPr>
              <p:cNvPr id="27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137" y="1181"/>
                <a:ext cx="1087" cy="5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pl-PL" sz="1200" i="1" dirty="0" smtClean="0">
                    <a:solidFill>
                      <a:srgbClr val="9F250D"/>
                    </a:solidFill>
                  </a:rPr>
                  <a:t>Obsługa procesów wewnętrznych</a:t>
                </a:r>
                <a:endParaRPr lang="pl-PL" sz="1400" noProof="1">
                  <a:solidFill>
                    <a:srgbClr val="9F250D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8" name="Group 2994"/>
            <p:cNvGrpSpPr>
              <a:grpSpLocks/>
            </p:cNvGrpSpPr>
            <p:nvPr/>
          </p:nvGrpSpPr>
          <p:grpSpPr bwMode="auto">
            <a:xfrm>
              <a:off x="6454719" y="3950380"/>
              <a:ext cx="1728000" cy="774020"/>
              <a:chOff x="1897" y="1212"/>
              <a:chExt cx="1242" cy="755"/>
            </a:xfrm>
          </p:grpSpPr>
          <p:grpSp>
            <p:nvGrpSpPr>
              <p:cNvPr id="22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24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  <p:sp>
              <p:nvSpPr>
                <p:cNvPr id="25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</p:grpSp>
          <p:sp>
            <p:nvSpPr>
              <p:cNvPr id="23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052" y="1212"/>
                <a:ext cx="1087" cy="4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pl-PL" sz="1200" i="1" dirty="0" smtClean="0">
                    <a:solidFill>
                      <a:srgbClr val="9F250D"/>
                    </a:solidFill>
                  </a:rPr>
                  <a:t>Obsługa procesów zewnętrznych</a:t>
                </a:r>
                <a:endParaRPr lang="pl-PL" sz="1400" noProof="1">
                  <a:solidFill>
                    <a:srgbClr val="9F250D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" name="Text Box 2998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3401502" y="4602149"/>
              <a:ext cx="18849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200" i="1" dirty="0" smtClean="0">
                  <a:solidFill>
                    <a:srgbClr val="9F250D"/>
                  </a:solidFill>
                </a:rPr>
                <a:t>Koordynacja</a:t>
              </a:r>
            </a:p>
            <a:p>
              <a:pPr algn="ctr"/>
              <a:r>
                <a:rPr lang="pl-PL" sz="1200" i="1" dirty="0" smtClean="0">
                  <a:solidFill>
                    <a:srgbClr val="9F250D"/>
                  </a:solidFill>
                </a:rPr>
                <a:t> i </a:t>
              </a:r>
              <a:r>
                <a:rPr lang="pl-PL" sz="1200" dirty="0" smtClean="0">
                  <a:solidFill>
                    <a:srgbClr val="9F250D"/>
                  </a:solidFill>
                </a:rPr>
                <a:t>integracja</a:t>
              </a:r>
              <a:r>
                <a:rPr lang="pl-PL" sz="1200" i="1" dirty="0" smtClean="0">
                  <a:solidFill>
                    <a:srgbClr val="9F250D"/>
                  </a:solidFill>
                </a:rPr>
                <a:t> procesów</a:t>
              </a:r>
            </a:p>
          </p:txBody>
        </p:sp>
        <p:cxnSp>
          <p:nvCxnSpPr>
            <p:cNvPr id="20" name="Gerade Verbindung 2198"/>
            <p:cNvCxnSpPr>
              <a:cxnSpLocks noChangeShapeType="1"/>
            </p:cNvCxnSpPr>
            <p:nvPr/>
          </p:nvCxnSpPr>
          <p:spPr bwMode="auto">
            <a:xfrm flipH="1">
              <a:off x="3260669" y="4276504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1" name="Gerade Verbindung 2198"/>
            <p:cNvCxnSpPr>
              <a:cxnSpLocks noChangeShapeType="1"/>
            </p:cNvCxnSpPr>
            <p:nvPr/>
          </p:nvCxnSpPr>
          <p:spPr bwMode="auto">
            <a:xfrm flipH="1">
              <a:off x="179653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</p:cxnSp>
      </p:grpSp>
      <p:grpSp>
        <p:nvGrpSpPr>
          <p:cNvPr id="30" name="Grupa 29"/>
          <p:cNvGrpSpPr/>
          <p:nvPr/>
        </p:nvGrpSpPr>
        <p:grpSpPr>
          <a:xfrm>
            <a:off x="71438" y="1332000"/>
            <a:ext cx="8821737" cy="3112800"/>
            <a:chOff x="71438" y="1520825"/>
            <a:chExt cx="8821737" cy="3112800"/>
          </a:xfrm>
        </p:grpSpPr>
        <p:sp>
          <p:nvSpPr>
            <p:cNvPr id="31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1069975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gray">
            <a:xfrm>
              <a:off x="3967163" y="2009775"/>
              <a:ext cx="1214437" cy="514350"/>
            </a:xfrm>
            <a:custGeom>
              <a:avLst/>
              <a:gdLst>
                <a:gd name="T0" fmla="*/ 2147483647 w 433"/>
                <a:gd name="T1" fmla="*/ 0 h 183"/>
                <a:gd name="T2" fmla="*/ 2147483647 w 433"/>
                <a:gd name="T3" fmla="*/ 2147483647 h 183"/>
                <a:gd name="T4" fmla="*/ 2147483647 w 433"/>
                <a:gd name="T5" fmla="*/ 2147483647 h 183"/>
                <a:gd name="T6" fmla="*/ 2147483647 w 433"/>
                <a:gd name="T7" fmla="*/ 2147483647 h 183"/>
                <a:gd name="T8" fmla="*/ 2147483647 w 433"/>
                <a:gd name="T9" fmla="*/ 2147483647 h 183"/>
                <a:gd name="T10" fmla="*/ 2147483647 w 433"/>
                <a:gd name="T11" fmla="*/ 2147483647 h 183"/>
                <a:gd name="T12" fmla="*/ 2147483647 w 433"/>
                <a:gd name="T13" fmla="*/ 2147483647 h 183"/>
                <a:gd name="T14" fmla="*/ 2147483647 w 433"/>
                <a:gd name="T15" fmla="*/ 2147483647 h 183"/>
                <a:gd name="T16" fmla="*/ 2147483647 w 433"/>
                <a:gd name="T17" fmla="*/ 2147483647 h 183"/>
                <a:gd name="T18" fmla="*/ 2147483647 w 433"/>
                <a:gd name="T19" fmla="*/ 2147483647 h 183"/>
                <a:gd name="T20" fmla="*/ 2147483647 w 433"/>
                <a:gd name="T21" fmla="*/ 2147483647 h 183"/>
                <a:gd name="T22" fmla="*/ 2147483647 w 433"/>
                <a:gd name="T23" fmla="*/ 2147483647 h 183"/>
                <a:gd name="T24" fmla="*/ 2147483647 w 433"/>
                <a:gd name="T25" fmla="*/ 2147483647 h 183"/>
                <a:gd name="T26" fmla="*/ 2147483647 w 433"/>
                <a:gd name="T27" fmla="*/ 2147483647 h 183"/>
                <a:gd name="T28" fmla="*/ 0 w 433"/>
                <a:gd name="T29" fmla="*/ 2147483647 h 183"/>
                <a:gd name="T30" fmla="*/ 2147483647 w 433"/>
                <a:gd name="T31" fmla="*/ 2147483647 h 183"/>
                <a:gd name="T32" fmla="*/ 2147483647 w 433"/>
                <a:gd name="T33" fmla="*/ 2147483647 h 183"/>
                <a:gd name="T34" fmla="*/ 2147483647 w 433"/>
                <a:gd name="T35" fmla="*/ 2147483647 h 183"/>
                <a:gd name="T36" fmla="*/ 2147483647 w 433"/>
                <a:gd name="T37" fmla="*/ 0 h 1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3"/>
                <a:gd name="T58" fmla="*/ 0 h 183"/>
                <a:gd name="T59" fmla="*/ 433 w 433"/>
                <a:gd name="T60" fmla="*/ 183 h 1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3" h="183">
                  <a:moveTo>
                    <a:pt x="215" y="0"/>
                  </a:moveTo>
                  <a:cubicBezTo>
                    <a:pt x="234" y="0"/>
                    <a:pt x="252" y="0"/>
                    <a:pt x="271" y="1"/>
                  </a:cubicBezTo>
                  <a:cubicBezTo>
                    <a:pt x="289" y="2"/>
                    <a:pt x="307" y="3"/>
                    <a:pt x="325" y="4"/>
                  </a:cubicBezTo>
                  <a:cubicBezTo>
                    <a:pt x="344" y="5"/>
                    <a:pt x="362" y="7"/>
                    <a:pt x="379" y="9"/>
                  </a:cubicBezTo>
                  <a:cubicBezTo>
                    <a:pt x="397" y="10"/>
                    <a:pt x="415" y="13"/>
                    <a:pt x="433" y="15"/>
                  </a:cubicBezTo>
                  <a:cubicBezTo>
                    <a:pt x="384" y="183"/>
                    <a:pt x="384" y="183"/>
                    <a:pt x="384" y="183"/>
                  </a:cubicBezTo>
                  <a:cubicBezTo>
                    <a:pt x="371" y="180"/>
                    <a:pt x="357" y="179"/>
                    <a:pt x="343" y="177"/>
                  </a:cubicBezTo>
                  <a:cubicBezTo>
                    <a:pt x="329" y="176"/>
                    <a:pt x="315" y="174"/>
                    <a:pt x="301" y="173"/>
                  </a:cubicBezTo>
                  <a:cubicBezTo>
                    <a:pt x="287" y="172"/>
                    <a:pt x="273" y="171"/>
                    <a:pt x="258" y="171"/>
                  </a:cubicBezTo>
                  <a:cubicBezTo>
                    <a:pt x="244" y="170"/>
                    <a:pt x="230" y="170"/>
                    <a:pt x="215" y="170"/>
                  </a:cubicBezTo>
                  <a:cubicBezTo>
                    <a:pt x="201" y="170"/>
                    <a:pt x="187" y="170"/>
                    <a:pt x="173" y="171"/>
                  </a:cubicBezTo>
                  <a:cubicBezTo>
                    <a:pt x="158" y="171"/>
                    <a:pt x="144" y="172"/>
                    <a:pt x="130" y="173"/>
                  </a:cubicBezTo>
                  <a:cubicBezTo>
                    <a:pt x="116" y="174"/>
                    <a:pt x="103" y="175"/>
                    <a:pt x="89" y="177"/>
                  </a:cubicBezTo>
                  <a:cubicBezTo>
                    <a:pt x="75" y="179"/>
                    <a:pt x="61" y="180"/>
                    <a:pt x="48" y="18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7" y="12"/>
                    <a:pt x="35" y="10"/>
                    <a:pt x="53" y="8"/>
                  </a:cubicBezTo>
                  <a:cubicBezTo>
                    <a:pt x="70" y="7"/>
                    <a:pt x="88" y="5"/>
                    <a:pt x="106" y="4"/>
                  </a:cubicBezTo>
                  <a:cubicBezTo>
                    <a:pt x="124" y="3"/>
                    <a:pt x="142" y="2"/>
                    <a:pt x="160" y="1"/>
                  </a:cubicBezTo>
                  <a:cubicBezTo>
                    <a:pt x="179" y="0"/>
                    <a:pt x="197" y="0"/>
                    <a:pt x="215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gray">
            <a:xfrm>
              <a:off x="2792413" y="2052638"/>
              <a:ext cx="1308100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0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2147483647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18" y="0"/>
                  </a:moveTo>
                  <a:cubicBezTo>
                    <a:pt x="466" y="167"/>
                    <a:pt x="466" y="167"/>
                    <a:pt x="466" y="167"/>
                  </a:cubicBezTo>
                  <a:cubicBezTo>
                    <a:pt x="437" y="172"/>
                    <a:pt x="409" y="177"/>
                    <a:pt x="382" y="183"/>
                  </a:cubicBezTo>
                  <a:cubicBezTo>
                    <a:pt x="354" y="189"/>
                    <a:pt x="327" y="197"/>
                    <a:pt x="300" y="205"/>
                  </a:cubicBezTo>
                  <a:cubicBezTo>
                    <a:pt x="273" y="213"/>
                    <a:pt x="247" y="223"/>
                    <a:pt x="222" y="233"/>
                  </a:cubicBezTo>
                  <a:cubicBezTo>
                    <a:pt x="196" y="243"/>
                    <a:pt x="171" y="255"/>
                    <a:pt x="146" y="26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3" y="106"/>
                    <a:pt x="66" y="92"/>
                    <a:pt x="100" y="80"/>
                  </a:cubicBezTo>
                  <a:cubicBezTo>
                    <a:pt x="134" y="67"/>
                    <a:pt x="168" y="56"/>
                    <a:pt x="203" y="46"/>
                  </a:cubicBezTo>
                  <a:cubicBezTo>
                    <a:pt x="238" y="35"/>
                    <a:pt x="273" y="27"/>
                    <a:pt x="309" y="19"/>
                  </a:cubicBezTo>
                  <a:cubicBezTo>
                    <a:pt x="345" y="11"/>
                    <a:pt x="381" y="5"/>
                    <a:pt x="41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gray">
            <a:xfrm>
              <a:off x="5045075" y="2052638"/>
              <a:ext cx="1309688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2147483647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0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9" y="0"/>
                  </a:moveTo>
                  <a:cubicBezTo>
                    <a:pt x="85" y="5"/>
                    <a:pt x="122" y="12"/>
                    <a:pt x="157" y="19"/>
                  </a:cubicBezTo>
                  <a:cubicBezTo>
                    <a:pt x="193" y="27"/>
                    <a:pt x="228" y="36"/>
                    <a:pt x="263" y="46"/>
                  </a:cubicBezTo>
                  <a:cubicBezTo>
                    <a:pt x="298" y="56"/>
                    <a:pt x="332" y="68"/>
                    <a:pt x="366" y="80"/>
                  </a:cubicBezTo>
                  <a:cubicBezTo>
                    <a:pt x="400" y="93"/>
                    <a:pt x="433" y="107"/>
                    <a:pt x="466" y="122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295" y="255"/>
                    <a:pt x="270" y="244"/>
                    <a:pt x="244" y="233"/>
                  </a:cubicBezTo>
                  <a:cubicBezTo>
                    <a:pt x="219" y="223"/>
                    <a:pt x="193" y="214"/>
                    <a:pt x="166" y="205"/>
                  </a:cubicBezTo>
                  <a:cubicBezTo>
                    <a:pt x="139" y="197"/>
                    <a:pt x="112" y="190"/>
                    <a:pt x="84" y="183"/>
                  </a:cubicBezTo>
                  <a:cubicBezTo>
                    <a:pt x="57" y="177"/>
                    <a:pt x="29" y="172"/>
                    <a:pt x="0" y="168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gray">
            <a:xfrm>
              <a:off x="1773238" y="2390775"/>
              <a:ext cx="1428750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0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2147483647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363" y="0"/>
                  </a:moveTo>
                  <a:cubicBezTo>
                    <a:pt x="509" y="146"/>
                    <a:pt x="509" y="146"/>
                    <a:pt x="509" y="146"/>
                  </a:cubicBezTo>
                  <a:cubicBezTo>
                    <a:pt x="484" y="158"/>
                    <a:pt x="460" y="172"/>
                    <a:pt x="436" y="186"/>
                  </a:cubicBezTo>
                  <a:cubicBezTo>
                    <a:pt x="412" y="201"/>
                    <a:pt x="390" y="216"/>
                    <a:pt x="367" y="232"/>
                  </a:cubicBezTo>
                  <a:cubicBezTo>
                    <a:pt x="345" y="249"/>
                    <a:pt x="324" y="266"/>
                    <a:pt x="303" y="285"/>
                  </a:cubicBezTo>
                  <a:cubicBezTo>
                    <a:pt x="283" y="303"/>
                    <a:pt x="263" y="323"/>
                    <a:pt x="245" y="343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27" y="223"/>
                    <a:pt x="54" y="198"/>
                    <a:pt x="83" y="175"/>
                  </a:cubicBezTo>
                  <a:cubicBezTo>
                    <a:pt x="112" y="151"/>
                    <a:pt x="142" y="129"/>
                    <a:pt x="172" y="108"/>
                  </a:cubicBezTo>
                  <a:cubicBezTo>
                    <a:pt x="202" y="88"/>
                    <a:pt x="234" y="69"/>
                    <a:pt x="266" y="50"/>
                  </a:cubicBezTo>
                  <a:cubicBezTo>
                    <a:pt x="297" y="33"/>
                    <a:pt x="330" y="16"/>
                    <a:pt x="363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gray">
            <a:xfrm>
              <a:off x="5945188" y="2393950"/>
              <a:ext cx="1427162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2147483647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0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146" y="0"/>
                  </a:moveTo>
                  <a:cubicBezTo>
                    <a:pt x="179" y="16"/>
                    <a:pt x="212" y="32"/>
                    <a:pt x="243" y="50"/>
                  </a:cubicBezTo>
                  <a:cubicBezTo>
                    <a:pt x="276" y="68"/>
                    <a:pt x="307" y="88"/>
                    <a:pt x="337" y="108"/>
                  </a:cubicBezTo>
                  <a:cubicBezTo>
                    <a:pt x="368" y="129"/>
                    <a:pt x="397" y="151"/>
                    <a:pt x="426" y="175"/>
                  </a:cubicBezTo>
                  <a:cubicBezTo>
                    <a:pt x="455" y="199"/>
                    <a:pt x="482" y="224"/>
                    <a:pt x="509" y="250"/>
                  </a:cubicBezTo>
                  <a:cubicBezTo>
                    <a:pt x="264" y="343"/>
                    <a:pt x="264" y="343"/>
                    <a:pt x="264" y="343"/>
                  </a:cubicBezTo>
                  <a:cubicBezTo>
                    <a:pt x="246" y="323"/>
                    <a:pt x="226" y="303"/>
                    <a:pt x="205" y="285"/>
                  </a:cubicBezTo>
                  <a:cubicBezTo>
                    <a:pt x="185" y="266"/>
                    <a:pt x="164" y="249"/>
                    <a:pt x="141" y="232"/>
                  </a:cubicBezTo>
                  <a:cubicBezTo>
                    <a:pt x="119" y="216"/>
                    <a:pt x="96" y="200"/>
                    <a:pt x="73" y="186"/>
                  </a:cubicBezTo>
                  <a:cubicBezTo>
                    <a:pt x="49" y="171"/>
                    <a:pt x="25" y="158"/>
                    <a:pt x="0" y="145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366713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l-PL"/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gray">
            <a:xfrm>
              <a:off x="1079500" y="3094038"/>
              <a:ext cx="1382713" cy="1071562"/>
            </a:xfrm>
            <a:custGeom>
              <a:avLst/>
              <a:gdLst>
                <a:gd name="T0" fmla="*/ 2147483647 w 492"/>
                <a:gd name="T1" fmla="*/ 0 h 382"/>
                <a:gd name="T2" fmla="*/ 2147483647 w 492"/>
                <a:gd name="T3" fmla="*/ 2147483647 h 382"/>
                <a:gd name="T4" fmla="*/ 2147483647 w 492"/>
                <a:gd name="T5" fmla="*/ 2147483647 h 382"/>
                <a:gd name="T6" fmla="*/ 2147483647 w 492"/>
                <a:gd name="T7" fmla="*/ 2147483647 h 382"/>
                <a:gd name="T8" fmla="*/ 2147483647 w 492"/>
                <a:gd name="T9" fmla="*/ 2147483647 h 382"/>
                <a:gd name="T10" fmla="*/ 2147483647 w 492"/>
                <a:gd name="T11" fmla="*/ 2147483647 h 382"/>
                <a:gd name="T12" fmla="*/ 0 w 492"/>
                <a:gd name="T13" fmla="*/ 2147483647 h 382"/>
                <a:gd name="T14" fmla="*/ 2147483647 w 492"/>
                <a:gd name="T15" fmla="*/ 2147483647 h 382"/>
                <a:gd name="T16" fmla="*/ 2147483647 w 492"/>
                <a:gd name="T17" fmla="*/ 2147483647 h 382"/>
                <a:gd name="T18" fmla="*/ 2147483647 w 492"/>
                <a:gd name="T19" fmla="*/ 2147483647 h 382"/>
                <a:gd name="T20" fmla="*/ 2147483647 w 492"/>
                <a:gd name="T21" fmla="*/ 0 h 3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2"/>
                <a:gd name="T34" fmla="*/ 0 h 382"/>
                <a:gd name="T35" fmla="*/ 492 w 492"/>
                <a:gd name="T36" fmla="*/ 382 h 3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2" h="382">
                  <a:moveTo>
                    <a:pt x="247" y="0"/>
                  </a:moveTo>
                  <a:cubicBezTo>
                    <a:pt x="492" y="93"/>
                    <a:pt x="492" y="93"/>
                    <a:pt x="492" y="93"/>
                  </a:cubicBezTo>
                  <a:cubicBezTo>
                    <a:pt x="473" y="114"/>
                    <a:pt x="456" y="135"/>
                    <a:pt x="441" y="156"/>
                  </a:cubicBezTo>
                  <a:cubicBezTo>
                    <a:pt x="425" y="178"/>
                    <a:pt x="410" y="201"/>
                    <a:pt x="396" y="225"/>
                  </a:cubicBezTo>
                  <a:cubicBezTo>
                    <a:pt x="383" y="249"/>
                    <a:pt x="371" y="274"/>
                    <a:pt x="360" y="300"/>
                  </a:cubicBezTo>
                  <a:cubicBezTo>
                    <a:pt x="349" y="327"/>
                    <a:pt x="340" y="354"/>
                    <a:pt x="333" y="382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4" y="344"/>
                    <a:pt x="29" y="307"/>
                    <a:pt x="47" y="272"/>
                  </a:cubicBezTo>
                  <a:cubicBezTo>
                    <a:pt x="65" y="237"/>
                    <a:pt x="84" y="204"/>
                    <a:pt x="105" y="172"/>
                  </a:cubicBezTo>
                  <a:cubicBezTo>
                    <a:pt x="126" y="140"/>
                    <a:pt x="149" y="110"/>
                    <a:pt x="173" y="81"/>
                  </a:cubicBezTo>
                  <a:cubicBezTo>
                    <a:pt x="196" y="53"/>
                    <a:pt x="221" y="26"/>
                    <a:pt x="247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gray">
            <a:xfrm>
              <a:off x="3292475" y="2286000"/>
              <a:ext cx="968375" cy="809625"/>
            </a:xfrm>
            <a:custGeom>
              <a:avLst/>
              <a:gdLst>
                <a:gd name="T0" fmla="*/ 2147483647 w 345"/>
                <a:gd name="T1" fmla="*/ 0 h 289"/>
                <a:gd name="T2" fmla="*/ 2147483647 w 345"/>
                <a:gd name="T3" fmla="*/ 2147483647 h 289"/>
                <a:gd name="T4" fmla="*/ 2147483647 w 345"/>
                <a:gd name="T5" fmla="*/ 2147483647 h 289"/>
                <a:gd name="T6" fmla="*/ 2147483647 w 345"/>
                <a:gd name="T7" fmla="*/ 2147483647 h 289"/>
                <a:gd name="T8" fmla="*/ 2147483647 w 345"/>
                <a:gd name="T9" fmla="*/ 2147483647 h 289"/>
                <a:gd name="T10" fmla="*/ 2147483647 w 345"/>
                <a:gd name="T11" fmla="*/ 2147483647 h 289"/>
                <a:gd name="T12" fmla="*/ 0 w 345"/>
                <a:gd name="T13" fmla="*/ 2147483647 h 289"/>
                <a:gd name="T14" fmla="*/ 2147483647 w 345"/>
                <a:gd name="T15" fmla="*/ 2147483647 h 289"/>
                <a:gd name="T16" fmla="*/ 2147483647 w 345"/>
                <a:gd name="T17" fmla="*/ 2147483647 h 289"/>
                <a:gd name="T18" fmla="*/ 2147483647 w 345"/>
                <a:gd name="T19" fmla="*/ 2147483647 h 289"/>
                <a:gd name="T20" fmla="*/ 2147483647 w 345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5"/>
                <a:gd name="T34" fmla="*/ 0 h 289"/>
                <a:gd name="T35" fmla="*/ 345 w 345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5" h="289">
                  <a:moveTo>
                    <a:pt x="278" y="0"/>
                  </a:moveTo>
                  <a:cubicBezTo>
                    <a:pt x="345" y="240"/>
                    <a:pt x="345" y="240"/>
                    <a:pt x="345" y="240"/>
                  </a:cubicBezTo>
                  <a:cubicBezTo>
                    <a:pt x="333" y="243"/>
                    <a:pt x="320" y="246"/>
                    <a:pt x="308" y="249"/>
                  </a:cubicBezTo>
                  <a:cubicBezTo>
                    <a:pt x="296" y="252"/>
                    <a:pt x="284" y="256"/>
                    <a:pt x="272" y="260"/>
                  </a:cubicBezTo>
                  <a:cubicBezTo>
                    <a:pt x="260" y="264"/>
                    <a:pt x="249" y="268"/>
                    <a:pt x="237" y="273"/>
                  </a:cubicBezTo>
                  <a:cubicBezTo>
                    <a:pt x="226" y="278"/>
                    <a:pt x="215" y="283"/>
                    <a:pt x="204" y="28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2" y="76"/>
                    <a:pt x="44" y="67"/>
                    <a:pt x="66" y="58"/>
                  </a:cubicBezTo>
                  <a:cubicBezTo>
                    <a:pt x="88" y="49"/>
                    <a:pt x="111" y="41"/>
                    <a:pt x="134" y="34"/>
                  </a:cubicBezTo>
                  <a:cubicBezTo>
                    <a:pt x="158" y="26"/>
                    <a:pt x="181" y="20"/>
                    <a:pt x="205" y="14"/>
                  </a:cubicBezTo>
                  <a:cubicBezTo>
                    <a:pt x="229" y="8"/>
                    <a:pt x="253" y="4"/>
                    <a:pt x="2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gray">
            <a:xfrm>
              <a:off x="3292475" y="2530475"/>
              <a:ext cx="601663" cy="876300"/>
            </a:xfrm>
            <a:custGeom>
              <a:avLst/>
              <a:gdLst>
                <a:gd name="T0" fmla="*/ 2147483647 w 211"/>
                <a:gd name="T1" fmla="*/ 2147483647 h 308"/>
                <a:gd name="T2" fmla="*/ 2147483647 w 211"/>
                <a:gd name="T3" fmla="*/ 2147483647 h 308"/>
                <a:gd name="T4" fmla="*/ 2147483647 w 211"/>
                <a:gd name="T5" fmla="*/ 2147483647 h 308"/>
                <a:gd name="T6" fmla="*/ 0 w 211"/>
                <a:gd name="T7" fmla="*/ 0 h 308"/>
                <a:gd name="T8" fmla="*/ 2147483647 w 211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01" y="199"/>
                  </a:moveTo>
                  <a:lnTo>
                    <a:pt x="211" y="308"/>
                  </a:lnTo>
                  <a:lnTo>
                    <a:pt x="16" y="108"/>
                  </a:lnTo>
                  <a:lnTo>
                    <a:pt x="0" y="0"/>
                  </a:lnTo>
                  <a:lnTo>
                    <a:pt x="201" y="199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gray">
            <a:xfrm>
              <a:off x="3865563" y="2959100"/>
              <a:ext cx="406400" cy="447675"/>
            </a:xfrm>
            <a:custGeom>
              <a:avLst/>
              <a:gdLst>
                <a:gd name="T0" fmla="*/ 2147483647 w 145"/>
                <a:gd name="T1" fmla="*/ 0 h 159"/>
                <a:gd name="T2" fmla="*/ 2147483647 w 145"/>
                <a:gd name="T3" fmla="*/ 2147483647 h 159"/>
                <a:gd name="T4" fmla="*/ 2147483647 w 145"/>
                <a:gd name="T5" fmla="*/ 2147483647 h 159"/>
                <a:gd name="T6" fmla="*/ 2147483647 w 145"/>
                <a:gd name="T7" fmla="*/ 2147483647 h 159"/>
                <a:gd name="T8" fmla="*/ 2147483647 w 145"/>
                <a:gd name="T9" fmla="*/ 2147483647 h 159"/>
                <a:gd name="T10" fmla="*/ 2147483647 w 145"/>
                <a:gd name="T11" fmla="*/ 2147483647 h 159"/>
                <a:gd name="T12" fmla="*/ 2147483647 w 145"/>
                <a:gd name="T13" fmla="*/ 2147483647 h 159"/>
                <a:gd name="T14" fmla="*/ 2147483647 w 145"/>
                <a:gd name="T15" fmla="*/ 2147483647 h 159"/>
                <a:gd name="T16" fmla="*/ 2147483647 w 145"/>
                <a:gd name="T17" fmla="*/ 2147483647 h 159"/>
                <a:gd name="T18" fmla="*/ 2147483647 w 145"/>
                <a:gd name="T19" fmla="*/ 2147483647 h 159"/>
                <a:gd name="T20" fmla="*/ 2147483647 w 145"/>
                <a:gd name="T21" fmla="*/ 2147483647 h 159"/>
                <a:gd name="T22" fmla="*/ 2147483647 w 145"/>
                <a:gd name="T23" fmla="*/ 2147483647 h 159"/>
                <a:gd name="T24" fmla="*/ 2147483647 w 145"/>
                <a:gd name="T25" fmla="*/ 2147483647 h 159"/>
                <a:gd name="T26" fmla="*/ 2147483647 w 145"/>
                <a:gd name="T27" fmla="*/ 2147483647 h 159"/>
                <a:gd name="T28" fmla="*/ 2147483647 w 145"/>
                <a:gd name="T29" fmla="*/ 2147483647 h 159"/>
                <a:gd name="T30" fmla="*/ 0 w 145"/>
                <a:gd name="T31" fmla="*/ 2147483647 h 159"/>
                <a:gd name="T32" fmla="*/ 2147483647 w 145"/>
                <a:gd name="T33" fmla="*/ 2147483647 h 159"/>
                <a:gd name="T34" fmla="*/ 2147483647 w 145"/>
                <a:gd name="T35" fmla="*/ 2147483647 h 159"/>
                <a:gd name="T36" fmla="*/ 2147483647 w 145"/>
                <a:gd name="T37" fmla="*/ 2147483647 h 159"/>
                <a:gd name="T38" fmla="*/ 2147483647 w 145"/>
                <a:gd name="T39" fmla="*/ 2147483647 h 159"/>
                <a:gd name="T40" fmla="*/ 2147483647 w 145"/>
                <a:gd name="T41" fmla="*/ 2147483647 h 159"/>
                <a:gd name="T42" fmla="*/ 2147483647 w 145"/>
                <a:gd name="T43" fmla="*/ 2147483647 h 159"/>
                <a:gd name="T44" fmla="*/ 2147483647 w 145"/>
                <a:gd name="T45" fmla="*/ 2147483647 h 159"/>
                <a:gd name="T46" fmla="*/ 2147483647 w 145"/>
                <a:gd name="T47" fmla="*/ 2147483647 h 159"/>
                <a:gd name="T48" fmla="*/ 2147483647 w 145"/>
                <a:gd name="T49" fmla="*/ 2147483647 h 159"/>
                <a:gd name="T50" fmla="*/ 2147483647 w 145"/>
                <a:gd name="T51" fmla="*/ 2147483647 h 159"/>
                <a:gd name="T52" fmla="*/ 2147483647 w 145"/>
                <a:gd name="T53" fmla="*/ 2147483647 h 159"/>
                <a:gd name="T54" fmla="*/ 2147483647 w 145"/>
                <a:gd name="T55" fmla="*/ 2147483647 h 159"/>
                <a:gd name="T56" fmla="*/ 2147483647 w 145"/>
                <a:gd name="T57" fmla="*/ 2147483647 h 159"/>
                <a:gd name="T58" fmla="*/ 2147483647 w 145"/>
                <a:gd name="T59" fmla="*/ 2147483647 h 159"/>
                <a:gd name="T60" fmla="*/ 2147483647 w 145"/>
                <a:gd name="T61" fmla="*/ 2147483647 h 159"/>
                <a:gd name="T62" fmla="*/ 2147483647 w 145"/>
                <a:gd name="T63" fmla="*/ 2147483647 h 159"/>
                <a:gd name="T64" fmla="*/ 2147483647 w 145"/>
                <a:gd name="T65" fmla="*/ 2147483647 h 159"/>
                <a:gd name="T66" fmla="*/ 2147483647 w 145"/>
                <a:gd name="T67" fmla="*/ 2147483647 h 159"/>
                <a:gd name="T68" fmla="*/ 2147483647 w 145"/>
                <a:gd name="T69" fmla="*/ 2147483647 h 159"/>
                <a:gd name="T70" fmla="*/ 2147483647 w 145"/>
                <a:gd name="T71" fmla="*/ 2147483647 h 159"/>
                <a:gd name="T72" fmla="*/ 2147483647 w 145"/>
                <a:gd name="T73" fmla="*/ 2147483647 h 159"/>
                <a:gd name="T74" fmla="*/ 2147483647 w 145"/>
                <a:gd name="T75" fmla="*/ 2147483647 h 159"/>
                <a:gd name="T76" fmla="*/ 2147483647 w 145"/>
                <a:gd name="T77" fmla="*/ 2147483647 h 159"/>
                <a:gd name="T78" fmla="*/ 2147483647 w 145"/>
                <a:gd name="T79" fmla="*/ 2147483647 h 159"/>
                <a:gd name="T80" fmla="*/ 2147483647 w 145"/>
                <a:gd name="T81" fmla="*/ 2147483647 h 159"/>
                <a:gd name="T82" fmla="*/ 2147483647 w 145"/>
                <a:gd name="T83" fmla="*/ 2147483647 h 159"/>
                <a:gd name="T84" fmla="*/ 2147483647 w 145"/>
                <a:gd name="T85" fmla="*/ 2147483647 h 159"/>
                <a:gd name="T86" fmla="*/ 2147483647 w 145"/>
                <a:gd name="T87" fmla="*/ 2147483647 h 159"/>
                <a:gd name="T88" fmla="*/ 2147483647 w 145"/>
                <a:gd name="T89" fmla="*/ 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5"/>
                <a:gd name="T136" fmla="*/ 0 h 159"/>
                <a:gd name="T137" fmla="*/ 145 w 145"/>
                <a:gd name="T138" fmla="*/ 159 h 1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5" h="159">
                  <a:moveTo>
                    <a:pt x="141" y="0"/>
                  </a:moveTo>
                  <a:cubicBezTo>
                    <a:pt x="136" y="2"/>
                    <a:pt x="130" y="3"/>
                    <a:pt x="125" y="4"/>
                  </a:cubicBezTo>
                  <a:cubicBezTo>
                    <a:pt x="123" y="4"/>
                    <a:pt x="122" y="4"/>
                    <a:pt x="121" y="5"/>
                  </a:cubicBezTo>
                  <a:cubicBezTo>
                    <a:pt x="116" y="6"/>
                    <a:pt x="110" y="7"/>
                    <a:pt x="105" y="9"/>
                  </a:cubicBezTo>
                  <a:cubicBezTo>
                    <a:pt x="104" y="9"/>
                    <a:pt x="103" y="9"/>
                    <a:pt x="102" y="10"/>
                  </a:cubicBezTo>
                  <a:cubicBezTo>
                    <a:pt x="100" y="10"/>
                    <a:pt x="98" y="11"/>
                    <a:pt x="96" y="11"/>
                  </a:cubicBezTo>
                  <a:cubicBezTo>
                    <a:pt x="93" y="12"/>
                    <a:pt x="90" y="13"/>
                    <a:pt x="88" y="14"/>
                  </a:cubicBezTo>
                  <a:cubicBezTo>
                    <a:pt x="87" y="14"/>
                    <a:pt x="86" y="14"/>
                    <a:pt x="85" y="14"/>
                  </a:cubicBezTo>
                  <a:cubicBezTo>
                    <a:pt x="80" y="16"/>
                    <a:pt x="75" y="18"/>
                    <a:pt x="70" y="19"/>
                  </a:cubicBezTo>
                  <a:cubicBezTo>
                    <a:pt x="69" y="20"/>
                    <a:pt x="67" y="20"/>
                    <a:pt x="66" y="21"/>
                  </a:cubicBezTo>
                  <a:cubicBezTo>
                    <a:pt x="61" y="22"/>
                    <a:pt x="56" y="24"/>
                    <a:pt x="51" y="26"/>
                  </a:cubicBezTo>
                  <a:cubicBezTo>
                    <a:pt x="44" y="29"/>
                    <a:pt x="37" y="32"/>
                    <a:pt x="31" y="34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0" y="39"/>
                    <a:pt x="16" y="41"/>
                    <a:pt x="11" y="43"/>
                  </a:cubicBezTo>
                  <a:cubicBezTo>
                    <a:pt x="10" y="44"/>
                    <a:pt x="9" y="44"/>
                    <a:pt x="8" y="45"/>
                  </a:cubicBezTo>
                  <a:cubicBezTo>
                    <a:pt x="5" y="46"/>
                    <a:pt x="3" y="47"/>
                    <a:pt x="0" y="49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2" y="157"/>
                    <a:pt x="13" y="157"/>
                    <a:pt x="13" y="157"/>
                  </a:cubicBezTo>
                  <a:cubicBezTo>
                    <a:pt x="14" y="156"/>
                    <a:pt x="14" y="156"/>
                    <a:pt x="15" y="156"/>
                  </a:cubicBezTo>
                  <a:cubicBezTo>
                    <a:pt x="16" y="156"/>
                    <a:pt x="16" y="155"/>
                    <a:pt x="17" y="155"/>
                  </a:cubicBezTo>
                  <a:cubicBezTo>
                    <a:pt x="18" y="154"/>
                    <a:pt x="19" y="154"/>
                    <a:pt x="20" y="153"/>
                  </a:cubicBezTo>
                  <a:cubicBezTo>
                    <a:pt x="25" y="151"/>
                    <a:pt x="29" y="149"/>
                    <a:pt x="33" y="147"/>
                  </a:cubicBezTo>
                  <a:cubicBezTo>
                    <a:pt x="35" y="146"/>
                    <a:pt x="36" y="146"/>
                    <a:pt x="37" y="145"/>
                  </a:cubicBezTo>
                  <a:cubicBezTo>
                    <a:pt x="38" y="145"/>
                    <a:pt x="38" y="145"/>
                    <a:pt x="39" y="144"/>
                  </a:cubicBezTo>
                  <a:cubicBezTo>
                    <a:pt x="40" y="144"/>
                    <a:pt x="41" y="144"/>
                    <a:pt x="41" y="143"/>
                  </a:cubicBezTo>
                  <a:cubicBezTo>
                    <a:pt x="47" y="141"/>
                    <a:pt x="52" y="139"/>
                    <a:pt x="58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3" y="134"/>
                    <a:pt x="68" y="133"/>
                    <a:pt x="73" y="131"/>
                  </a:cubicBezTo>
                  <a:cubicBezTo>
                    <a:pt x="74" y="131"/>
                    <a:pt x="74" y="130"/>
                    <a:pt x="75" y="130"/>
                  </a:cubicBezTo>
                  <a:cubicBezTo>
                    <a:pt x="75" y="130"/>
                    <a:pt x="76" y="130"/>
                    <a:pt x="76" y="129"/>
                  </a:cubicBezTo>
                  <a:cubicBezTo>
                    <a:pt x="78" y="129"/>
                    <a:pt x="78" y="129"/>
                    <a:pt x="80" y="128"/>
                  </a:cubicBezTo>
                  <a:cubicBezTo>
                    <a:pt x="83" y="127"/>
                    <a:pt x="87" y="126"/>
                    <a:pt x="91" y="125"/>
                  </a:cubicBezTo>
                  <a:cubicBezTo>
                    <a:pt x="92" y="124"/>
                    <a:pt x="93" y="124"/>
                    <a:pt x="94" y="124"/>
                  </a:cubicBezTo>
                  <a:cubicBezTo>
                    <a:pt x="96" y="123"/>
                    <a:pt x="99" y="122"/>
                    <a:pt x="101" y="121"/>
                  </a:cubicBezTo>
                  <a:cubicBezTo>
                    <a:pt x="104" y="121"/>
                    <a:pt x="106" y="120"/>
                    <a:pt x="108" y="120"/>
                  </a:cubicBezTo>
                  <a:cubicBezTo>
                    <a:pt x="108" y="119"/>
                    <a:pt x="109" y="119"/>
                    <a:pt x="110" y="119"/>
                  </a:cubicBezTo>
                  <a:cubicBezTo>
                    <a:pt x="110" y="119"/>
                    <a:pt x="110" y="119"/>
                    <a:pt x="110" y="119"/>
                  </a:cubicBezTo>
                  <a:cubicBezTo>
                    <a:pt x="111" y="119"/>
                    <a:pt x="112" y="119"/>
                    <a:pt x="112" y="118"/>
                  </a:cubicBezTo>
                  <a:cubicBezTo>
                    <a:pt x="116" y="117"/>
                    <a:pt x="120" y="116"/>
                    <a:pt x="123" y="116"/>
                  </a:cubicBezTo>
                  <a:cubicBezTo>
                    <a:pt x="124" y="115"/>
                    <a:pt x="125" y="115"/>
                    <a:pt x="126" y="115"/>
                  </a:cubicBezTo>
                  <a:cubicBezTo>
                    <a:pt x="127" y="115"/>
                    <a:pt x="128" y="114"/>
                    <a:pt x="129" y="114"/>
                  </a:cubicBezTo>
                  <a:cubicBezTo>
                    <a:pt x="131" y="114"/>
                    <a:pt x="133" y="113"/>
                    <a:pt x="134" y="113"/>
                  </a:cubicBezTo>
                  <a:cubicBezTo>
                    <a:pt x="138" y="112"/>
                    <a:pt x="142" y="111"/>
                    <a:pt x="145" y="111"/>
                  </a:cubicBezTo>
                  <a:lnTo>
                    <a:pt x="141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gray">
            <a:xfrm>
              <a:off x="5253038" y="2530475"/>
              <a:ext cx="600075" cy="876300"/>
            </a:xfrm>
            <a:custGeom>
              <a:avLst/>
              <a:gdLst>
                <a:gd name="T0" fmla="*/ 2147483647 w 211"/>
                <a:gd name="T1" fmla="*/ 0 h 308"/>
                <a:gd name="T2" fmla="*/ 2147483647 w 211"/>
                <a:gd name="T3" fmla="*/ 2147483647 h 308"/>
                <a:gd name="T4" fmla="*/ 0 w 211"/>
                <a:gd name="T5" fmla="*/ 2147483647 h 308"/>
                <a:gd name="T6" fmla="*/ 2147483647 w 211"/>
                <a:gd name="T7" fmla="*/ 2147483647 h 308"/>
                <a:gd name="T8" fmla="*/ 2147483647 w 211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11" y="0"/>
                  </a:moveTo>
                  <a:lnTo>
                    <a:pt x="195" y="108"/>
                  </a:lnTo>
                  <a:lnTo>
                    <a:pt x="0" y="308"/>
                  </a:lnTo>
                  <a:lnTo>
                    <a:pt x="9" y="199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gray">
            <a:xfrm>
              <a:off x="4883150" y="2286000"/>
              <a:ext cx="969963" cy="809625"/>
            </a:xfrm>
            <a:custGeom>
              <a:avLst/>
              <a:gdLst>
                <a:gd name="T0" fmla="*/ 2147483647 w 346"/>
                <a:gd name="T1" fmla="*/ 0 h 289"/>
                <a:gd name="T2" fmla="*/ 2147483647 w 346"/>
                <a:gd name="T3" fmla="*/ 2147483647 h 289"/>
                <a:gd name="T4" fmla="*/ 2147483647 w 346"/>
                <a:gd name="T5" fmla="*/ 2147483647 h 289"/>
                <a:gd name="T6" fmla="*/ 2147483647 w 346"/>
                <a:gd name="T7" fmla="*/ 2147483647 h 289"/>
                <a:gd name="T8" fmla="*/ 2147483647 w 346"/>
                <a:gd name="T9" fmla="*/ 2147483647 h 289"/>
                <a:gd name="T10" fmla="*/ 2147483647 w 346"/>
                <a:gd name="T11" fmla="*/ 2147483647 h 289"/>
                <a:gd name="T12" fmla="*/ 2147483647 w 346"/>
                <a:gd name="T13" fmla="*/ 2147483647 h 289"/>
                <a:gd name="T14" fmla="*/ 2147483647 w 346"/>
                <a:gd name="T15" fmla="*/ 2147483647 h 289"/>
                <a:gd name="T16" fmla="*/ 2147483647 w 346"/>
                <a:gd name="T17" fmla="*/ 2147483647 h 289"/>
                <a:gd name="T18" fmla="*/ 0 w 346"/>
                <a:gd name="T19" fmla="*/ 2147483647 h 289"/>
                <a:gd name="T20" fmla="*/ 2147483647 w 346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6"/>
                <a:gd name="T34" fmla="*/ 0 h 289"/>
                <a:gd name="T35" fmla="*/ 346 w 346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6" h="289">
                  <a:moveTo>
                    <a:pt x="68" y="0"/>
                  </a:moveTo>
                  <a:cubicBezTo>
                    <a:pt x="93" y="4"/>
                    <a:pt x="117" y="9"/>
                    <a:pt x="141" y="14"/>
                  </a:cubicBezTo>
                  <a:cubicBezTo>
                    <a:pt x="165" y="20"/>
                    <a:pt x="188" y="27"/>
                    <a:pt x="212" y="34"/>
                  </a:cubicBezTo>
                  <a:cubicBezTo>
                    <a:pt x="235" y="41"/>
                    <a:pt x="258" y="49"/>
                    <a:pt x="280" y="58"/>
                  </a:cubicBezTo>
                  <a:cubicBezTo>
                    <a:pt x="302" y="67"/>
                    <a:pt x="324" y="77"/>
                    <a:pt x="346" y="87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30" y="283"/>
                    <a:pt x="119" y="278"/>
                    <a:pt x="108" y="273"/>
                  </a:cubicBezTo>
                  <a:cubicBezTo>
                    <a:pt x="97" y="269"/>
                    <a:pt x="85" y="264"/>
                    <a:pt x="73" y="260"/>
                  </a:cubicBezTo>
                  <a:cubicBezTo>
                    <a:pt x="62" y="256"/>
                    <a:pt x="50" y="252"/>
                    <a:pt x="37" y="249"/>
                  </a:cubicBezTo>
                  <a:cubicBezTo>
                    <a:pt x="25" y="246"/>
                    <a:pt x="13" y="243"/>
                    <a:pt x="0" y="241"/>
                  </a:cubicBezTo>
                  <a:lnTo>
                    <a:pt x="68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gray">
            <a:xfrm>
              <a:off x="4872038" y="2962275"/>
              <a:ext cx="406400" cy="444500"/>
            </a:xfrm>
            <a:custGeom>
              <a:avLst/>
              <a:gdLst>
                <a:gd name="T0" fmla="*/ 2147483647 w 145"/>
                <a:gd name="T1" fmla="*/ 2147483647 h 158"/>
                <a:gd name="T2" fmla="*/ 2147483647 w 145"/>
                <a:gd name="T3" fmla="*/ 2147483647 h 158"/>
                <a:gd name="T4" fmla="*/ 2147483647 w 145"/>
                <a:gd name="T5" fmla="*/ 2147483647 h 158"/>
                <a:gd name="T6" fmla="*/ 2147483647 w 145"/>
                <a:gd name="T7" fmla="*/ 2147483647 h 158"/>
                <a:gd name="T8" fmla="*/ 2147483647 w 145"/>
                <a:gd name="T9" fmla="*/ 2147483647 h 158"/>
                <a:gd name="T10" fmla="*/ 2147483647 w 145"/>
                <a:gd name="T11" fmla="*/ 2147483647 h 158"/>
                <a:gd name="T12" fmla="*/ 2147483647 w 145"/>
                <a:gd name="T13" fmla="*/ 2147483647 h 158"/>
                <a:gd name="T14" fmla="*/ 2147483647 w 145"/>
                <a:gd name="T15" fmla="*/ 2147483647 h 158"/>
                <a:gd name="T16" fmla="*/ 2147483647 w 145"/>
                <a:gd name="T17" fmla="*/ 2147483647 h 158"/>
                <a:gd name="T18" fmla="*/ 2147483647 w 145"/>
                <a:gd name="T19" fmla="*/ 2147483647 h 158"/>
                <a:gd name="T20" fmla="*/ 2147483647 w 145"/>
                <a:gd name="T21" fmla="*/ 2147483647 h 158"/>
                <a:gd name="T22" fmla="*/ 2147483647 w 145"/>
                <a:gd name="T23" fmla="*/ 2147483647 h 158"/>
                <a:gd name="T24" fmla="*/ 2147483647 w 145"/>
                <a:gd name="T25" fmla="*/ 2147483647 h 158"/>
                <a:gd name="T26" fmla="*/ 2147483647 w 145"/>
                <a:gd name="T27" fmla="*/ 2147483647 h 158"/>
                <a:gd name="T28" fmla="*/ 2147483647 w 145"/>
                <a:gd name="T29" fmla="*/ 2147483647 h 158"/>
                <a:gd name="T30" fmla="*/ 2147483647 w 145"/>
                <a:gd name="T31" fmla="*/ 0 h 158"/>
                <a:gd name="T32" fmla="*/ 0 w 145"/>
                <a:gd name="T33" fmla="*/ 2147483647 h 158"/>
                <a:gd name="T34" fmla="*/ 2147483647 w 145"/>
                <a:gd name="T35" fmla="*/ 2147483647 h 158"/>
                <a:gd name="T36" fmla="*/ 2147483647 w 145"/>
                <a:gd name="T37" fmla="*/ 2147483647 h 158"/>
                <a:gd name="T38" fmla="*/ 2147483647 w 145"/>
                <a:gd name="T39" fmla="*/ 2147483647 h 158"/>
                <a:gd name="T40" fmla="*/ 2147483647 w 145"/>
                <a:gd name="T41" fmla="*/ 2147483647 h 158"/>
                <a:gd name="T42" fmla="*/ 2147483647 w 145"/>
                <a:gd name="T43" fmla="*/ 2147483647 h 158"/>
                <a:gd name="T44" fmla="*/ 2147483647 w 145"/>
                <a:gd name="T45" fmla="*/ 2147483647 h 158"/>
                <a:gd name="T46" fmla="*/ 2147483647 w 145"/>
                <a:gd name="T47" fmla="*/ 2147483647 h 158"/>
                <a:gd name="T48" fmla="*/ 2147483647 w 145"/>
                <a:gd name="T49" fmla="*/ 2147483647 h 158"/>
                <a:gd name="T50" fmla="*/ 2147483647 w 145"/>
                <a:gd name="T51" fmla="*/ 2147483647 h 158"/>
                <a:gd name="T52" fmla="*/ 2147483647 w 145"/>
                <a:gd name="T53" fmla="*/ 2147483647 h 158"/>
                <a:gd name="T54" fmla="*/ 2147483647 w 145"/>
                <a:gd name="T55" fmla="*/ 2147483647 h 158"/>
                <a:gd name="T56" fmla="*/ 2147483647 w 145"/>
                <a:gd name="T57" fmla="*/ 2147483647 h 158"/>
                <a:gd name="T58" fmla="*/ 2147483647 w 145"/>
                <a:gd name="T59" fmla="*/ 2147483647 h 158"/>
                <a:gd name="T60" fmla="*/ 2147483647 w 145"/>
                <a:gd name="T61" fmla="*/ 2147483647 h 158"/>
                <a:gd name="T62" fmla="*/ 2147483647 w 145"/>
                <a:gd name="T63" fmla="*/ 2147483647 h 158"/>
                <a:gd name="T64" fmla="*/ 2147483647 w 145"/>
                <a:gd name="T65" fmla="*/ 2147483647 h 158"/>
                <a:gd name="T66" fmla="*/ 2147483647 w 145"/>
                <a:gd name="T67" fmla="*/ 2147483647 h 158"/>
                <a:gd name="T68" fmla="*/ 2147483647 w 145"/>
                <a:gd name="T69" fmla="*/ 2147483647 h 158"/>
                <a:gd name="T70" fmla="*/ 2147483647 w 145"/>
                <a:gd name="T71" fmla="*/ 2147483647 h 158"/>
                <a:gd name="T72" fmla="*/ 2147483647 w 145"/>
                <a:gd name="T73" fmla="*/ 2147483647 h 158"/>
                <a:gd name="T74" fmla="*/ 2147483647 w 145"/>
                <a:gd name="T75" fmla="*/ 2147483647 h 158"/>
                <a:gd name="T76" fmla="*/ 2147483647 w 145"/>
                <a:gd name="T77" fmla="*/ 2147483647 h 158"/>
                <a:gd name="T78" fmla="*/ 2147483647 w 145"/>
                <a:gd name="T79" fmla="*/ 2147483647 h 158"/>
                <a:gd name="T80" fmla="*/ 2147483647 w 145"/>
                <a:gd name="T81" fmla="*/ 2147483647 h 158"/>
                <a:gd name="T82" fmla="*/ 2147483647 w 145"/>
                <a:gd name="T83" fmla="*/ 2147483647 h 158"/>
                <a:gd name="T84" fmla="*/ 2147483647 w 145"/>
                <a:gd name="T85" fmla="*/ 2147483647 h 158"/>
                <a:gd name="T86" fmla="*/ 2147483647 w 145"/>
                <a:gd name="T87" fmla="*/ 2147483647 h 1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5"/>
                <a:gd name="T133" fmla="*/ 0 h 158"/>
                <a:gd name="T134" fmla="*/ 145 w 145"/>
                <a:gd name="T135" fmla="*/ 158 h 1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5" h="158">
                  <a:moveTo>
                    <a:pt x="131" y="41"/>
                  </a:moveTo>
                  <a:cubicBezTo>
                    <a:pt x="129" y="40"/>
                    <a:pt x="128" y="40"/>
                    <a:pt x="126" y="39"/>
                  </a:cubicBezTo>
                  <a:cubicBezTo>
                    <a:pt x="122" y="37"/>
                    <a:pt x="118" y="35"/>
                    <a:pt x="114" y="33"/>
                  </a:cubicBezTo>
                  <a:cubicBezTo>
                    <a:pt x="113" y="33"/>
                    <a:pt x="112" y="33"/>
                    <a:pt x="111" y="32"/>
                  </a:cubicBezTo>
                  <a:cubicBezTo>
                    <a:pt x="106" y="30"/>
                    <a:pt x="101" y="28"/>
                    <a:pt x="96" y="26"/>
                  </a:cubicBezTo>
                  <a:cubicBezTo>
                    <a:pt x="95" y="26"/>
                    <a:pt x="94" y="25"/>
                    <a:pt x="92" y="25"/>
                  </a:cubicBezTo>
                  <a:cubicBezTo>
                    <a:pt x="88" y="23"/>
                    <a:pt x="84" y="22"/>
                    <a:pt x="80" y="20"/>
                  </a:cubicBezTo>
                  <a:cubicBezTo>
                    <a:pt x="79" y="20"/>
                    <a:pt x="77" y="19"/>
                    <a:pt x="76" y="19"/>
                  </a:cubicBezTo>
                  <a:cubicBezTo>
                    <a:pt x="71" y="17"/>
                    <a:pt x="65" y="15"/>
                    <a:pt x="60" y="14"/>
                  </a:cubicBezTo>
                  <a:cubicBezTo>
                    <a:pt x="59" y="13"/>
                    <a:pt x="58" y="13"/>
                    <a:pt x="58" y="13"/>
                  </a:cubicBezTo>
                  <a:cubicBezTo>
                    <a:pt x="54" y="12"/>
                    <a:pt x="51" y="11"/>
                    <a:pt x="48" y="10"/>
                  </a:cubicBezTo>
                  <a:cubicBezTo>
                    <a:pt x="47" y="10"/>
                    <a:pt x="45" y="9"/>
                    <a:pt x="43" y="9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5" y="6"/>
                    <a:pt x="29" y="5"/>
                    <a:pt x="24" y="4"/>
                  </a:cubicBezTo>
                  <a:cubicBezTo>
                    <a:pt x="23" y="4"/>
                    <a:pt x="22" y="3"/>
                    <a:pt x="21" y="3"/>
                  </a:cubicBezTo>
                  <a:cubicBezTo>
                    <a:pt x="15" y="2"/>
                    <a:pt x="10" y="1"/>
                    <a:pt x="4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10"/>
                    <a:pt x="7" y="111"/>
                    <a:pt x="11" y="112"/>
                  </a:cubicBezTo>
                  <a:cubicBezTo>
                    <a:pt x="13" y="112"/>
                    <a:pt x="15" y="113"/>
                    <a:pt x="16" y="113"/>
                  </a:cubicBezTo>
                  <a:cubicBezTo>
                    <a:pt x="17" y="114"/>
                    <a:pt x="18" y="114"/>
                    <a:pt x="19" y="114"/>
                  </a:cubicBezTo>
                  <a:cubicBezTo>
                    <a:pt x="20" y="114"/>
                    <a:pt x="21" y="114"/>
                    <a:pt x="22" y="115"/>
                  </a:cubicBezTo>
                  <a:cubicBezTo>
                    <a:pt x="25" y="115"/>
                    <a:pt x="29" y="116"/>
                    <a:pt x="32" y="117"/>
                  </a:cubicBezTo>
                  <a:cubicBezTo>
                    <a:pt x="33" y="118"/>
                    <a:pt x="34" y="118"/>
                    <a:pt x="35" y="118"/>
                  </a:cubicBezTo>
                  <a:cubicBezTo>
                    <a:pt x="35" y="118"/>
                    <a:pt x="36" y="118"/>
                    <a:pt x="36" y="118"/>
                  </a:cubicBezTo>
                  <a:cubicBezTo>
                    <a:pt x="37" y="118"/>
                    <a:pt x="37" y="119"/>
                    <a:pt x="38" y="119"/>
                  </a:cubicBezTo>
                  <a:cubicBezTo>
                    <a:pt x="39" y="119"/>
                    <a:pt x="41" y="120"/>
                    <a:pt x="43" y="120"/>
                  </a:cubicBezTo>
                  <a:cubicBezTo>
                    <a:pt x="46" y="121"/>
                    <a:pt x="49" y="122"/>
                    <a:pt x="52" y="123"/>
                  </a:cubicBezTo>
                  <a:cubicBezTo>
                    <a:pt x="52" y="123"/>
                    <a:pt x="53" y="123"/>
                    <a:pt x="54" y="124"/>
                  </a:cubicBezTo>
                  <a:cubicBezTo>
                    <a:pt x="58" y="125"/>
                    <a:pt x="63" y="127"/>
                    <a:pt x="67" y="128"/>
                  </a:cubicBezTo>
                  <a:cubicBezTo>
                    <a:pt x="68" y="128"/>
                    <a:pt x="68" y="129"/>
                    <a:pt x="69" y="129"/>
                  </a:cubicBezTo>
                  <a:cubicBezTo>
                    <a:pt x="70" y="129"/>
                    <a:pt x="70" y="129"/>
                    <a:pt x="71" y="129"/>
                  </a:cubicBezTo>
                  <a:cubicBezTo>
                    <a:pt x="71" y="130"/>
                    <a:pt x="72" y="130"/>
                    <a:pt x="73" y="130"/>
                  </a:cubicBezTo>
                  <a:cubicBezTo>
                    <a:pt x="77" y="132"/>
                    <a:pt x="81" y="133"/>
                    <a:pt x="85" y="135"/>
                  </a:cubicBezTo>
                  <a:cubicBezTo>
                    <a:pt x="86" y="135"/>
                    <a:pt x="87" y="136"/>
                    <a:pt x="89" y="136"/>
                  </a:cubicBezTo>
                  <a:cubicBezTo>
                    <a:pt x="89" y="136"/>
                    <a:pt x="90" y="137"/>
                    <a:pt x="91" y="137"/>
                  </a:cubicBezTo>
                  <a:cubicBezTo>
                    <a:pt x="95" y="139"/>
                    <a:pt x="99" y="140"/>
                    <a:pt x="103" y="142"/>
                  </a:cubicBezTo>
                  <a:cubicBezTo>
                    <a:pt x="103" y="142"/>
                    <a:pt x="104" y="142"/>
                    <a:pt x="104" y="143"/>
                  </a:cubicBezTo>
                  <a:cubicBezTo>
                    <a:pt x="105" y="143"/>
                    <a:pt x="105" y="143"/>
                    <a:pt x="106" y="143"/>
                  </a:cubicBezTo>
                  <a:cubicBezTo>
                    <a:pt x="109" y="145"/>
                    <a:pt x="111" y="146"/>
                    <a:pt x="114" y="147"/>
                  </a:cubicBezTo>
                  <a:cubicBezTo>
                    <a:pt x="115" y="148"/>
                    <a:pt x="116" y="148"/>
                    <a:pt x="118" y="149"/>
                  </a:cubicBezTo>
                  <a:cubicBezTo>
                    <a:pt x="119" y="150"/>
                    <a:pt x="121" y="150"/>
                    <a:pt x="122" y="151"/>
                  </a:cubicBezTo>
                  <a:cubicBezTo>
                    <a:pt x="127" y="153"/>
                    <a:pt x="131" y="156"/>
                    <a:pt x="136" y="15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0" y="46"/>
                    <a:pt x="135" y="43"/>
                    <a:pt x="131" y="41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gray">
            <a:xfrm>
              <a:off x="2570163" y="2566988"/>
              <a:ext cx="1214437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0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2147483647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29" y="0"/>
                  </a:moveTo>
                  <a:cubicBezTo>
                    <a:pt x="432" y="204"/>
                    <a:pt x="432" y="204"/>
                    <a:pt x="432" y="204"/>
                  </a:cubicBezTo>
                  <a:cubicBezTo>
                    <a:pt x="422" y="210"/>
                    <a:pt x="412" y="217"/>
                    <a:pt x="402" y="224"/>
                  </a:cubicBezTo>
                  <a:cubicBezTo>
                    <a:pt x="392" y="231"/>
                    <a:pt x="383" y="238"/>
                    <a:pt x="374" y="246"/>
                  </a:cubicBezTo>
                  <a:cubicBezTo>
                    <a:pt x="365" y="253"/>
                    <a:pt x="356" y="261"/>
                    <a:pt x="348" y="270"/>
                  </a:cubicBezTo>
                  <a:cubicBezTo>
                    <a:pt x="339" y="278"/>
                    <a:pt x="331" y="287"/>
                    <a:pt x="324" y="29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7" y="155"/>
                    <a:pt x="34" y="138"/>
                    <a:pt x="52" y="122"/>
                  </a:cubicBezTo>
                  <a:cubicBezTo>
                    <a:pt x="69" y="106"/>
                    <a:pt x="88" y="91"/>
                    <a:pt x="107" y="76"/>
                  </a:cubicBezTo>
                  <a:cubicBezTo>
                    <a:pt x="126" y="62"/>
                    <a:pt x="146" y="49"/>
                    <a:pt x="166" y="36"/>
                  </a:cubicBezTo>
                  <a:cubicBezTo>
                    <a:pt x="187" y="23"/>
                    <a:pt x="207" y="11"/>
                    <a:pt x="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gray">
            <a:xfrm>
              <a:off x="3481388" y="3141663"/>
              <a:ext cx="330200" cy="563562"/>
            </a:xfrm>
            <a:custGeom>
              <a:avLst/>
              <a:gdLst>
                <a:gd name="T0" fmla="*/ 2147483647 w 118"/>
                <a:gd name="T1" fmla="*/ 0 h 201"/>
                <a:gd name="T2" fmla="*/ 2147483647 w 118"/>
                <a:gd name="T3" fmla="*/ 2147483647 h 201"/>
                <a:gd name="T4" fmla="*/ 2147483647 w 118"/>
                <a:gd name="T5" fmla="*/ 2147483647 h 201"/>
                <a:gd name="T6" fmla="*/ 2147483647 w 118"/>
                <a:gd name="T7" fmla="*/ 2147483647 h 201"/>
                <a:gd name="T8" fmla="*/ 2147483647 w 118"/>
                <a:gd name="T9" fmla="*/ 2147483647 h 201"/>
                <a:gd name="T10" fmla="*/ 2147483647 w 118"/>
                <a:gd name="T11" fmla="*/ 2147483647 h 201"/>
                <a:gd name="T12" fmla="*/ 2147483647 w 118"/>
                <a:gd name="T13" fmla="*/ 2147483647 h 201"/>
                <a:gd name="T14" fmla="*/ 2147483647 w 118"/>
                <a:gd name="T15" fmla="*/ 2147483647 h 201"/>
                <a:gd name="T16" fmla="*/ 2147483647 w 118"/>
                <a:gd name="T17" fmla="*/ 2147483647 h 201"/>
                <a:gd name="T18" fmla="*/ 2147483647 w 118"/>
                <a:gd name="T19" fmla="*/ 2147483647 h 201"/>
                <a:gd name="T20" fmla="*/ 2147483647 w 118"/>
                <a:gd name="T21" fmla="*/ 2147483647 h 201"/>
                <a:gd name="T22" fmla="*/ 2147483647 w 118"/>
                <a:gd name="T23" fmla="*/ 2147483647 h 201"/>
                <a:gd name="T24" fmla="*/ 2147483647 w 118"/>
                <a:gd name="T25" fmla="*/ 2147483647 h 201"/>
                <a:gd name="T26" fmla="*/ 2147483647 w 118"/>
                <a:gd name="T27" fmla="*/ 2147483647 h 201"/>
                <a:gd name="T28" fmla="*/ 2147483647 w 118"/>
                <a:gd name="T29" fmla="*/ 2147483647 h 201"/>
                <a:gd name="T30" fmla="*/ 2147483647 w 118"/>
                <a:gd name="T31" fmla="*/ 2147483647 h 201"/>
                <a:gd name="T32" fmla="*/ 0 w 118"/>
                <a:gd name="T33" fmla="*/ 2147483647 h 201"/>
                <a:gd name="T34" fmla="*/ 2147483647 w 118"/>
                <a:gd name="T35" fmla="*/ 2147483647 h 201"/>
                <a:gd name="T36" fmla="*/ 2147483647 w 118"/>
                <a:gd name="T37" fmla="*/ 2147483647 h 201"/>
                <a:gd name="T38" fmla="*/ 2147483647 w 118"/>
                <a:gd name="T39" fmla="*/ 2147483647 h 201"/>
                <a:gd name="T40" fmla="*/ 2147483647 w 118"/>
                <a:gd name="T41" fmla="*/ 2147483647 h 201"/>
                <a:gd name="T42" fmla="*/ 2147483647 w 118"/>
                <a:gd name="T43" fmla="*/ 2147483647 h 201"/>
                <a:gd name="T44" fmla="*/ 2147483647 w 118"/>
                <a:gd name="T45" fmla="*/ 2147483647 h 201"/>
                <a:gd name="T46" fmla="*/ 2147483647 w 118"/>
                <a:gd name="T47" fmla="*/ 2147483647 h 201"/>
                <a:gd name="T48" fmla="*/ 2147483647 w 118"/>
                <a:gd name="T49" fmla="*/ 2147483647 h 201"/>
                <a:gd name="T50" fmla="*/ 2147483647 w 118"/>
                <a:gd name="T51" fmla="*/ 2147483647 h 201"/>
                <a:gd name="T52" fmla="*/ 2147483647 w 118"/>
                <a:gd name="T53" fmla="*/ 2147483647 h 201"/>
                <a:gd name="T54" fmla="*/ 2147483647 w 118"/>
                <a:gd name="T55" fmla="*/ 2147483647 h 201"/>
                <a:gd name="T56" fmla="*/ 2147483647 w 118"/>
                <a:gd name="T57" fmla="*/ 2147483647 h 201"/>
                <a:gd name="T58" fmla="*/ 2147483647 w 118"/>
                <a:gd name="T59" fmla="*/ 2147483647 h 201"/>
                <a:gd name="T60" fmla="*/ 2147483647 w 118"/>
                <a:gd name="T61" fmla="*/ 2147483647 h 201"/>
                <a:gd name="T62" fmla="*/ 2147483647 w 118"/>
                <a:gd name="T63" fmla="*/ 2147483647 h 201"/>
                <a:gd name="T64" fmla="*/ 2147483647 w 118"/>
                <a:gd name="T65" fmla="*/ 2147483647 h 201"/>
                <a:gd name="T66" fmla="*/ 2147483647 w 118"/>
                <a:gd name="T67" fmla="*/ 2147483647 h 201"/>
                <a:gd name="T68" fmla="*/ 2147483647 w 118"/>
                <a:gd name="T69" fmla="*/ 2147483647 h 201"/>
                <a:gd name="T70" fmla="*/ 2147483647 w 118"/>
                <a:gd name="T71" fmla="*/ 2147483647 h 201"/>
                <a:gd name="T72" fmla="*/ 2147483647 w 118"/>
                <a:gd name="T73" fmla="*/ 2147483647 h 201"/>
                <a:gd name="T74" fmla="*/ 2147483647 w 118"/>
                <a:gd name="T75" fmla="*/ 2147483647 h 201"/>
                <a:gd name="T76" fmla="*/ 2147483647 w 118"/>
                <a:gd name="T77" fmla="*/ 2147483647 h 201"/>
                <a:gd name="T78" fmla="*/ 2147483647 w 118"/>
                <a:gd name="T79" fmla="*/ 2147483647 h 201"/>
                <a:gd name="T80" fmla="*/ 2147483647 w 118"/>
                <a:gd name="T81" fmla="*/ 2147483647 h 201"/>
                <a:gd name="T82" fmla="*/ 2147483647 w 118"/>
                <a:gd name="T83" fmla="*/ 2147483647 h 201"/>
                <a:gd name="T84" fmla="*/ 2147483647 w 118"/>
                <a:gd name="T85" fmla="*/ 2147483647 h 201"/>
                <a:gd name="T86" fmla="*/ 2147483647 w 118"/>
                <a:gd name="T87" fmla="*/ 0 h 2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"/>
                <a:gd name="T133" fmla="*/ 0 h 201"/>
                <a:gd name="T134" fmla="*/ 118 w 118"/>
                <a:gd name="T135" fmla="*/ 201 h 2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" h="201">
                  <a:moveTo>
                    <a:pt x="108" y="0"/>
                  </a:moveTo>
                  <a:cubicBezTo>
                    <a:pt x="103" y="3"/>
                    <a:pt x="98" y="6"/>
                    <a:pt x="94" y="9"/>
                  </a:cubicBezTo>
                  <a:cubicBezTo>
                    <a:pt x="92" y="10"/>
                    <a:pt x="91" y="11"/>
                    <a:pt x="89" y="12"/>
                  </a:cubicBezTo>
                  <a:cubicBezTo>
                    <a:pt x="86" y="14"/>
                    <a:pt x="83" y="16"/>
                    <a:pt x="80" y="18"/>
                  </a:cubicBezTo>
                  <a:cubicBezTo>
                    <a:pt x="78" y="20"/>
                    <a:pt x="77" y="21"/>
                    <a:pt x="75" y="22"/>
                  </a:cubicBezTo>
                  <a:cubicBezTo>
                    <a:pt x="72" y="24"/>
                    <a:pt x="69" y="26"/>
                    <a:pt x="66" y="28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58" y="34"/>
                    <a:pt x="56" y="37"/>
                    <a:pt x="53" y="39"/>
                  </a:cubicBezTo>
                  <a:cubicBezTo>
                    <a:pt x="51" y="40"/>
                    <a:pt x="50" y="42"/>
                    <a:pt x="48" y="43"/>
                  </a:cubicBezTo>
                  <a:cubicBezTo>
                    <a:pt x="45" y="46"/>
                    <a:pt x="42" y="49"/>
                    <a:pt x="38" y="52"/>
                  </a:cubicBezTo>
                  <a:cubicBezTo>
                    <a:pt x="38" y="52"/>
                    <a:pt x="37" y="53"/>
                    <a:pt x="36" y="54"/>
                  </a:cubicBezTo>
                  <a:cubicBezTo>
                    <a:pt x="32" y="57"/>
                    <a:pt x="28" y="61"/>
                    <a:pt x="24" y="65"/>
                  </a:cubicBezTo>
                  <a:cubicBezTo>
                    <a:pt x="23" y="66"/>
                    <a:pt x="22" y="67"/>
                    <a:pt x="21" y="68"/>
                  </a:cubicBezTo>
                  <a:cubicBezTo>
                    <a:pt x="19" y="70"/>
                    <a:pt x="17" y="73"/>
                    <a:pt x="15" y="75"/>
                  </a:cubicBezTo>
                  <a:cubicBezTo>
                    <a:pt x="14" y="76"/>
                    <a:pt x="13" y="77"/>
                    <a:pt x="12" y="78"/>
                  </a:cubicBezTo>
                  <a:cubicBezTo>
                    <a:pt x="12" y="78"/>
                    <a:pt x="12" y="78"/>
                    <a:pt x="11" y="79"/>
                  </a:cubicBezTo>
                  <a:cubicBezTo>
                    <a:pt x="8" y="83"/>
                    <a:pt x="4" y="87"/>
                    <a:pt x="0" y="92"/>
                  </a:cubicBezTo>
                  <a:cubicBezTo>
                    <a:pt x="15" y="201"/>
                    <a:pt x="15" y="201"/>
                    <a:pt x="15" y="201"/>
                  </a:cubicBezTo>
                  <a:cubicBezTo>
                    <a:pt x="16" y="200"/>
                    <a:pt x="17" y="198"/>
                    <a:pt x="18" y="197"/>
                  </a:cubicBezTo>
                  <a:cubicBezTo>
                    <a:pt x="19" y="196"/>
                    <a:pt x="21" y="194"/>
                    <a:pt x="22" y="193"/>
                  </a:cubicBezTo>
                  <a:cubicBezTo>
                    <a:pt x="23" y="191"/>
                    <a:pt x="24" y="190"/>
                    <a:pt x="25" y="189"/>
                  </a:cubicBezTo>
                  <a:cubicBezTo>
                    <a:pt x="25" y="188"/>
                    <a:pt x="26" y="188"/>
                    <a:pt x="26" y="188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8" y="186"/>
                    <a:pt x="29" y="185"/>
                  </a:cubicBezTo>
                  <a:cubicBezTo>
                    <a:pt x="31" y="182"/>
                    <a:pt x="33" y="180"/>
                    <a:pt x="35" y="178"/>
                  </a:cubicBezTo>
                  <a:cubicBezTo>
                    <a:pt x="36" y="177"/>
                    <a:pt x="37" y="176"/>
                    <a:pt x="37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2" y="171"/>
                    <a:pt x="45" y="167"/>
                    <a:pt x="49" y="164"/>
                  </a:cubicBezTo>
                  <a:cubicBezTo>
                    <a:pt x="49" y="164"/>
                    <a:pt x="49" y="164"/>
                    <a:pt x="49" y="163"/>
                  </a:cubicBezTo>
                  <a:cubicBezTo>
                    <a:pt x="50" y="163"/>
                    <a:pt x="51" y="162"/>
                    <a:pt x="52" y="161"/>
                  </a:cubicBezTo>
                  <a:cubicBezTo>
                    <a:pt x="55" y="158"/>
                    <a:pt x="58" y="155"/>
                    <a:pt x="61" y="152"/>
                  </a:cubicBezTo>
                  <a:cubicBezTo>
                    <a:pt x="62" y="152"/>
                    <a:pt x="62" y="152"/>
                    <a:pt x="62" y="151"/>
                  </a:cubicBezTo>
                  <a:cubicBezTo>
                    <a:pt x="63" y="151"/>
                    <a:pt x="64" y="150"/>
                    <a:pt x="65" y="149"/>
                  </a:cubicBezTo>
                  <a:cubicBezTo>
                    <a:pt x="67" y="147"/>
                    <a:pt x="69" y="146"/>
                    <a:pt x="71" y="144"/>
                  </a:cubicBezTo>
                  <a:cubicBezTo>
                    <a:pt x="72" y="144"/>
                    <a:pt x="73" y="143"/>
                    <a:pt x="74" y="142"/>
                  </a:cubicBezTo>
                  <a:cubicBezTo>
                    <a:pt x="75" y="141"/>
                    <a:pt x="77" y="139"/>
                    <a:pt x="78" y="138"/>
                  </a:cubicBezTo>
                  <a:cubicBezTo>
                    <a:pt x="81" y="136"/>
                    <a:pt x="84" y="134"/>
                    <a:pt x="87" y="132"/>
                  </a:cubicBezTo>
                  <a:cubicBezTo>
                    <a:pt x="87" y="131"/>
                    <a:pt x="88" y="130"/>
                    <a:pt x="89" y="130"/>
                  </a:cubicBezTo>
                  <a:cubicBezTo>
                    <a:pt x="90" y="129"/>
                    <a:pt x="91" y="129"/>
                    <a:pt x="91" y="128"/>
                  </a:cubicBezTo>
                  <a:cubicBezTo>
                    <a:pt x="92" y="128"/>
                    <a:pt x="93" y="127"/>
                    <a:pt x="94" y="126"/>
                  </a:cubicBezTo>
                  <a:cubicBezTo>
                    <a:pt x="96" y="125"/>
                    <a:pt x="98" y="123"/>
                    <a:pt x="100" y="122"/>
                  </a:cubicBezTo>
                  <a:cubicBezTo>
                    <a:pt x="102" y="121"/>
                    <a:pt x="103" y="120"/>
                    <a:pt x="105" y="119"/>
                  </a:cubicBezTo>
                  <a:cubicBezTo>
                    <a:pt x="109" y="116"/>
                    <a:pt x="114" y="113"/>
                    <a:pt x="118" y="110"/>
                  </a:cubicBezTo>
                  <a:lnTo>
                    <a:pt x="10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gray">
            <a:xfrm>
              <a:off x="2570163" y="3051175"/>
              <a:ext cx="954087" cy="654050"/>
            </a:xfrm>
            <a:custGeom>
              <a:avLst/>
              <a:gdLst>
                <a:gd name="T0" fmla="*/ 2147483647 w 335"/>
                <a:gd name="T1" fmla="*/ 2147483647 h 230"/>
                <a:gd name="T2" fmla="*/ 2147483647 w 335"/>
                <a:gd name="T3" fmla="*/ 2147483647 h 230"/>
                <a:gd name="T4" fmla="*/ 2147483647 w 335"/>
                <a:gd name="T5" fmla="*/ 2147483647 h 230"/>
                <a:gd name="T6" fmla="*/ 0 w 335"/>
                <a:gd name="T7" fmla="*/ 0 h 230"/>
                <a:gd name="T8" fmla="*/ 2147483647 w 335"/>
                <a:gd name="T9" fmla="*/ 2147483647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20" y="123"/>
                  </a:moveTo>
                  <a:lnTo>
                    <a:pt x="335" y="230"/>
                  </a:lnTo>
                  <a:lnTo>
                    <a:pt x="27" y="109"/>
                  </a:lnTo>
                  <a:lnTo>
                    <a:pt x="0" y="0"/>
                  </a:lnTo>
                  <a:lnTo>
                    <a:pt x="320" y="123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gray">
            <a:xfrm>
              <a:off x="5330825" y="3141663"/>
              <a:ext cx="331788" cy="566737"/>
            </a:xfrm>
            <a:custGeom>
              <a:avLst/>
              <a:gdLst>
                <a:gd name="T0" fmla="*/ 2147483647 w 118"/>
                <a:gd name="T1" fmla="*/ 2147483647 h 202"/>
                <a:gd name="T2" fmla="*/ 2147483647 w 118"/>
                <a:gd name="T3" fmla="*/ 2147483647 h 202"/>
                <a:gd name="T4" fmla="*/ 2147483647 w 118"/>
                <a:gd name="T5" fmla="*/ 2147483647 h 202"/>
                <a:gd name="T6" fmla="*/ 2147483647 w 118"/>
                <a:gd name="T7" fmla="*/ 0 h 202"/>
                <a:gd name="T8" fmla="*/ 0 w 118"/>
                <a:gd name="T9" fmla="*/ 2147483647 h 202"/>
                <a:gd name="T10" fmla="*/ 2147483647 w 118"/>
                <a:gd name="T11" fmla="*/ 2147483647 h 202"/>
                <a:gd name="T12" fmla="*/ 2147483647 w 118"/>
                <a:gd name="T13" fmla="*/ 2147483647 h 202"/>
                <a:gd name="T14" fmla="*/ 2147483647 w 118"/>
                <a:gd name="T15" fmla="*/ 2147483647 h 202"/>
                <a:gd name="T16" fmla="*/ 2147483647 w 118"/>
                <a:gd name="T17" fmla="*/ 2147483647 h 202"/>
                <a:gd name="T18" fmla="*/ 2147483647 w 118"/>
                <a:gd name="T19" fmla="*/ 2147483647 h 202"/>
                <a:gd name="T20" fmla="*/ 2147483647 w 118"/>
                <a:gd name="T21" fmla="*/ 2147483647 h 2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202"/>
                <a:gd name="T35" fmla="*/ 118 w 118"/>
                <a:gd name="T36" fmla="*/ 202 h 2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202">
                  <a:moveTo>
                    <a:pt x="95" y="66"/>
                  </a:moveTo>
                  <a:cubicBezTo>
                    <a:pt x="86" y="58"/>
                    <a:pt x="78" y="50"/>
                    <a:pt x="69" y="42"/>
                  </a:cubicBezTo>
                  <a:cubicBezTo>
                    <a:pt x="60" y="34"/>
                    <a:pt x="50" y="27"/>
                    <a:pt x="40" y="20"/>
                  </a:cubicBezTo>
                  <a:cubicBezTo>
                    <a:pt x="31" y="13"/>
                    <a:pt x="21" y="7"/>
                    <a:pt x="10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0" y="116"/>
                    <a:pt x="20" y="123"/>
                    <a:pt x="29" y="130"/>
                  </a:cubicBezTo>
                  <a:cubicBezTo>
                    <a:pt x="38" y="137"/>
                    <a:pt x="47" y="144"/>
                    <a:pt x="56" y="152"/>
                  </a:cubicBezTo>
                  <a:cubicBezTo>
                    <a:pt x="65" y="160"/>
                    <a:pt x="73" y="168"/>
                    <a:pt x="81" y="176"/>
                  </a:cubicBezTo>
                  <a:cubicBezTo>
                    <a:pt x="89" y="184"/>
                    <a:pt x="96" y="193"/>
                    <a:pt x="103" y="20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11" y="83"/>
                    <a:pt x="103" y="74"/>
                    <a:pt x="95" y="66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gray">
            <a:xfrm>
              <a:off x="5359400" y="2566988"/>
              <a:ext cx="1214438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2147483647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0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04" y="0"/>
                  </a:moveTo>
                  <a:cubicBezTo>
                    <a:pt x="225" y="12"/>
                    <a:pt x="246" y="24"/>
                    <a:pt x="267" y="36"/>
                  </a:cubicBezTo>
                  <a:cubicBezTo>
                    <a:pt x="287" y="49"/>
                    <a:pt x="307" y="63"/>
                    <a:pt x="326" y="77"/>
                  </a:cubicBezTo>
                  <a:cubicBezTo>
                    <a:pt x="345" y="92"/>
                    <a:pt x="363" y="107"/>
                    <a:pt x="381" y="123"/>
                  </a:cubicBezTo>
                  <a:cubicBezTo>
                    <a:pt x="399" y="139"/>
                    <a:pt x="416" y="156"/>
                    <a:pt x="432" y="173"/>
                  </a:cubicBezTo>
                  <a:cubicBezTo>
                    <a:pt x="108" y="296"/>
                    <a:pt x="108" y="296"/>
                    <a:pt x="108" y="296"/>
                  </a:cubicBezTo>
                  <a:cubicBezTo>
                    <a:pt x="101" y="287"/>
                    <a:pt x="93" y="278"/>
                    <a:pt x="85" y="270"/>
                  </a:cubicBezTo>
                  <a:cubicBezTo>
                    <a:pt x="76" y="262"/>
                    <a:pt x="68" y="254"/>
                    <a:pt x="59" y="246"/>
                  </a:cubicBezTo>
                  <a:cubicBezTo>
                    <a:pt x="50" y="238"/>
                    <a:pt x="40" y="231"/>
                    <a:pt x="30" y="224"/>
                  </a:cubicBezTo>
                  <a:cubicBezTo>
                    <a:pt x="21" y="217"/>
                    <a:pt x="11" y="211"/>
                    <a:pt x="0" y="204"/>
                  </a:cubicBezTo>
                  <a:lnTo>
                    <a:pt x="204" y="0"/>
                  </a:ln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gray">
            <a:xfrm>
              <a:off x="5619750" y="3054350"/>
              <a:ext cx="954088" cy="654050"/>
            </a:xfrm>
            <a:custGeom>
              <a:avLst/>
              <a:gdLst>
                <a:gd name="T0" fmla="*/ 2147483647 w 335"/>
                <a:gd name="T1" fmla="*/ 0 h 230"/>
                <a:gd name="T2" fmla="*/ 2147483647 w 335"/>
                <a:gd name="T3" fmla="*/ 2147483647 h 230"/>
                <a:gd name="T4" fmla="*/ 0 w 335"/>
                <a:gd name="T5" fmla="*/ 2147483647 h 230"/>
                <a:gd name="T6" fmla="*/ 2147483647 w 335"/>
                <a:gd name="T7" fmla="*/ 2147483647 h 230"/>
                <a:gd name="T8" fmla="*/ 2147483647 w 335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35" y="0"/>
                  </a:moveTo>
                  <a:lnTo>
                    <a:pt x="309" y="109"/>
                  </a:lnTo>
                  <a:lnTo>
                    <a:pt x="0" y="230"/>
                  </a:lnTo>
                  <a:lnTo>
                    <a:pt x="15" y="12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gray">
            <a:xfrm>
              <a:off x="5675313" y="3468688"/>
              <a:ext cx="195262" cy="696912"/>
            </a:xfrm>
            <a:custGeom>
              <a:avLst/>
              <a:gdLst>
                <a:gd name="T0" fmla="*/ 2147483647 w 70"/>
                <a:gd name="T1" fmla="*/ 2147483647 h 248"/>
                <a:gd name="T2" fmla="*/ 2147483647 w 70"/>
                <a:gd name="T3" fmla="*/ 2147483647 h 248"/>
                <a:gd name="T4" fmla="*/ 2147483647 w 70"/>
                <a:gd name="T5" fmla="*/ 2147483647 h 248"/>
                <a:gd name="T6" fmla="*/ 2147483647 w 70"/>
                <a:gd name="T7" fmla="*/ 0 h 248"/>
                <a:gd name="T8" fmla="*/ 0 w 70"/>
                <a:gd name="T9" fmla="*/ 2147483647 h 248"/>
                <a:gd name="T10" fmla="*/ 2147483647 w 70"/>
                <a:gd name="T11" fmla="*/ 2147483647 h 248"/>
                <a:gd name="T12" fmla="*/ 2147483647 w 70"/>
                <a:gd name="T13" fmla="*/ 2147483647 h 248"/>
                <a:gd name="T14" fmla="*/ 2147483647 w 70"/>
                <a:gd name="T15" fmla="*/ 2147483647 h 248"/>
                <a:gd name="T16" fmla="*/ 2147483647 w 70"/>
                <a:gd name="T17" fmla="*/ 2147483647 h 248"/>
                <a:gd name="T18" fmla="*/ 2147483647 w 70"/>
                <a:gd name="T19" fmla="*/ 2147483647 h 248"/>
                <a:gd name="T20" fmla="*/ 2147483647 w 70"/>
                <a:gd name="T21" fmla="*/ 2147483647 h 2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248"/>
                <a:gd name="T35" fmla="*/ 70 w 70"/>
                <a:gd name="T36" fmla="*/ 248 h 2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248">
                  <a:moveTo>
                    <a:pt x="62" y="102"/>
                  </a:moveTo>
                  <a:cubicBezTo>
                    <a:pt x="59" y="90"/>
                    <a:pt x="55" y="78"/>
                    <a:pt x="51" y="66"/>
                  </a:cubicBezTo>
                  <a:cubicBezTo>
                    <a:pt x="46" y="54"/>
                    <a:pt x="41" y="43"/>
                    <a:pt x="35" y="32"/>
                  </a:cubicBezTo>
                  <a:cubicBezTo>
                    <a:pt x="29" y="21"/>
                    <a:pt x="22" y="11"/>
                    <a:pt x="15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6" y="120"/>
                    <a:pt x="12" y="130"/>
                    <a:pt x="18" y="141"/>
                  </a:cubicBezTo>
                  <a:cubicBezTo>
                    <a:pt x="24" y="152"/>
                    <a:pt x="29" y="163"/>
                    <a:pt x="33" y="175"/>
                  </a:cubicBezTo>
                  <a:cubicBezTo>
                    <a:pt x="38" y="186"/>
                    <a:pt x="41" y="198"/>
                    <a:pt x="44" y="210"/>
                  </a:cubicBezTo>
                  <a:cubicBezTo>
                    <a:pt x="48" y="223"/>
                    <a:pt x="50" y="235"/>
                    <a:pt x="51" y="248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8" y="127"/>
                    <a:pt x="66" y="114"/>
                    <a:pt x="62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gray">
            <a:xfrm>
              <a:off x="5716588" y="3119438"/>
              <a:ext cx="1303337" cy="741362"/>
            </a:xfrm>
            <a:custGeom>
              <a:avLst/>
              <a:gdLst>
                <a:gd name="T0" fmla="*/ 2147483647 w 464"/>
                <a:gd name="T1" fmla="*/ 0 h 265"/>
                <a:gd name="T2" fmla="*/ 2147483647 w 464"/>
                <a:gd name="T3" fmla="*/ 2147483647 h 265"/>
                <a:gd name="T4" fmla="*/ 2147483647 w 464"/>
                <a:gd name="T5" fmla="*/ 2147483647 h 265"/>
                <a:gd name="T6" fmla="*/ 2147483647 w 464"/>
                <a:gd name="T7" fmla="*/ 2147483647 h 265"/>
                <a:gd name="T8" fmla="*/ 2147483647 w 464"/>
                <a:gd name="T9" fmla="*/ 2147483647 h 265"/>
                <a:gd name="T10" fmla="*/ 2147483647 w 464"/>
                <a:gd name="T11" fmla="*/ 2147483647 h 265"/>
                <a:gd name="T12" fmla="*/ 2147483647 w 464"/>
                <a:gd name="T13" fmla="*/ 2147483647 h 265"/>
                <a:gd name="T14" fmla="*/ 2147483647 w 464"/>
                <a:gd name="T15" fmla="*/ 2147483647 h 265"/>
                <a:gd name="T16" fmla="*/ 2147483647 w 464"/>
                <a:gd name="T17" fmla="*/ 2147483647 h 265"/>
                <a:gd name="T18" fmla="*/ 0 w 464"/>
                <a:gd name="T19" fmla="*/ 2147483647 h 265"/>
                <a:gd name="T20" fmla="*/ 2147483647 w 464"/>
                <a:gd name="T21" fmla="*/ 0 h 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4"/>
                <a:gd name="T34" fmla="*/ 0 h 265"/>
                <a:gd name="T35" fmla="*/ 464 w 464"/>
                <a:gd name="T36" fmla="*/ 265 h 2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4" h="265">
                  <a:moveTo>
                    <a:pt x="326" y="0"/>
                  </a:moveTo>
                  <a:cubicBezTo>
                    <a:pt x="342" y="19"/>
                    <a:pt x="357" y="39"/>
                    <a:pt x="371" y="59"/>
                  </a:cubicBezTo>
                  <a:cubicBezTo>
                    <a:pt x="385" y="79"/>
                    <a:pt x="397" y="100"/>
                    <a:pt x="409" y="122"/>
                  </a:cubicBezTo>
                  <a:cubicBezTo>
                    <a:pt x="421" y="144"/>
                    <a:pt x="432" y="167"/>
                    <a:pt x="441" y="191"/>
                  </a:cubicBezTo>
                  <a:cubicBezTo>
                    <a:pt x="450" y="215"/>
                    <a:pt x="458" y="239"/>
                    <a:pt x="464" y="265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53" y="252"/>
                    <a:pt x="51" y="239"/>
                    <a:pt x="47" y="227"/>
                  </a:cubicBezTo>
                  <a:cubicBezTo>
                    <a:pt x="44" y="215"/>
                    <a:pt x="40" y="203"/>
                    <a:pt x="36" y="191"/>
                  </a:cubicBezTo>
                  <a:cubicBezTo>
                    <a:pt x="31" y="179"/>
                    <a:pt x="26" y="168"/>
                    <a:pt x="20" y="157"/>
                  </a:cubicBezTo>
                  <a:cubicBezTo>
                    <a:pt x="14" y="146"/>
                    <a:pt x="7" y="136"/>
                    <a:pt x="0" y="125"/>
                  </a:cubicBezTo>
                  <a:lnTo>
                    <a:pt x="326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gray">
            <a:xfrm>
              <a:off x="58166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0 w 423"/>
                <a:gd name="T5" fmla="*/ 2147483647 h 107"/>
                <a:gd name="T6" fmla="*/ 2147483647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23" y="0"/>
                  </a:moveTo>
                  <a:lnTo>
                    <a:pt x="389" y="107"/>
                  </a:lnTo>
                  <a:lnTo>
                    <a:pt x="0" y="107"/>
                  </a:lnTo>
                  <a:lnTo>
                    <a:pt x="19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gray">
            <a:xfrm>
              <a:off x="3273425" y="3468688"/>
              <a:ext cx="198438" cy="696912"/>
            </a:xfrm>
            <a:custGeom>
              <a:avLst/>
              <a:gdLst>
                <a:gd name="T0" fmla="*/ 2147483647 w 71"/>
                <a:gd name="T1" fmla="*/ 2147483647 h 248"/>
                <a:gd name="T2" fmla="*/ 2147483647 w 71"/>
                <a:gd name="T3" fmla="*/ 2147483647 h 248"/>
                <a:gd name="T4" fmla="*/ 2147483647 w 71"/>
                <a:gd name="T5" fmla="*/ 2147483647 h 248"/>
                <a:gd name="T6" fmla="*/ 2147483647 w 71"/>
                <a:gd name="T7" fmla="*/ 2147483647 h 248"/>
                <a:gd name="T8" fmla="*/ 2147483647 w 71"/>
                <a:gd name="T9" fmla="*/ 2147483647 h 248"/>
                <a:gd name="T10" fmla="*/ 2147483647 w 71"/>
                <a:gd name="T11" fmla="*/ 2147483647 h 248"/>
                <a:gd name="T12" fmla="*/ 2147483647 w 71"/>
                <a:gd name="T13" fmla="*/ 2147483647 h 248"/>
                <a:gd name="T14" fmla="*/ 2147483647 w 71"/>
                <a:gd name="T15" fmla="*/ 2147483647 h 248"/>
                <a:gd name="T16" fmla="*/ 2147483647 w 71"/>
                <a:gd name="T17" fmla="*/ 2147483647 h 248"/>
                <a:gd name="T18" fmla="*/ 2147483647 w 71"/>
                <a:gd name="T19" fmla="*/ 2147483647 h 248"/>
                <a:gd name="T20" fmla="*/ 2147483647 w 71"/>
                <a:gd name="T21" fmla="*/ 2147483647 h 248"/>
                <a:gd name="T22" fmla="*/ 2147483647 w 71"/>
                <a:gd name="T23" fmla="*/ 2147483647 h 248"/>
                <a:gd name="T24" fmla="*/ 2147483647 w 71"/>
                <a:gd name="T25" fmla="*/ 2147483647 h 248"/>
                <a:gd name="T26" fmla="*/ 2147483647 w 71"/>
                <a:gd name="T27" fmla="*/ 2147483647 h 248"/>
                <a:gd name="T28" fmla="*/ 2147483647 w 71"/>
                <a:gd name="T29" fmla="*/ 2147483647 h 248"/>
                <a:gd name="T30" fmla="*/ 2147483647 w 71"/>
                <a:gd name="T31" fmla="*/ 2147483647 h 248"/>
                <a:gd name="T32" fmla="*/ 2147483647 w 71"/>
                <a:gd name="T33" fmla="*/ 2147483647 h 248"/>
                <a:gd name="T34" fmla="*/ 2147483647 w 71"/>
                <a:gd name="T35" fmla="*/ 2147483647 h 248"/>
                <a:gd name="T36" fmla="*/ 2147483647 w 71"/>
                <a:gd name="T37" fmla="*/ 2147483647 h 248"/>
                <a:gd name="T38" fmla="*/ 2147483647 w 71"/>
                <a:gd name="T39" fmla="*/ 2147483647 h 248"/>
                <a:gd name="T40" fmla="*/ 2147483647 w 71"/>
                <a:gd name="T41" fmla="*/ 2147483647 h 248"/>
                <a:gd name="T42" fmla="*/ 2147483647 w 71"/>
                <a:gd name="T43" fmla="*/ 2147483647 h 248"/>
                <a:gd name="T44" fmla="*/ 2147483647 w 71"/>
                <a:gd name="T45" fmla="*/ 2147483647 h 248"/>
                <a:gd name="T46" fmla="*/ 2147483647 w 71"/>
                <a:gd name="T47" fmla="*/ 2147483647 h 248"/>
                <a:gd name="T48" fmla="*/ 2147483647 w 71"/>
                <a:gd name="T49" fmla="*/ 2147483647 h 248"/>
                <a:gd name="T50" fmla="*/ 2147483647 w 71"/>
                <a:gd name="T51" fmla="*/ 2147483647 h 248"/>
                <a:gd name="T52" fmla="*/ 2147483647 w 71"/>
                <a:gd name="T53" fmla="*/ 2147483647 h 248"/>
                <a:gd name="T54" fmla="*/ 2147483647 w 71"/>
                <a:gd name="T55" fmla="*/ 2147483647 h 248"/>
                <a:gd name="T56" fmla="*/ 2147483647 w 71"/>
                <a:gd name="T57" fmla="*/ 2147483647 h 248"/>
                <a:gd name="T58" fmla="*/ 2147483647 w 71"/>
                <a:gd name="T59" fmla="*/ 2147483647 h 248"/>
                <a:gd name="T60" fmla="*/ 2147483647 w 71"/>
                <a:gd name="T61" fmla="*/ 2147483647 h 248"/>
                <a:gd name="T62" fmla="*/ 2147483647 w 71"/>
                <a:gd name="T63" fmla="*/ 2147483647 h 248"/>
                <a:gd name="T64" fmla="*/ 2147483647 w 71"/>
                <a:gd name="T65" fmla="*/ 0 h 2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248"/>
                <a:gd name="T101" fmla="*/ 71 w 71"/>
                <a:gd name="T102" fmla="*/ 248 h 2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248">
                  <a:moveTo>
                    <a:pt x="55" y="0"/>
                  </a:moveTo>
                  <a:cubicBezTo>
                    <a:pt x="53" y="2"/>
                    <a:pt x="52" y="5"/>
                    <a:pt x="50" y="7"/>
                  </a:cubicBezTo>
                  <a:cubicBezTo>
                    <a:pt x="49" y="8"/>
                    <a:pt x="49" y="9"/>
                    <a:pt x="48" y="10"/>
                  </a:cubicBezTo>
                  <a:cubicBezTo>
                    <a:pt x="47" y="11"/>
                    <a:pt x="46" y="13"/>
                    <a:pt x="45" y="15"/>
                  </a:cubicBezTo>
                  <a:cubicBezTo>
                    <a:pt x="45" y="16"/>
                    <a:pt x="44" y="17"/>
                    <a:pt x="43" y="18"/>
                  </a:cubicBezTo>
                  <a:cubicBezTo>
                    <a:pt x="43" y="19"/>
                    <a:pt x="42" y="21"/>
                    <a:pt x="41" y="22"/>
                  </a:cubicBezTo>
                  <a:cubicBezTo>
                    <a:pt x="40" y="23"/>
                    <a:pt x="39" y="24"/>
                    <a:pt x="39" y="26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7" y="28"/>
                    <a:pt x="37" y="29"/>
                    <a:pt x="37" y="29"/>
                  </a:cubicBezTo>
                  <a:cubicBezTo>
                    <a:pt x="35" y="33"/>
                    <a:pt x="33" y="37"/>
                    <a:pt x="31" y="41"/>
                  </a:cubicBezTo>
                  <a:cubicBezTo>
                    <a:pt x="30" y="41"/>
                    <a:pt x="30" y="42"/>
                    <a:pt x="30" y="42"/>
                  </a:cubicBezTo>
                  <a:cubicBezTo>
                    <a:pt x="28" y="46"/>
                    <a:pt x="27" y="49"/>
                    <a:pt x="25" y="53"/>
                  </a:cubicBezTo>
                  <a:cubicBezTo>
                    <a:pt x="25" y="54"/>
                    <a:pt x="24" y="54"/>
                    <a:pt x="24" y="55"/>
                  </a:cubicBezTo>
                  <a:cubicBezTo>
                    <a:pt x="22" y="59"/>
                    <a:pt x="20" y="63"/>
                    <a:pt x="19" y="67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6" y="73"/>
                    <a:pt x="15" y="77"/>
                    <a:pt x="14" y="81"/>
                  </a:cubicBezTo>
                  <a:cubicBezTo>
                    <a:pt x="14" y="81"/>
                    <a:pt x="13" y="82"/>
                    <a:pt x="13" y="82"/>
                  </a:cubicBezTo>
                  <a:cubicBezTo>
                    <a:pt x="13" y="82"/>
                    <a:pt x="13" y="82"/>
                    <a:pt x="13" y="83"/>
                  </a:cubicBezTo>
                  <a:cubicBezTo>
                    <a:pt x="12" y="86"/>
                    <a:pt x="11" y="90"/>
                    <a:pt x="10" y="94"/>
                  </a:cubicBezTo>
                  <a:cubicBezTo>
                    <a:pt x="9" y="94"/>
                    <a:pt x="9" y="95"/>
                    <a:pt x="9" y="96"/>
                  </a:cubicBezTo>
                  <a:cubicBezTo>
                    <a:pt x="8" y="99"/>
                    <a:pt x="7" y="102"/>
                    <a:pt x="7" y="105"/>
                  </a:cubicBezTo>
                  <a:cubicBezTo>
                    <a:pt x="6" y="106"/>
                    <a:pt x="6" y="107"/>
                    <a:pt x="6" y="108"/>
                  </a:cubicBezTo>
                  <a:cubicBezTo>
                    <a:pt x="5" y="112"/>
                    <a:pt x="4" y="115"/>
                    <a:pt x="4" y="118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2" y="124"/>
                    <a:pt x="2" y="128"/>
                    <a:pt x="1" y="132"/>
                  </a:cubicBezTo>
                  <a:cubicBezTo>
                    <a:pt x="1" y="132"/>
                    <a:pt x="1" y="133"/>
                    <a:pt x="1" y="133"/>
                  </a:cubicBezTo>
                  <a:cubicBezTo>
                    <a:pt x="0" y="135"/>
                    <a:pt x="0" y="137"/>
                    <a:pt x="0" y="140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18" y="247"/>
                    <a:pt x="18" y="247"/>
                    <a:pt x="18" y="246"/>
                  </a:cubicBezTo>
                  <a:cubicBezTo>
                    <a:pt x="19" y="246"/>
                    <a:pt x="19" y="245"/>
                    <a:pt x="19" y="244"/>
                  </a:cubicBezTo>
                  <a:cubicBezTo>
                    <a:pt x="19" y="244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1"/>
                  </a:cubicBezTo>
                  <a:cubicBezTo>
                    <a:pt x="19" y="241"/>
                    <a:pt x="19" y="240"/>
                    <a:pt x="19" y="240"/>
                  </a:cubicBezTo>
                  <a:cubicBezTo>
                    <a:pt x="20" y="236"/>
                    <a:pt x="21" y="232"/>
                    <a:pt x="21" y="228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21" y="228"/>
                    <a:pt x="22" y="227"/>
                    <a:pt x="22" y="227"/>
                  </a:cubicBezTo>
                  <a:cubicBezTo>
                    <a:pt x="22" y="223"/>
                    <a:pt x="23" y="220"/>
                    <a:pt x="24" y="217"/>
                  </a:cubicBezTo>
                  <a:cubicBezTo>
                    <a:pt x="24" y="216"/>
                    <a:pt x="24" y="216"/>
                    <a:pt x="24" y="215"/>
                  </a:cubicBezTo>
                  <a:cubicBezTo>
                    <a:pt x="24" y="215"/>
                    <a:pt x="24" y="214"/>
                    <a:pt x="25" y="214"/>
                  </a:cubicBezTo>
                  <a:cubicBezTo>
                    <a:pt x="25" y="213"/>
                    <a:pt x="25" y="211"/>
                    <a:pt x="25" y="210"/>
                  </a:cubicBezTo>
                  <a:cubicBezTo>
                    <a:pt x="26" y="208"/>
                    <a:pt x="26" y="207"/>
                    <a:pt x="27" y="205"/>
                  </a:cubicBezTo>
                  <a:cubicBezTo>
                    <a:pt x="27" y="204"/>
                    <a:pt x="27" y="204"/>
                    <a:pt x="27" y="203"/>
                  </a:cubicBezTo>
                  <a:cubicBezTo>
                    <a:pt x="27" y="203"/>
                    <a:pt x="27" y="202"/>
                    <a:pt x="27" y="202"/>
                  </a:cubicBezTo>
                  <a:cubicBezTo>
                    <a:pt x="29" y="199"/>
                    <a:pt x="30" y="195"/>
                    <a:pt x="31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190"/>
                    <a:pt x="31" y="190"/>
                    <a:pt x="31" y="189"/>
                  </a:cubicBezTo>
                  <a:cubicBezTo>
                    <a:pt x="33" y="186"/>
                    <a:pt x="34" y="182"/>
                    <a:pt x="35" y="179"/>
                  </a:cubicBezTo>
                  <a:cubicBezTo>
                    <a:pt x="35" y="178"/>
                    <a:pt x="36" y="177"/>
                    <a:pt x="36" y="177"/>
                  </a:cubicBezTo>
                  <a:cubicBezTo>
                    <a:pt x="36" y="177"/>
                    <a:pt x="36" y="176"/>
                    <a:pt x="36" y="176"/>
                  </a:cubicBezTo>
                  <a:cubicBezTo>
                    <a:pt x="36" y="175"/>
                    <a:pt x="36" y="175"/>
                    <a:pt x="37" y="175"/>
                  </a:cubicBezTo>
                  <a:cubicBezTo>
                    <a:pt x="38" y="171"/>
                    <a:pt x="39" y="168"/>
                    <a:pt x="41" y="164"/>
                  </a:cubicBezTo>
                  <a:cubicBezTo>
                    <a:pt x="41" y="164"/>
                    <a:pt x="41" y="164"/>
                    <a:pt x="41" y="163"/>
                  </a:cubicBezTo>
                  <a:cubicBezTo>
                    <a:pt x="41" y="163"/>
                    <a:pt x="42" y="162"/>
                    <a:pt x="42" y="162"/>
                  </a:cubicBezTo>
                  <a:cubicBezTo>
                    <a:pt x="43" y="158"/>
                    <a:pt x="45" y="155"/>
                    <a:pt x="47" y="151"/>
                  </a:cubicBezTo>
                  <a:cubicBezTo>
                    <a:pt x="47" y="151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9" y="147"/>
                    <a:pt x="50" y="144"/>
                    <a:pt x="52" y="141"/>
                  </a:cubicBezTo>
                  <a:cubicBezTo>
                    <a:pt x="52" y="140"/>
                    <a:pt x="52" y="140"/>
                    <a:pt x="53" y="139"/>
                  </a:cubicBezTo>
                  <a:cubicBezTo>
                    <a:pt x="53" y="139"/>
                    <a:pt x="53" y="138"/>
                    <a:pt x="54" y="137"/>
                  </a:cubicBezTo>
                  <a:cubicBezTo>
                    <a:pt x="55" y="135"/>
                    <a:pt x="56" y="132"/>
                    <a:pt x="58" y="130"/>
                  </a:cubicBezTo>
                  <a:cubicBezTo>
                    <a:pt x="59" y="128"/>
                    <a:pt x="59" y="127"/>
                    <a:pt x="60" y="126"/>
                  </a:cubicBezTo>
                  <a:cubicBezTo>
                    <a:pt x="61" y="125"/>
                    <a:pt x="61" y="125"/>
                    <a:pt x="61" y="124"/>
                  </a:cubicBezTo>
                  <a:cubicBezTo>
                    <a:pt x="61" y="124"/>
                    <a:pt x="62" y="123"/>
                    <a:pt x="62" y="123"/>
                  </a:cubicBezTo>
                  <a:cubicBezTo>
                    <a:pt x="63" y="121"/>
                    <a:pt x="65" y="118"/>
                    <a:pt x="66" y="116"/>
                  </a:cubicBezTo>
                  <a:cubicBezTo>
                    <a:pt x="68" y="114"/>
                    <a:pt x="69" y="111"/>
                    <a:pt x="71" y="109"/>
                  </a:cubicBezTo>
                  <a:lnTo>
                    <a:pt x="55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36"/>
            <p:cNvSpPr>
              <a:spLocks/>
            </p:cNvSpPr>
            <p:nvPr/>
          </p:nvSpPr>
          <p:spPr bwMode="gray">
            <a:xfrm>
              <a:off x="2120900" y="3116263"/>
              <a:ext cx="1306513" cy="744537"/>
            </a:xfrm>
            <a:custGeom>
              <a:avLst/>
              <a:gdLst>
                <a:gd name="T0" fmla="*/ 2147483647 w 465"/>
                <a:gd name="T1" fmla="*/ 0 h 266"/>
                <a:gd name="T2" fmla="*/ 2147483647 w 465"/>
                <a:gd name="T3" fmla="*/ 2147483647 h 266"/>
                <a:gd name="T4" fmla="*/ 2147483647 w 465"/>
                <a:gd name="T5" fmla="*/ 2147483647 h 266"/>
                <a:gd name="T6" fmla="*/ 2147483647 w 465"/>
                <a:gd name="T7" fmla="*/ 2147483647 h 266"/>
                <a:gd name="T8" fmla="*/ 2147483647 w 465"/>
                <a:gd name="T9" fmla="*/ 2147483647 h 266"/>
                <a:gd name="T10" fmla="*/ 2147483647 w 465"/>
                <a:gd name="T11" fmla="*/ 2147483647 h 266"/>
                <a:gd name="T12" fmla="*/ 0 w 465"/>
                <a:gd name="T13" fmla="*/ 2147483647 h 266"/>
                <a:gd name="T14" fmla="*/ 2147483647 w 465"/>
                <a:gd name="T15" fmla="*/ 2147483647 h 266"/>
                <a:gd name="T16" fmla="*/ 2147483647 w 465"/>
                <a:gd name="T17" fmla="*/ 2147483647 h 266"/>
                <a:gd name="T18" fmla="*/ 2147483647 w 465"/>
                <a:gd name="T19" fmla="*/ 2147483647 h 266"/>
                <a:gd name="T20" fmla="*/ 2147483647 w 465"/>
                <a:gd name="T21" fmla="*/ 0 h 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5"/>
                <a:gd name="T34" fmla="*/ 0 h 266"/>
                <a:gd name="T35" fmla="*/ 465 w 465"/>
                <a:gd name="T36" fmla="*/ 266 h 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5" h="266">
                  <a:moveTo>
                    <a:pt x="140" y="0"/>
                  </a:moveTo>
                  <a:cubicBezTo>
                    <a:pt x="465" y="126"/>
                    <a:pt x="465" y="126"/>
                    <a:pt x="465" y="126"/>
                  </a:cubicBezTo>
                  <a:cubicBezTo>
                    <a:pt x="458" y="136"/>
                    <a:pt x="451" y="147"/>
                    <a:pt x="445" y="158"/>
                  </a:cubicBezTo>
                  <a:cubicBezTo>
                    <a:pt x="439" y="169"/>
                    <a:pt x="434" y="180"/>
                    <a:pt x="429" y="192"/>
                  </a:cubicBezTo>
                  <a:cubicBezTo>
                    <a:pt x="425" y="203"/>
                    <a:pt x="421" y="215"/>
                    <a:pt x="417" y="228"/>
                  </a:cubicBezTo>
                  <a:cubicBezTo>
                    <a:pt x="414" y="240"/>
                    <a:pt x="412" y="253"/>
                    <a:pt x="410" y="26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" y="240"/>
                    <a:pt x="15" y="215"/>
                    <a:pt x="24" y="191"/>
                  </a:cubicBezTo>
                  <a:cubicBezTo>
                    <a:pt x="33" y="168"/>
                    <a:pt x="44" y="145"/>
                    <a:pt x="56" y="123"/>
                  </a:cubicBezTo>
                  <a:cubicBezTo>
                    <a:pt x="68" y="101"/>
                    <a:pt x="81" y="79"/>
                    <a:pt x="95" y="59"/>
                  </a:cubicBezTo>
                  <a:cubicBezTo>
                    <a:pt x="109" y="39"/>
                    <a:pt x="124" y="19"/>
                    <a:pt x="1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gray">
            <a:xfrm>
              <a:off x="21209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2147483647 w 423"/>
                <a:gd name="T5" fmla="*/ 2147483647 h 107"/>
                <a:gd name="T6" fmla="*/ 0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05" y="0"/>
                  </a:moveTo>
                  <a:lnTo>
                    <a:pt x="423" y="107"/>
                  </a:lnTo>
                  <a:lnTo>
                    <a:pt x="35" y="10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Text Box 41"/>
            <p:cNvSpPr txBox="1">
              <a:spLocks noChangeArrowheads="1"/>
            </p:cNvSpPr>
            <p:nvPr/>
          </p:nvSpPr>
          <p:spPr bwMode="gray">
            <a:xfrm>
              <a:off x="3983038" y="1520825"/>
              <a:ext cx="1236662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l-PL" sz="1100" noProof="1">
                  <a:solidFill>
                    <a:srgbClr val="9F250D"/>
                  </a:solidFill>
                </a:rPr>
                <a:t>Bezpieczeństwo</a:t>
              </a:r>
            </a:p>
          </p:txBody>
        </p:sp>
        <p:sp>
          <p:nvSpPr>
            <p:cNvPr id="58" name="Line 42"/>
            <p:cNvSpPr>
              <a:spLocks noChangeShapeType="1"/>
            </p:cNvSpPr>
            <p:nvPr/>
          </p:nvSpPr>
          <p:spPr bwMode="gray">
            <a:xfrm flipV="1">
              <a:off x="4572000" y="18224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gray">
            <a:xfrm>
              <a:off x="4170363" y="2276475"/>
              <a:ext cx="192087" cy="976313"/>
            </a:xfrm>
            <a:custGeom>
              <a:avLst/>
              <a:gdLst>
                <a:gd name="T0" fmla="*/ 0 w 121"/>
                <a:gd name="T1" fmla="*/ 0 h 615"/>
                <a:gd name="T2" fmla="*/ 2147483647 w 121"/>
                <a:gd name="T3" fmla="*/ 2147483647 h 615"/>
                <a:gd name="T4" fmla="*/ 2147483647 w 121"/>
                <a:gd name="T5" fmla="*/ 2147483647 h 615"/>
                <a:gd name="T6" fmla="*/ 2147483647 w 121"/>
                <a:gd name="T7" fmla="*/ 2147483647 h 615"/>
                <a:gd name="T8" fmla="*/ 0 w 121"/>
                <a:gd name="T9" fmla="*/ 0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615"/>
                <a:gd name="T17" fmla="*/ 121 w 121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615">
                  <a:moveTo>
                    <a:pt x="0" y="0"/>
                  </a:moveTo>
                  <a:lnTo>
                    <a:pt x="6" y="153"/>
                  </a:lnTo>
                  <a:lnTo>
                    <a:pt x="121" y="615"/>
                  </a:lnTo>
                  <a:lnTo>
                    <a:pt x="11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gray">
            <a:xfrm>
              <a:off x="4775200" y="2273300"/>
              <a:ext cx="201613" cy="977900"/>
            </a:xfrm>
            <a:custGeom>
              <a:avLst/>
              <a:gdLst>
                <a:gd name="T0" fmla="*/ 2147483647 w 127"/>
                <a:gd name="T1" fmla="*/ 0 h 616"/>
                <a:gd name="T2" fmla="*/ 2147483647 w 127"/>
                <a:gd name="T3" fmla="*/ 2147483647 h 616"/>
                <a:gd name="T4" fmla="*/ 0 w 127"/>
                <a:gd name="T5" fmla="*/ 2147483647 h 616"/>
                <a:gd name="T6" fmla="*/ 2147483647 w 127"/>
                <a:gd name="T7" fmla="*/ 2147483647 h 616"/>
                <a:gd name="T8" fmla="*/ 2147483647 w 127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616"/>
                <a:gd name="T17" fmla="*/ 127 w 12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616">
                  <a:moveTo>
                    <a:pt x="127" y="0"/>
                  </a:moveTo>
                  <a:lnTo>
                    <a:pt x="127" y="153"/>
                  </a:lnTo>
                  <a:lnTo>
                    <a:pt x="0" y="616"/>
                  </a:lnTo>
                  <a:lnTo>
                    <a:pt x="9" y="42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18"/>
            <p:cNvSpPr>
              <a:spLocks/>
            </p:cNvSpPr>
            <p:nvPr/>
          </p:nvSpPr>
          <p:spPr bwMode="gray">
            <a:xfrm>
              <a:off x="4359275" y="2930525"/>
              <a:ext cx="427038" cy="322263"/>
            </a:xfrm>
            <a:custGeom>
              <a:avLst/>
              <a:gdLst>
                <a:gd name="T0" fmla="*/ 2147483647 w 152"/>
                <a:gd name="T1" fmla="*/ 2147483647 h 115"/>
                <a:gd name="T2" fmla="*/ 2147483647 w 152"/>
                <a:gd name="T3" fmla="*/ 2147483647 h 115"/>
                <a:gd name="T4" fmla="*/ 2147483647 w 152"/>
                <a:gd name="T5" fmla="*/ 2147483647 h 115"/>
                <a:gd name="T6" fmla="*/ 2147483647 w 152"/>
                <a:gd name="T7" fmla="*/ 0 h 115"/>
                <a:gd name="T8" fmla="*/ 2147483647 w 152"/>
                <a:gd name="T9" fmla="*/ 0 h 115"/>
                <a:gd name="T10" fmla="*/ 2147483647 w 152"/>
                <a:gd name="T11" fmla="*/ 0 h 115"/>
                <a:gd name="T12" fmla="*/ 2147483647 w 152"/>
                <a:gd name="T13" fmla="*/ 0 h 115"/>
                <a:gd name="T14" fmla="*/ 2147483647 w 152"/>
                <a:gd name="T15" fmla="*/ 0 h 115"/>
                <a:gd name="T16" fmla="*/ 2147483647 w 152"/>
                <a:gd name="T17" fmla="*/ 2147483647 h 115"/>
                <a:gd name="T18" fmla="*/ 2147483647 w 152"/>
                <a:gd name="T19" fmla="*/ 2147483647 h 115"/>
                <a:gd name="T20" fmla="*/ 2147483647 w 152"/>
                <a:gd name="T21" fmla="*/ 2147483647 h 115"/>
                <a:gd name="T22" fmla="*/ 0 w 152"/>
                <a:gd name="T23" fmla="*/ 2147483647 h 115"/>
                <a:gd name="T24" fmla="*/ 2147483647 w 152"/>
                <a:gd name="T25" fmla="*/ 2147483647 h 115"/>
                <a:gd name="T26" fmla="*/ 2147483647 w 152"/>
                <a:gd name="T27" fmla="*/ 2147483647 h 115"/>
                <a:gd name="T28" fmla="*/ 2147483647 w 152"/>
                <a:gd name="T29" fmla="*/ 2147483647 h 115"/>
                <a:gd name="T30" fmla="*/ 2147483647 w 152"/>
                <a:gd name="T31" fmla="*/ 2147483647 h 115"/>
                <a:gd name="T32" fmla="*/ 2147483647 w 152"/>
                <a:gd name="T33" fmla="*/ 2147483647 h 115"/>
                <a:gd name="T34" fmla="*/ 2147483647 w 152"/>
                <a:gd name="T35" fmla="*/ 2147483647 h 115"/>
                <a:gd name="T36" fmla="*/ 2147483647 w 152"/>
                <a:gd name="T37" fmla="*/ 2147483647 h 115"/>
                <a:gd name="T38" fmla="*/ 2147483647 w 152"/>
                <a:gd name="T39" fmla="*/ 2147483647 h 115"/>
                <a:gd name="T40" fmla="*/ 2147483647 w 152"/>
                <a:gd name="T41" fmla="*/ 2147483647 h 115"/>
                <a:gd name="T42" fmla="*/ 2147483647 w 152"/>
                <a:gd name="T43" fmla="*/ 2147483647 h 115"/>
                <a:gd name="T44" fmla="*/ 2147483647 w 152"/>
                <a:gd name="T45" fmla="*/ 2147483647 h 115"/>
                <a:gd name="T46" fmla="*/ 2147483647 w 152"/>
                <a:gd name="T47" fmla="*/ 2147483647 h 115"/>
                <a:gd name="T48" fmla="*/ 2147483647 w 152"/>
                <a:gd name="T49" fmla="*/ 2147483647 h 115"/>
                <a:gd name="T50" fmla="*/ 2147483647 w 152"/>
                <a:gd name="T51" fmla="*/ 2147483647 h 115"/>
                <a:gd name="T52" fmla="*/ 2147483647 w 152"/>
                <a:gd name="T53" fmla="*/ 2147483647 h 115"/>
                <a:gd name="T54" fmla="*/ 2147483647 w 152"/>
                <a:gd name="T55" fmla="*/ 2147483647 h 115"/>
                <a:gd name="T56" fmla="*/ 2147483647 w 152"/>
                <a:gd name="T57" fmla="*/ 2147483647 h 115"/>
                <a:gd name="T58" fmla="*/ 2147483647 w 152"/>
                <a:gd name="T59" fmla="*/ 2147483647 h 115"/>
                <a:gd name="T60" fmla="*/ 2147483647 w 152"/>
                <a:gd name="T61" fmla="*/ 2147483647 h 115"/>
                <a:gd name="T62" fmla="*/ 2147483647 w 152"/>
                <a:gd name="T63" fmla="*/ 2147483647 h 115"/>
                <a:gd name="T64" fmla="*/ 2147483647 w 152"/>
                <a:gd name="T65" fmla="*/ 2147483647 h 115"/>
                <a:gd name="T66" fmla="*/ 2147483647 w 152"/>
                <a:gd name="T67" fmla="*/ 2147483647 h 1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15"/>
                <a:gd name="T104" fmla="*/ 152 w 152"/>
                <a:gd name="T105" fmla="*/ 115 h 1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15">
                  <a:moveTo>
                    <a:pt x="138" y="3"/>
                  </a:moveTo>
                  <a:cubicBezTo>
                    <a:pt x="137" y="3"/>
                    <a:pt x="135" y="3"/>
                    <a:pt x="133" y="3"/>
                  </a:cubicBezTo>
                  <a:cubicBezTo>
                    <a:pt x="130" y="3"/>
                    <a:pt x="127" y="2"/>
                    <a:pt x="124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6" y="1"/>
                    <a:pt x="113" y="1"/>
                    <a:pt x="110" y="1"/>
                  </a:cubicBezTo>
                  <a:cubicBezTo>
                    <a:pt x="109" y="1"/>
                    <a:pt x="107" y="1"/>
                    <a:pt x="105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98" y="0"/>
                    <a:pt x="96" y="0"/>
                    <a:pt x="93" y="0"/>
                  </a:cubicBezTo>
                  <a:cubicBezTo>
                    <a:pt x="92" y="0"/>
                    <a:pt x="90" y="0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ubicBezTo>
                    <a:pt x="83" y="0"/>
                    <a:pt x="81" y="0"/>
                    <a:pt x="80" y="0"/>
                  </a:cubicBezTo>
                  <a:cubicBezTo>
                    <a:pt x="78" y="0"/>
                    <a:pt x="77" y="0"/>
                    <a:pt x="75" y="0"/>
                  </a:cubicBezTo>
                  <a:cubicBezTo>
                    <a:pt x="74" y="0"/>
                    <a:pt x="72" y="0"/>
                    <a:pt x="71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1" y="0"/>
                    <a:pt x="59" y="0"/>
                    <a:pt x="58" y="0"/>
                  </a:cubicBezTo>
                  <a:cubicBezTo>
                    <a:pt x="53" y="0"/>
                    <a:pt x="48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4" y="1"/>
                    <a:pt x="30" y="2"/>
                  </a:cubicBezTo>
                  <a:cubicBezTo>
                    <a:pt x="29" y="2"/>
                    <a:pt x="27" y="2"/>
                    <a:pt x="26" y="2"/>
                  </a:cubicBezTo>
                  <a:cubicBezTo>
                    <a:pt x="23" y="2"/>
                    <a:pt x="19" y="3"/>
                    <a:pt x="16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8" y="4"/>
                    <a:pt x="4" y="4"/>
                    <a:pt x="0" y="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6" y="115"/>
                    <a:pt x="9" y="114"/>
                    <a:pt x="13" y="114"/>
                  </a:cubicBezTo>
                  <a:cubicBezTo>
                    <a:pt x="13" y="114"/>
                    <a:pt x="14" y="114"/>
                    <a:pt x="15" y="114"/>
                  </a:cubicBezTo>
                  <a:cubicBezTo>
                    <a:pt x="15" y="114"/>
                    <a:pt x="16" y="113"/>
                    <a:pt x="16" y="113"/>
                  </a:cubicBezTo>
                  <a:cubicBezTo>
                    <a:pt x="17" y="113"/>
                    <a:pt x="18" y="113"/>
                    <a:pt x="18" y="113"/>
                  </a:cubicBezTo>
                  <a:cubicBezTo>
                    <a:pt x="20" y="113"/>
                    <a:pt x="22" y="113"/>
                    <a:pt x="23" y="113"/>
                  </a:cubicBezTo>
                  <a:cubicBezTo>
                    <a:pt x="25" y="113"/>
                    <a:pt x="26" y="112"/>
                    <a:pt x="28" y="112"/>
                  </a:cubicBezTo>
                  <a:cubicBezTo>
                    <a:pt x="29" y="112"/>
                    <a:pt x="29" y="112"/>
                    <a:pt x="30" y="112"/>
                  </a:cubicBezTo>
                  <a:cubicBezTo>
                    <a:pt x="31" y="112"/>
                    <a:pt x="31" y="112"/>
                    <a:pt x="32" y="112"/>
                  </a:cubicBezTo>
                  <a:cubicBezTo>
                    <a:pt x="32" y="112"/>
                    <a:pt x="33" y="112"/>
                    <a:pt x="34" y="112"/>
                  </a:cubicBezTo>
                  <a:cubicBezTo>
                    <a:pt x="37" y="112"/>
                    <a:pt x="41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5" y="111"/>
                    <a:pt x="46" y="111"/>
                    <a:pt x="48" y="111"/>
                  </a:cubicBezTo>
                  <a:cubicBezTo>
                    <a:pt x="49" y="111"/>
                    <a:pt x="50" y="111"/>
                    <a:pt x="51" y="111"/>
                  </a:cubicBezTo>
                  <a:cubicBezTo>
                    <a:pt x="52" y="111"/>
                    <a:pt x="54" y="111"/>
                    <a:pt x="55" y="111"/>
                  </a:cubicBezTo>
                  <a:cubicBezTo>
                    <a:pt x="56" y="111"/>
                    <a:pt x="57" y="110"/>
                    <a:pt x="58" y="110"/>
                  </a:cubicBezTo>
                  <a:cubicBezTo>
                    <a:pt x="60" y="110"/>
                    <a:pt x="61" y="110"/>
                    <a:pt x="63" y="110"/>
                  </a:cubicBezTo>
                  <a:cubicBezTo>
                    <a:pt x="64" y="110"/>
                    <a:pt x="65" y="110"/>
                    <a:pt x="67" y="110"/>
                  </a:cubicBezTo>
                  <a:cubicBezTo>
                    <a:pt x="68" y="110"/>
                    <a:pt x="70" y="110"/>
                    <a:pt x="71" y="110"/>
                  </a:cubicBezTo>
                  <a:cubicBezTo>
                    <a:pt x="73" y="110"/>
                    <a:pt x="74" y="110"/>
                    <a:pt x="75" y="110"/>
                  </a:cubicBezTo>
                  <a:cubicBezTo>
                    <a:pt x="77" y="110"/>
                    <a:pt x="78" y="110"/>
                    <a:pt x="80" y="110"/>
                  </a:cubicBezTo>
                  <a:cubicBezTo>
                    <a:pt x="81" y="110"/>
                    <a:pt x="83" y="110"/>
                    <a:pt x="84" y="110"/>
                  </a:cubicBezTo>
                  <a:cubicBezTo>
                    <a:pt x="85" y="110"/>
                    <a:pt x="87" y="110"/>
                    <a:pt x="88" y="110"/>
                  </a:cubicBezTo>
                  <a:cubicBezTo>
                    <a:pt x="90" y="110"/>
                    <a:pt x="91" y="110"/>
                    <a:pt x="92" y="110"/>
                  </a:cubicBezTo>
                  <a:cubicBezTo>
                    <a:pt x="93" y="110"/>
                    <a:pt x="94" y="110"/>
                    <a:pt x="94" y="110"/>
                  </a:cubicBezTo>
                  <a:cubicBezTo>
                    <a:pt x="95" y="111"/>
                    <a:pt x="95" y="111"/>
                    <a:pt x="96" y="111"/>
                  </a:cubicBezTo>
                  <a:cubicBezTo>
                    <a:pt x="97" y="111"/>
                    <a:pt x="97" y="111"/>
                    <a:pt x="98" y="111"/>
                  </a:cubicBezTo>
                  <a:cubicBezTo>
                    <a:pt x="98" y="111"/>
                    <a:pt x="99" y="111"/>
                    <a:pt x="100" y="111"/>
                  </a:cubicBezTo>
                  <a:cubicBezTo>
                    <a:pt x="101" y="111"/>
                    <a:pt x="102" y="111"/>
                    <a:pt x="104" y="111"/>
                  </a:cubicBezTo>
                  <a:cubicBezTo>
                    <a:pt x="105" y="111"/>
                    <a:pt x="106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11" y="111"/>
                    <a:pt x="112" y="111"/>
                  </a:cubicBezTo>
                  <a:cubicBezTo>
                    <a:pt x="114" y="112"/>
                    <a:pt x="116" y="112"/>
                    <a:pt x="118" y="112"/>
                  </a:cubicBezTo>
                  <a:cubicBezTo>
                    <a:pt x="119" y="112"/>
                    <a:pt x="120" y="112"/>
                    <a:pt x="121" y="112"/>
                  </a:cubicBezTo>
                  <a:cubicBezTo>
                    <a:pt x="122" y="112"/>
                    <a:pt x="122" y="112"/>
                    <a:pt x="123" y="112"/>
                  </a:cubicBezTo>
                  <a:cubicBezTo>
                    <a:pt x="123" y="112"/>
                    <a:pt x="124" y="112"/>
                    <a:pt x="125" y="112"/>
                  </a:cubicBezTo>
                  <a:cubicBezTo>
                    <a:pt x="127" y="113"/>
                    <a:pt x="129" y="113"/>
                    <a:pt x="131" y="113"/>
                  </a:cubicBezTo>
                  <a:cubicBezTo>
                    <a:pt x="133" y="113"/>
                    <a:pt x="134" y="113"/>
                    <a:pt x="135" y="113"/>
                  </a:cubicBezTo>
                  <a:cubicBezTo>
                    <a:pt x="135" y="113"/>
                    <a:pt x="136" y="114"/>
                    <a:pt x="136" y="114"/>
                  </a:cubicBezTo>
                  <a:cubicBezTo>
                    <a:pt x="136" y="114"/>
                    <a:pt x="137" y="114"/>
                    <a:pt x="137" y="114"/>
                  </a:cubicBezTo>
                  <a:cubicBezTo>
                    <a:pt x="141" y="114"/>
                    <a:pt x="145" y="115"/>
                    <a:pt x="149" y="115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47" y="4"/>
                    <a:pt x="143" y="4"/>
                    <a:pt x="138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19"/>
            <p:cNvSpPr>
              <a:spLocks/>
            </p:cNvSpPr>
            <p:nvPr/>
          </p:nvSpPr>
          <p:spPr bwMode="gray">
            <a:xfrm>
              <a:off x="4164013" y="2243138"/>
              <a:ext cx="819150" cy="701675"/>
            </a:xfrm>
            <a:custGeom>
              <a:avLst/>
              <a:gdLst>
                <a:gd name="T0" fmla="*/ 2147483647 w 292"/>
                <a:gd name="T1" fmla="*/ 0 h 250"/>
                <a:gd name="T2" fmla="*/ 2147483647 w 292"/>
                <a:gd name="T3" fmla="*/ 0 h 250"/>
                <a:gd name="T4" fmla="*/ 2147483647 w 292"/>
                <a:gd name="T5" fmla="*/ 0 h 250"/>
                <a:gd name="T6" fmla="*/ 2147483647 w 292"/>
                <a:gd name="T7" fmla="*/ 0 h 250"/>
                <a:gd name="T8" fmla="*/ 2147483647 w 292"/>
                <a:gd name="T9" fmla="*/ 0 h 250"/>
                <a:gd name="T10" fmla="*/ 2147483647 w 292"/>
                <a:gd name="T11" fmla="*/ 2147483647 h 250"/>
                <a:gd name="T12" fmla="*/ 2147483647 w 292"/>
                <a:gd name="T13" fmla="*/ 2147483647 h 250"/>
                <a:gd name="T14" fmla="*/ 2147483647 w 292"/>
                <a:gd name="T15" fmla="*/ 2147483647 h 250"/>
                <a:gd name="T16" fmla="*/ 2147483647 w 292"/>
                <a:gd name="T17" fmla="*/ 2147483647 h 250"/>
                <a:gd name="T18" fmla="*/ 2147483647 w 292"/>
                <a:gd name="T19" fmla="*/ 2147483647 h 250"/>
                <a:gd name="T20" fmla="*/ 2147483647 w 292"/>
                <a:gd name="T21" fmla="*/ 2147483647 h 250"/>
                <a:gd name="T22" fmla="*/ 2147483647 w 292"/>
                <a:gd name="T23" fmla="*/ 2147483647 h 250"/>
                <a:gd name="T24" fmla="*/ 2147483647 w 292"/>
                <a:gd name="T25" fmla="*/ 2147483647 h 250"/>
                <a:gd name="T26" fmla="*/ 2147483647 w 292"/>
                <a:gd name="T27" fmla="*/ 2147483647 h 250"/>
                <a:gd name="T28" fmla="*/ 2147483647 w 292"/>
                <a:gd name="T29" fmla="*/ 2147483647 h 250"/>
                <a:gd name="T30" fmla="*/ 2147483647 w 292"/>
                <a:gd name="T31" fmla="*/ 2147483647 h 250"/>
                <a:gd name="T32" fmla="*/ 2147483647 w 292"/>
                <a:gd name="T33" fmla="*/ 2147483647 h 250"/>
                <a:gd name="T34" fmla="*/ 2147483647 w 292"/>
                <a:gd name="T35" fmla="*/ 2147483647 h 250"/>
                <a:gd name="T36" fmla="*/ 2147483647 w 292"/>
                <a:gd name="T37" fmla="*/ 2147483647 h 250"/>
                <a:gd name="T38" fmla="*/ 2147483647 w 292"/>
                <a:gd name="T39" fmla="*/ 2147483647 h 250"/>
                <a:gd name="T40" fmla="*/ 2147483647 w 292"/>
                <a:gd name="T41" fmla="*/ 2147483647 h 250"/>
                <a:gd name="T42" fmla="*/ 2147483647 w 292"/>
                <a:gd name="T43" fmla="*/ 2147483647 h 250"/>
                <a:gd name="T44" fmla="*/ 2147483647 w 292"/>
                <a:gd name="T45" fmla="*/ 2147483647 h 250"/>
                <a:gd name="T46" fmla="*/ 2147483647 w 292"/>
                <a:gd name="T47" fmla="*/ 2147483647 h 250"/>
                <a:gd name="T48" fmla="*/ 2147483647 w 292"/>
                <a:gd name="T49" fmla="*/ 2147483647 h 250"/>
                <a:gd name="T50" fmla="*/ 2147483647 w 292"/>
                <a:gd name="T51" fmla="*/ 2147483647 h 250"/>
                <a:gd name="T52" fmla="*/ 0 w 292"/>
                <a:gd name="T53" fmla="*/ 2147483647 h 250"/>
                <a:gd name="T54" fmla="*/ 2147483647 w 292"/>
                <a:gd name="T55" fmla="*/ 2147483647 h 250"/>
                <a:gd name="T56" fmla="*/ 2147483647 w 292"/>
                <a:gd name="T57" fmla="*/ 2147483647 h 250"/>
                <a:gd name="T58" fmla="*/ 2147483647 w 292"/>
                <a:gd name="T59" fmla="*/ 2147483647 h 250"/>
                <a:gd name="T60" fmla="*/ 2147483647 w 292"/>
                <a:gd name="T61" fmla="*/ 0 h 250"/>
                <a:gd name="T62" fmla="*/ 2147483647 w 292"/>
                <a:gd name="T63" fmla="*/ 0 h 250"/>
                <a:gd name="T64" fmla="*/ 2147483647 w 292"/>
                <a:gd name="T65" fmla="*/ 0 h 250"/>
                <a:gd name="T66" fmla="*/ 2147483647 w 292"/>
                <a:gd name="T67" fmla="*/ 0 h 250"/>
                <a:gd name="T68" fmla="*/ 2147483647 w 292"/>
                <a:gd name="T69" fmla="*/ 0 h 2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250"/>
                <a:gd name="T107" fmla="*/ 292 w 292"/>
                <a:gd name="T108" fmla="*/ 250 h 2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250">
                  <a:moveTo>
                    <a:pt x="145" y="0"/>
                  </a:moveTo>
                  <a:cubicBezTo>
                    <a:pt x="147" y="0"/>
                    <a:pt x="148" y="0"/>
                    <a:pt x="149" y="0"/>
                  </a:cubicBezTo>
                  <a:cubicBezTo>
                    <a:pt x="151" y="0"/>
                    <a:pt x="152" y="0"/>
                    <a:pt x="154" y="0"/>
                  </a:cubicBezTo>
                  <a:cubicBezTo>
                    <a:pt x="155" y="0"/>
                    <a:pt x="156" y="0"/>
                    <a:pt x="158" y="0"/>
                  </a:cubicBezTo>
                  <a:cubicBezTo>
                    <a:pt x="159" y="0"/>
                    <a:pt x="160" y="0"/>
                    <a:pt x="162" y="0"/>
                  </a:cubicBezTo>
                  <a:cubicBezTo>
                    <a:pt x="173" y="0"/>
                    <a:pt x="184" y="1"/>
                    <a:pt x="195" y="1"/>
                  </a:cubicBezTo>
                  <a:cubicBezTo>
                    <a:pt x="206" y="2"/>
                    <a:pt x="217" y="2"/>
                    <a:pt x="228" y="3"/>
                  </a:cubicBezTo>
                  <a:cubicBezTo>
                    <a:pt x="239" y="4"/>
                    <a:pt x="250" y="5"/>
                    <a:pt x="260" y="6"/>
                  </a:cubicBezTo>
                  <a:cubicBezTo>
                    <a:pt x="271" y="7"/>
                    <a:pt x="282" y="9"/>
                    <a:pt x="292" y="10"/>
                  </a:cubicBezTo>
                  <a:cubicBezTo>
                    <a:pt x="222" y="250"/>
                    <a:pt x="222" y="250"/>
                    <a:pt x="222" y="250"/>
                  </a:cubicBezTo>
                  <a:cubicBezTo>
                    <a:pt x="217" y="249"/>
                    <a:pt x="212" y="249"/>
                    <a:pt x="207" y="248"/>
                  </a:cubicBezTo>
                  <a:cubicBezTo>
                    <a:pt x="202" y="248"/>
                    <a:pt x="198" y="247"/>
                    <a:pt x="193" y="247"/>
                  </a:cubicBezTo>
                  <a:cubicBezTo>
                    <a:pt x="188" y="246"/>
                    <a:pt x="183" y="246"/>
                    <a:pt x="178" y="246"/>
                  </a:cubicBezTo>
                  <a:cubicBezTo>
                    <a:pt x="173" y="246"/>
                    <a:pt x="168" y="245"/>
                    <a:pt x="163" y="245"/>
                  </a:cubicBezTo>
                  <a:cubicBezTo>
                    <a:pt x="162" y="245"/>
                    <a:pt x="160" y="245"/>
                    <a:pt x="159" y="245"/>
                  </a:cubicBezTo>
                  <a:cubicBezTo>
                    <a:pt x="157" y="245"/>
                    <a:pt x="156" y="245"/>
                    <a:pt x="154" y="245"/>
                  </a:cubicBezTo>
                  <a:cubicBezTo>
                    <a:pt x="153" y="245"/>
                    <a:pt x="151" y="245"/>
                    <a:pt x="150" y="245"/>
                  </a:cubicBezTo>
                  <a:cubicBezTo>
                    <a:pt x="148" y="245"/>
                    <a:pt x="147" y="245"/>
                    <a:pt x="145" y="245"/>
                  </a:cubicBezTo>
                  <a:cubicBezTo>
                    <a:pt x="144" y="245"/>
                    <a:pt x="142" y="245"/>
                    <a:pt x="141" y="245"/>
                  </a:cubicBezTo>
                  <a:cubicBezTo>
                    <a:pt x="139" y="245"/>
                    <a:pt x="138" y="245"/>
                    <a:pt x="137" y="245"/>
                  </a:cubicBezTo>
                  <a:cubicBezTo>
                    <a:pt x="135" y="245"/>
                    <a:pt x="134" y="245"/>
                    <a:pt x="132" y="245"/>
                  </a:cubicBezTo>
                  <a:cubicBezTo>
                    <a:pt x="131" y="245"/>
                    <a:pt x="129" y="245"/>
                    <a:pt x="128" y="245"/>
                  </a:cubicBezTo>
                  <a:cubicBezTo>
                    <a:pt x="123" y="245"/>
                    <a:pt x="118" y="246"/>
                    <a:pt x="113" y="246"/>
                  </a:cubicBezTo>
                  <a:cubicBezTo>
                    <a:pt x="108" y="246"/>
                    <a:pt x="103" y="246"/>
                    <a:pt x="98" y="247"/>
                  </a:cubicBezTo>
                  <a:cubicBezTo>
                    <a:pt x="94" y="247"/>
                    <a:pt x="89" y="248"/>
                    <a:pt x="84" y="248"/>
                  </a:cubicBezTo>
                  <a:cubicBezTo>
                    <a:pt x="79" y="249"/>
                    <a:pt x="74" y="249"/>
                    <a:pt x="70" y="2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8"/>
                    <a:pt x="21" y="7"/>
                    <a:pt x="31" y="6"/>
                  </a:cubicBezTo>
                  <a:cubicBezTo>
                    <a:pt x="42" y="5"/>
                    <a:pt x="53" y="4"/>
                    <a:pt x="64" y="3"/>
                  </a:cubicBezTo>
                  <a:cubicBezTo>
                    <a:pt x="74" y="2"/>
                    <a:pt x="85" y="2"/>
                    <a:pt x="96" y="1"/>
                  </a:cubicBezTo>
                  <a:cubicBezTo>
                    <a:pt x="107" y="1"/>
                    <a:pt x="118" y="0"/>
                    <a:pt x="129" y="0"/>
                  </a:cubicBezTo>
                  <a:cubicBezTo>
                    <a:pt x="130" y="0"/>
                    <a:pt x="132" y="0"/>
                    <a:pt x="133" y="0"/>
                  </a:cubicBezTo>
                  <a:cubicBezTo>
                    <a:pt x="134" y="0"/>
                    <a:pt x="136" y="0"/>
                    <a:pt x="137" y="0"/>
                  </a:cubicBezTo>
                  <a:cubicBezTo>
                    <a:pt x="139" y="0"/>
                    <a:pt x="140" y="0"/>
                    <a:pt x="141" y="0"/>
                  </a:cubicBezTo>
                  <a:cubicBezTo>
                    <a:pt x="143" y="0"/>
                    <a:pt x="144" y="0"/>
                    <a:pt x="1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Line 42"/>
            <p:cNvSpPr>
              <a:spLocks noChangeShapeType="1"/>
            </p:cNvSpPr>
            <p:nvPr/>
          </p:nvSpPr>
          <p:spPr bwMode="gray">
            <a:xfrm flipV="1">
              <a:off x="5508625" y="19748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gray">
            <a:xfrm flipV="1">
              <a:off x="6264275" y="23622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Line 42"/>
            <p:cNvSpPr>
              <a:spLocks noChangeShapeType="1"/>
            </p:cNvSpPr>
            <p:nvPr/>
          </p:nvSpPr>
          <p:spPr bwMode="gray">
            <a:xfrm flipV="1">
              <a:off x="6911975" y="31369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gray">
            <a:xfrm flipV="1">
              <a:off x="2792413" y="240982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Line 42"/>
            <p:cNvSpPr>
              <a:spLocks noChangeShapeType="1"/>
            </p:cNvSpPr>
            <p:nvPr/>
          </p:nvSpPr>
          <p:spPr bwMode="gray">
            <a:xfrm flipV="1">
              <a:off x="2232025" y="316547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Line 42"/>
            <p:cNvSpPr>
              <a:spLocks noChangeShapeType="1"/>
            </p:cNvSpPr>
            <p:nvPr/>
          </p:nvSpPr>
          <p:spPr bwMode="gray">
            <a:xfrm flipV="1">
              <a:off x="3635375" y="19685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Text Box 41"/>
            <p:cNvSpPr txBox="1">
              <a:spLocks noChangeArrowheads="1"/>
            </p:cNvSpPr>
            <p:nvPr/>
          </p:nvSpPr>
          <p:spPr bwMode="gray">
            <a:xfrm>
              <a:off x="5508625" y="1928813"/>
              <a:ext cx="28797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100" dirty="0">
                  <a:solidFill>
                    <a:srgbClr val="9F250D"/>
                  </a:solidFill>
                </a:rPr>
                <a:t>Portale i system </a:t>
              </a:r>
              <a:r>
                <a:rPr lang="pl-PL" sz="1100" dirty="0" smtClean="0">
                  <a:solidFill>
                    <a:srgbClr val="9F250D"/>
                  </a:solidFill>
                </a:rPr>
                <a:t>informacji/komunikacji </a:t>
              </a:r>
              <a:r>
                <a:rPr lang="pl-PL" sz="1100" dirty="0">
                  <a:solidFill>
                    <a:srgbClr val="9F250D"/>
                  </a:solidFill>
                </a:rPr>
                <a:t>wewnętrznej</a:t>
              </a:r>
            </a:p>
          </p:txBody>
        </p:sp>
        <p:sp>
          <p:nvSpPr>
            <p:cNvPr id="70" name="Text Box 41"/>
            <p:cNvSpPr txBox="1">
              <a:spLocks noChangeArrowheads="1"/>
            </p:cNvSpPr>
            <p:nvPr/>
          </p:nvSpPr>
          <p:spPr bwMode="gray">
            <a:xfrm>
              <a:off x="6273800" y="2325688"/>
              <a:ext cx="2619375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r>
                <a:rPr lang="pl-PL" sz="1100" dirty="0">
                  <a:solidFill>
                    <a:srgbClr val="9F250D"/>
                  </a:solidFill>
                </a:rPr>
                <a:t>Standaryzacja i jednolitość sprzętu komputerowego/serwerowego</a:t>
              </a:r>
            </a:p>
          </p:txBody>
        </p:sp>
        <p:sp>
          <p:nvSpPr>
            <p:cNvPr id="71" name="Text Box 41"/>
            <p:cNvSpPr txBox="1">
              <a:spLocks noChangeArrowheads="1"/>
            </p:cNvSpPr>
            <p:nvPr/>
          </p:nvSpPr>
          <p:spPr bwMode="gray">
            <a:xfrm>
              <a:off x="6911975" y="3117850"/>
              <a:ext cx="187325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100" noProof="1">
                  <a:solidFill>
                    <a:srgbClr val="9F250D"/>
                  </a:solidFill>
                </a:rPr>
                <a:t>Archiwizacja cyfrowa</a:t>
              </a:r>
            </a:p>
          </p:txBody>
        </p:sp>
        <p:sp>
          <p:nvSpPr>
            <p:cNvPr id="72" name="Text Box 41"/>
            <p:cNvSpPr txBox="1">
              <a:spLocks noChangeArrowheads="1"/>
            </p:cNvSpPr>
            <p:nvPr/>
          </p:nvSpPr>
          <p:spPr bwMode="gray">
            <a:xfrm>
              <a:off x="71438" y="3117850"/>
              <a:ext cx="2160587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Rozbudowa i modernizacja infrastruktury</a:t>
              </a:r>
            </a:p>
          </p:txBody>
        </p:sp>
        <p:sp>
          <p:nvSpPr>
            <p:cNvPr id="73" name="Text Box 41"/>
            <p:cNvSpPr txBox="1">
              <a:spLocks noChangeArrowheads="1"/>
            </p:cNvSpPr>
            <p:nvPr/>
          </p:nvSpPr>
          <p:spPr bwMode="gray">
            <a:xfrm>
              <a:off x="287338" y="2397125"/>
              <a:ext cx="25050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Centrum Personalizacji ELS</a:t>
              </a:r>
            </a:p>
          </p:txBody>
        </p:sp>
        <p:sp>
          <p:nvSpPr>
            <p:cNvPr id="74" name="Text Box 41"/>
            <p:cNvSpPr txBox="1">
              <a:spLocks noChangeArrowheads="1"/>
            </p:cNvSpPr>
            <p:nvPr/>
          </p:nvSpPr>
          <p:spPr bwMode="gray">
            <a:xfrm>
              <a:off x="1130300" y="1928813"/>
              <a:ext cx="2505075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Rozbudowa narzędzi zarządzania</a:t>
              </a:r>
            </a:p>
          </p:txBody>
        </p:sp>
        <p:sp>
          <p:nvSpPr>
            <p:cNvPr id="75" name="Freeform 33"/>
            <p:cNvSpPr>
              <a:spLocks/>
            </p:cNvSpPr>
            <p:nvPr/>
          </p:nvSpPr>
          <p:spPr bwMode="gray">
            <a:xfrm>
              <a:off x="3384000" y="3354388"/>
              <a:ext cx="2384425" cy="1044449"/>
            </a:xfrm>
            <a:custGeom>
              <a:avLst/>
              <a:gdLst>
                <a:gd name="T0" fmla="*/ 2147483647 w 848"/>
                <a:gd name="T1" fmla="*/ 0 h 307"/>
                <a:gd name="T2" fmla="*/ 2147483647 w 848"/>
                <a:gd name="T3" fmla="*/ 2147483647 h 307"/>
                <a:gd name="T4" fmla="*/ 2147483647 w 848"/>
                <a:gd name="T5" fmla="*/ 2147483647 h 307"/>
                <a:gd name="T6" fmla="*/ 2147483647 w 848"/>
                <a:gd name="T7" fmla="*/ 2147483647 h 307"/>
                <a:gd name="T8" fmla="*/ 2147483647 w 848"/>
                <a:gd name="T9" fmla="*/ 2147483647 h 307"/>
                <a:gd name="T10" fmla="*/ 0 w 848"/>
                <a:gd name="T11" fmla="*/ 2147483647 h 307"/>
                <a:gd name="T12" fmla="*/ 2147483647 w 848"/>
                <a:gd name="T13" fmla="*/ 2147483647 h 307"/>
                <a:gd name="T14" fmla="*/ 2147483647 w 848"/>
                <a:gd name="T15" fmla="*/ 2147483647 h 307"/>
                <a:gd name="T16" fmla="*/ 2147483647 w 848"/>
                <a:gd name="T17" fmla="*/ 2147483647 h 307"/>
                <a:gd name="T18" fmla="*/ 2147483647 w 848"/>
                <a:gd name="T19" fmla="*/ 0 h 3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8"/>
                <a:gd name="T31" fmla="*/ 0 h 307"/>
                <a:gd name="T32" fmla="*/ 848 w 848"/>
                <a:gd name="T33" fmla="*/ 307 h 3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8" h="307">
                  <a:moveTo>
                    <a:pt x="424" y="0"/>
                  </a:moveTo>
                  <a:cubicBezTo>
                    <a:pt x="478" y="0"/>
                    <a:pt x="529" y="8"/>
                    <a:pt x="576" y="22"/>
                  </a:cubicBezTo>
                  <a:cubicBezTo>
                    <a:pt x="623" y="37"/>
                    <a:pt x="667" y="58"/>
                    <a:pt x="705" y="84"/>
                  </a:cubicBezTo>
                  <a:cubicBezTo>
                    <a:pt x="743" y="111"/>
                    <a:pt x="776" y="143"/>
                    <a:pt x="801" y="180"/>
                  </a:cubicBezTo>
                  <a:cubicBezTo>
                    <a:pt x="826" y="218"/>
                    <a:pt x="843" y="261"/>
                    <a:pt x="848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6" y="261"/>
                    <a:pt x="23" y="218"/>
                    <a:pt x="48" y="180"/>
                  </a:cubicBezTo>
                  <a:cubicBezTo>
                    <a:pt x="73" y="143"/>
                    <a:pt x="105" y="111"/>
                    <a:pt x="144" y="84"/>
                  </a:cubicBezTo>
                  <a:cubicBezTo>
                    <a:pt x="182" y="58"/>
                    <a:pt x="225" y="37"/>
                    <a:pt x="273" y="22"/>
                  </a:cubicBezTo>
                  <a:cubicBezTo>
                    <a:pt x="320" y="8"/>
                    <a:pt x="371" y="0"/>
                    <a:pt x="424" y="0"/>
                  </a:cubicBezTo>
                  <a:close/>
                </a:path>
              </a:pathLst>
            </a:custGeom>
            <a:solidFill>
              <a:srgbClr val="9F250D">
                <a:alpha val="83136"/>
              </a:srgbClr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6" name="AutoShape 34"/>
            <p:cNvSpPr>
              <a:spLocks noChangeArrowheads="1"/>
            </p:cNvSpPr>
            <p:nvPr/>
          </p:nvSpPr>
          <p:spPr bwMode="gray">
            <a:xfrm>
              <a:off x="3384000" y="4328825"/>
              <a:ext cx="2384425" cy="304800"/>
            </a:xfrm>
            <a:custGeom>
              <a:avLst/>
              <a:gdLst>
                <a:gd name="G0" fmla="+- 403 0 0"/>
                <a:gd name="G1" fmla="+- 21600 0 403"/>
                <a:gd name="G2" fmla="*/ 403 1 2"/>
                <a:gd name="G3" fmla="+- 21600 0 G2"/>
                <a:gd name="G4" fmla="+/ 403 21600 2"/>
                <a:gd name="G5" fmla="+/ G1 0 2"/>
                <a:gd name="G6" fmla="*/ 21600 21600 403"/>
                <a:gd name="G7" fmla="*/ G6 1 2"/>
                <a:gd name="G8" fmla="+- 21600 0 G7"/>
                <a:gd name="G9" fmla="*/ 21600 1 2"/>
                <a:gd name="G10" fmla="+- 403 0 G9"/>
                <a:gd name="G11" fmla="?: G10 G8 0"/>
                <a:gd name="G12" fmla="?: G10 G7 21600"/>
                <a:gd name="T0" fmla="*/ 21398 w 21600"/>
                <a:gd name="T1" fmla="*/ 10800 h 21600"/>
                <a:gd name="T2" fmla="*/ 10800 w 21600"/>
                <a:gd name="T3" fmla="*/ 21600 h 21600"/>
                <a:gd name="T4" fmla="*/ 202 w 21600"/>
                <a:gd name="T5" fmla="*/ 10800 h 21600"/>
                <a:gd name="T6" fmla="*/ 10800 w 21600"/>
                <a:gd name="T7" fmla="*/ 0 h 21600"/>
                <a:gd name="T8" fmla="*/ 2002 w 21600"/>
                <a:gd name="T9" fmla="*/ 2002 h 21600"/>
                <a:gd name="T10" fmla="*/ 19598 w 21600"/>
                <a:gd name="T11" fmla="*/ 1959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03" y="21600"/>
                  </a:lnTo>
                  <a:lnTo>
                    <a:pt x="2119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350">
              <a:solidFill>
                <a:srgbClr val="DBDBDB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b="0"/>
            </a:p>
          </p:txBody>
        </p:sp>
        <p:sp>
          <p:nvSpPr>
            <p:cNvPr id="77" name="Text Box 38"/>
            <p:cNvSpPr txBox="1">
              <a:spLocks noChangeArrowheads="1"/>
            </p:cNvSpPr>
            <p:nvPr/>
          </p:nvSpPr>
          <p:spPr bwMode="gray">
            <a:xfrm>
              <a:off x="3556000" y="3608825"/>
              <a:ext cx="20955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1400" b="0" noProof="1">
                  <a:solidFill>
                    <a:schemeClr val="bg1"/>
                  </a:solidFill>
                </a:rPr>
                <a:t>Centrum </a:t>
              </a:r>
            </a:p>
            <a:p>
              <a:pPr algn="ctr"/>
              <a:r>
                <a:rPr lang="pl-PL" sz="1400" b="0" noProof="1">
                  <a:solidFill>
                    <a:schemeClr val="bg1"/>
                  </a:solidFill>
                </a:rPr>
                <a:t>Kompetencji Informatycznych</a:t>
              </a:r>
            </a:p>
          </p:txBody>
        </p:sp>
      </p:grpSp>
      <p:graphicFrame>
        <p:nvGraphicFramePr>
          <p:cNvPr id="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2901"/>
              </p:ext>
            </p:extLst>
          </p:nvPr>
        </p:nvGraphicFramePr>
        <p:xfrm>
          <a:off x="6911975" y="4814823"/>
          <a:ext cx="15398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3" name="Visio" r:id="rId3" imgW="1539402" imgH="1095555" progId="Visio.Drawing.11">
                  <p:link updateAutomatic="1"/>
                </p:oleObj>
              </mc:Choice>
              <mc:Fallback>
                <p:oleObj name="Visio" r:id="rId3" imgW="1539402" imgH="1095555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975" y="4814823"/>
                        <a:ext cx="1539875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814823"/>
            <a:ext cx="1504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pole tekstowe 79"/>
          <p:cNvSpPr txBox="1"/>
          <p:nvPr/>
        </p:nvSpPr>
        <p:spPr>
          <a:xfrm>
            <a:off x="323711" y="5620013"/>
            <a:ext cx="79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 smtClean="0">
                <a:solidFill>
                  <a:srgbClr val="006699"/>
                </a:solidFill>
              </a:rPr>
              <a:t>PWR.Net</a:t>
            </a:r>
            <a:endParaRPr lang="pl-PL" sz="1100" dirty="0">
              <a:solidFill>
                <a:srgbClr val="006699"/>
              </a:solidFill>
            </a:endParaRPr>
          </a:p>
        </p:txBody>
      </p:sp>
      <p:sp>
        <p:nvSpPr>
          <p:cNvPr id="8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085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97152" y="31681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dirty="0" smtClean="0"/>
              <a:t>Informatyzacja Uczelni</a:t>
            </a:r>
            <a:endParaRPr lang="pl-PL" dirty="0"/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596598" y="1345563"/>
            <a:ext cx="3868589" cy="2050829"/>
            <a:chOff x="186" y="979"/>
            <a:chExt cx="1333" cy="2078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204" y="979"/>
              <a:ext cx="1315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88000" tIns="0" rIns="0" bIns="0" anchor="ctr"/>
            <a:lstStyle/>
            <a:p>
              <a:endParaRPr lang="pl-PL" sz="1600" dirty="0" smtClean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186" y="1206"/>
              <a:ext cx="1128" cy="1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 marL="0" lvl="3" algn="just">
                <a:lnSpc>
                  <a:spcPct val="90000"/>
                </a:lnSpc>
                <a:buClr>
                  <a:srgbClr val="9F250D"/>
                </a:buClr>
                <a:defRPr/>
              </a:pPr>
              <a:endParaRPr lang="pl-PL" sz="1200" dirty="0" smtClean="0"/>
            </a:p>
          </p:txBody>
        </p:sp>
      </p:grpSp>
      <p:sp>
        <p:nvSpPr>
          <p:cNvPr id="11" name="Prostokąt 10"/>
          <p:cNvSpPr/>
          <p:nvPr/>
        </p:nvSpPr>
        <p:spPr>
          <a:xfrm>
            <a:off x="719572" y="1106827"/>
            <a:ext cx="5833628" cy="3139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buClr>
                <a:srgbClr val="9F250D"/>
              </a:buClr>
            </a:pPr>
            <a:r>
              <a:rPr lang="pl-PL" sz="1600" dirty="0">
                <a:solidFill>
                  <a:srgbClr val="A02F10"/>
                </a:solidFill>
              </a:rPr>
              <a:t>Wdrożenie Zintegrowanego Systemu Informatycznego (ZSI</a:t>
            </a:r>
            <a:r>
              <a:rPr lang="pl-PL" sz="1600" dirty="0" smtClean="0">
                <a:solidFill>
                  <a:srgbClr val="A02F10"/>
                </a:solidFill>
              </a:rPr>
              <a:t>)</a:t>
            </a:r>
            <a:endParaRPr lang="pl-PL" sz="1600" u="sng" dirty="0">
              <a:solidFill>
                <a:srgbClr val="A02F1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28367" y="1759360"/>
            <a:ext cx="3756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Uruchomione usługi i usprawnione procesy</a:t>
            </a:r>
          </a:p>
          <a:p>
            <a:pPr lvl="0"/>
            <a:endParaRPr lang="pl-PL" sz="1200" b="0" dirty="0" smtClean="0"/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/>
              <a:t>Usługa wsparcia projektu - wsparcie administracyjno-organizacyjno-logistyczne</a:t>
            </a:r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200" b="0" dirty="0"/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/>
              <a:t>Usługa inżyniera </a:t>
            </a:r>
            <a:r>
              <a:rPr lang="pl-PL" sz="1200" b="0" dirty="0" smtClean="0"/>
              <a:t>kontraktu – nadzór, koordynacja</a:t>
            </a:r>
            <a:br>
              <a:rPr lang="pl-PL" sz="1200" b="0" dirty="0" smtClean="0"/>
            </a:br>
            <a:r>
              <a:rPr lang="pl-PL" sz="1200" b="0" dirty="0" smtClean="0"/>
              <a:t>oraz zarządzanie projektem </a:t>
            </a:r>
            <a:r>
              <a:rPr lang="pl-PL" sz="1200" b="0" dirty="0"/>
              <a:t>przez Inżyniera </a:t>
            </a:r>
            <a:r>
              <a:rPr lang="pl-PL" sz="1200" b="0" dirty="0" smtClean="0"/>
              <a:t>Kontraktu</a:t>
            </a:r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200" b="0" dirty="0"/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/>
              <a:t>Analiza przedwdrożeniowa - zaktualizowanie </a:t>
            </a:r>
            <a:r>
              <a:rPr lang="pl-PL" sz="1200" b="0" dirty="0"/>
              <a:t>map procesów występujących w obszarach </a:t>
            </a:r>
            <a:r>
              <a:rPr lang="pl-PL" sz="1200" b="0" dirty="0" smtClean="0"/>
              <a:t>wdrożenia</a:t>
            </a:r>
            <a:endParaRPr lang="pl-PL" sz="1200" b="0" u="sng" dirty="0" smtClean="0"/>
          </a:p>
        </p:txBody>
      </p:sp>
      <p:sp>
        <p:nvSpPr>
          <p:cNvPr id="18" name="Nawias klamrowy zamykający 17"/>
          <p:cNvSpPr/>
          <p:nvPr/>
        </p:nvSpPr>
        <p:spPr>
          <a:xfrm>
            <a:off x="7276405" y="1841031"/>
            <a:ext cx="175365" cy="1032364"/>
          </a:xfrm>
          <a:prstGeom prst="rightBrace">
            <a:avLst/>
          </a:prstGeom>
          <a:ln>
            <a:solidFill>
              <a:srgbClr val="A02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Nawias klamrowy zamykający 18"/>
          <p:cNvSpPr/>
          <p:nvPr/>
        </p:nvSpPr>
        <p:spPr>
          <a:xfrm>
            <a:off x="7286322" y="2931072"/>
            <a:ext cx="155529" cy="903699"/>
          </a:xfrm>
          <a:prstGeom prst="rightBrace">
            <a:avLst/>
          </a:prstGeom>
          <a:ln>
            <a:solidFill>
              <a:srgbClr val="A02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7560332" y="2147288"/>
            <a:ext cx="121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 smtClean="0"/>
              <a:t>zrealizowane </a:t>
            </a:r>
            <a:br>
              <a:rPr lang="pl-PL" sz="1200" b="0" dirty="0" smtClean="0"/>
            </a:br>
            <a:r>
              <a:rPr lang="pl-PL" sz="1200" b="0" dirty="0" smtClean="0"/>
              <a:t>lub w trakcie realizacji</a:t>
            </a:r>
            <a:endParaRPr lang="pl-PL" sz="1200" b="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7646466" y="3203086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 smtClean="0"/>
              <a:t>do realizacji</a:t>
            </a:r>
            <a:endParaRPr lang="pl-PL" sz="1200" b="0" dirty="0"/>
          </a:p>
        </p:txBody>
      </p:sp>
      <p:sp>
        <p:nvSpPr>
          <p:cNvPr id="10" name="Prostokąt 9"/>
          <p:cNvSpPr/>
          <p:nvPr/>
        </p:nvSpPr>
        <p:spPr>
          <a:xfrm>
            <a:off x="4485023" y="1765646"/>
            <a:ext cx="281121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76225">
              <a:lnSpc>
                <a:spcPct val="90000"/>
              </a:lnSpc>
              <a:buClr>
                <a:srgbClr val="9F250D"/>
              </a:buClr>
              <a:defRPr/>
            </a:pPr>
            <a:r>
              <a:rPr lang="pl-PL" sz="1200" dirty="0" smtClean="0">
                <a:solidFill>
                  <a:srgbClr val="A02F10"/>
                </a:solidFill>
              </a:rPr>
              <a:t>Etapy </a:t>
            </a:r>
            <a:r>
              <a:rPr lang="pl-PL" sz="1200" dirty="0">
                <a:solidFill>
                  <a:srgbClr val="A02F10"/>
                </a:solidFill>
              </a:rPr>
              <a:t>projektu</a:t>
            </a:r>
          </a:p>
          <a:p>
            <a:pPr marL="180975" lvl="3">
              <a:lnSpc>
                <a:spcPct val="90000"/>
              </a:lnSpc>
              <a:buClr>
                <a:srgbClr val="9F250D"/>
              </a:buClr>
              <a:defRPr/>
            </a:pPr>
            <a:endParaRPr lang="pl-PL" sz="1200" dirty="0">
              <a:solidFill>
                <a:srgbClr val="A02F10"/>
              </a:solidFill>
            </a:endParaRPr>
          </a:p>
          <a:p>
            <a:pPr indent="-1466850">
              <a:lnSpc>
                <a:spcPct val="150000"/>
              </a:lnSpc>
              <a:buClr>
                <a:srgbClr val="9F250D"/>
              </a:buClr>
              <a:defRPr/>
            </a:pPr>
            <a:r>
              <a:rPr lang="pl-PL" sz="1200" b="0" dirty="0"/>
              <a:t>   </a:t>
            </a:r>
            <a:r>
              <a:rPr lang="pl-PL" sz="1200" dirty="0"/>
              <a:t>Etap 0 </a:t>
            </a:r>
            <a:r>
              <a:rPr lang="pl-PL" sz="1200" b="0" dirty="0"/>
              <a:t>– przygotowanie DIP </a:t>
            </a:r>
          </a:p>
          <a:p>
            <a:pPr indent="-1466850">
              <a:lnSpc>
                <a:spcPct val="150000"/>
              </a:lnSpc>
              <a:buClr>
                <a:srgbClr val="9F250D"/>
              </a:buClr>
              <a:defRPr/>
            </a:pPr>
            <a:r>
              <a:rPr lang="pl-PL" sz="1200" b="0" dirty="0"/>
              <a:t>   </a:t>
            </a:r>
            <a:r>
              <a:rPr lang="pl-PL" sz="1200" dirty="0"/>
              <a:t>Etap I  </a:t>
            </a:r>
            <a:r>
              <a:rPr lang="pl-PL" sz="1200" b="0" dirty="0"/>
              <a:t>– analiza przedwdrożeniowa</a:t>
            </a:r>
          </a:p>
          <a:p>
            <a:pPr indent="-1466850">
              <a:lnSpc>
                <a:spcPct val="150000"/>
              </a:lnSpc>
              <a:buClr>
                <a:srgbClr val="9F250D"/>
              </a:buClr>
              <a:defRPr/>
            </a:pPr>
            <a:r>
              <a:rPr lang="pl-PL" sz="1200" b="0" dirty="0"/>
              <a:t>   </a:t>
            </a:r>
            <a:r>
              <a:rPr lang="pl-PL" sz="1200" dirty="0"/>
              <a:t>Etap II </a:t>
            </a:r>
            <a:r>
              <a:rPr lang="pl-PL" sz="1200" b="0" dirty="0"/>
              <a:t>– wdrożenie ZSI</a:t>
            </a:r>
          </a:p>
          <a:p>
            <a:pPr marL="0" lvl="3" indent="-95250" algn="just">
              <a:lnSpc>
                <a:spcPct val="150000"/>
              </a:lnSpc>
              <a:buClr>
                <a:srgbClr val="9F250D"/>
              </a:buClr>
              <a:defRPr/>
            </a:pPr>
            <a:r>
              <a:rPr lang="pl-PL" sz="1200" b="0" dirty="0">
                <a:solidFill>
                  <a:srgbClr val="C00000"/>
                </a:solidFill>
              </a:rPr>
              <a:t>   </a:t>
            </a:r>
            <a:r>
              <a:rPr lang="pl-PL" sz="1200" dirty="0"/>
              <a:t>Etap III  </a:t>
            </a:r>
            <a:r>
              <a:rPr lang="pl-PL" sz="1200" b="0" dirty="0" smtClean="0"/>
              <a:t>(</a:t>
            </a:r>
            <a:r>
              <a:rPr lang="pl-PL" sz="1200" b="0" dirty="0"/>
              <a:t>równolegle do Etapu </a:t>
            </a:r>
            <a:r>
              <a:rPr lang="pl-PL" sz="1200" b="0" dirty="0" smtClean="0"/>
              <a:t>IV) </a:t>
            </a:r>
            <a:br>
              <a:rPr lang="pl-PL" sz="1200" b="0" dirty="0" smtClean="0"/>
            </a:br>
            <a:r>
              <a:rPr lang="pl-PL" sz="1200" b="0" dirty="0" smtClean="0"/>
              <a:t>	</a:t>
            </a:r>
            <a:r>
              <a:rPr lang="pl-PL" sz="1200" dirty="0" smtClean="0"/>
              <a:t>- </a:t>
            </a:r>
            <a:r>
              <a:rPr lang="pl-PL" sz="1200" b="0" dirty="0" smtClean="0"/>
              <a:t>gwarancja</a:t>
            </a:r>
            <a:endParaRPr lang="pl-PL" sz="1200" b="0" dirty="0"/>
          </a:p>
          <a:p>
            <a:pPr indent="-1466850">
              <a:lnSpc>
                <a:spcPct val="150000"/>
              </a:lnSpc>
              <a:buClr>
                <a:srgbClr val="9F250D"/>
              </a:buClr>
              <a:defRPr/>
            </a:pPr>
            <a:r>
              <a:rPr lang="pl-PL" sz="1200" b="0" dirty="0"/>
              <a:t>   </a:t>
            </a:r>
            <a:r>
              <a:rPr lang="pl-PL" sz="1200" dirty="0"/>
              <a:t>Etap IV </a:t>
            </a:r>
            <a:r>
              <a:rPr lang="pl-PL" sz="1200" b="0" dirty="0"/>
              <a:t>- asysta techniczna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776611" y="4011973"/>
            <a:ext cx="741682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76225">
              <a:lnSpc>
                <a:spcPct val="90000"/>
              </a:lnSpc>
              <a:buClr>
                <a:srgbClr val="9F250D"/>
              </a:buClr>
              <a:defRPr/>
            </a:pPr>
            <a:r>
              <a:rPr lang="pl-PL" sz="1200" dirty="0">
                <a:solidFill>
                  <a:prstClr val="black"/>
                </a:solidFill>
              </a:rPr>
              <a:t>Wspomaganie realizacji procesów  </a:t>
            </a:r>
            <a:r>
              <a:rPr lang="pl-PL" sz="1200" dirty="0" smtClean="0">
                <a:solidFill>
                  <a:prstClr val="black"/>
                </a:solidFill>
              </a:rPr>
              <a:t>gospodarczych </a:t>
            </a:r>
            <a:r>
              <a:rPr lang="pl-PL" sz="1200" dirty="0">
                <a:solidFill>
                  <a:prstClr val="black"/>
                </a:solidFill>
              </a:rPr>
              <a:t>zachodzących </a:t>
            </a:r>
            <a:r>
              <a:rPr lang="pl-PL" sz="1200" dirty="0" smtClean="0">
                <a:solidFill>
                  <a:prstClr val="black"/>
                </a:solidFill>
              </a:rPr>
              <a:t>w Uczelni</a:t>
            </a: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005538"/>
              </p:ext>
            </p:extLst>
          </p:nvPr>
        </p:nvGraphicFramePr>
        <p:xfrm>
          <a:off x="863588" y="4365104"/>
          <a:ext cx="7512030" cy="13460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6104"/>
                <a:gridCol w="1800200"/>
                <a:gridCol w="1548172"/>
                <a:gridCol w="1599603"/>
                <a:gridCol w="1627951"/>
              </a:tblGrid>
              <a:tr h="51150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l-PL" sz="1200" b="1" dirty="0" smtClean="0">
                          <a:latin typeface="+mj-lt"/>
                        </a:rPr>
                        <a:t>Kadry  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Zarządzanie finansami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Zarządzanie zasobami</a:t>
                      </a:r>
                      <a:r>
                        <a:rPr lang="pl-PL" sz="1200" b="1" baseline="0" dirty="0" smtClean="0">
                          <a:latin typeface="+mj-lt"/>
                        </a:rPr>
                        <a:t> Uczelni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Zarządzanie majątkiem trwałym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Zarządzanie zamówieniami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34555">
                <a:tc>
                  <a:txBody>
                    <a:bodyPr/>
                    <a:lstStyle/>
                    <a:p>
                      <a:pPr marL="0" lvl="0" indent="0" eaLnBrk="1" hangingPunct="1">
                        <a:lnSpc>
                          <a:spcPts val="1800"/>
                        </a:lnSpc>
                        <a:spcBef>
                          <a:spcPts val="500"/>
                        </a:spcBef>
                        <a:buClr>
                          <a:srgbClr val="9F250D"/>
                        </a:buClr>
                        <a:buFontTx/>
                        <a:buNone/>
                        <a:defRPr/>
                      </a:pPr>
                      <a:r>
                        <a:rPr lang="pl-PL" sz="1200" b="1" kern="1200" baseline="0" dirty="0" smtClean="0">
                          <a:latin typeface="+mj-lt"/>
                        </a:rPr>
                        <a:t>Kadry</a:t>
                      </a:r>
                      <a:br>
                        <a:rPr lang="pl-PL" sz="1200" b="1" kern="1200" baseline="0" dirty="0" smtClean="0">
                          <a:latin typeface="+mj-lt"/>
                        </a:rPr>
                      </a:br>
                      <a:r>
                        <a:rPr lang="pl-PL" sz="1200" b="1" kern="1200" baseline="0" dirty="0" smtClean="0">
                          <a:latin typeface="+mj-lt"/>
                        </a:rPr>
                        <a:t>Płace</a:t>
                      </a:r>
                      <a:r>
                        <a:rPr lang="pl-PL" sz="1200" b="1" baseline="0" dirty="0" smtClean="0">
                          <a:latin typeface="+mj-lt"/>
                        </a:rPr>
                        <a:t>  </a:t>
                      </a:r>
                      <a:endParaRPr lang="pl-PL" sz="12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200" b="1" kern="1200" baseline="0" dirty="0" smtClean="0">
                          <a:latin typeface="+mj-lt"/>
                        </a:rPr>
                        <a:t>Księgowość ogólna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200" b="1" kern="1200" baseline="0" dirty="0" smtClean="0">
                          <a:latin typeface="+mj-lt"/>
                        </a:rPr>
                        <a:t>Rozrachunki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200" b="1" kern="1200" baseline="0" dirty="0" smtClean="0">
                          <a:latin typeface="+mj-lt"/>
                        </a:rPr>
                        <a:t>Podatki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200" b="1" kern="1200" baseline="0" dirty="0" smtClean="0">
                          <a:latin typeface="+mj-lt"/>
                        </a:rPr>
                        <a:t>Sprawozdawczość</a:t>
                      </a:r>
                      <a:endParaRPr lang="pl-PL" sz="1200" b="1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pl-PL" sz="1200" b="1" baseline="0" dirty="0" smtClean="0">
                          <a:latin typeface="+mj-lt"/>
                        </a:rPr>
                        <a:t>Budżetowanie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baseline="0" dirty="0" smtClean="0">
                          <a:latin typeface="+mj-lt"/>
                        </a:rPr>
                        <a:t>Analizy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baseline="0" dirty="0" smtClean="0">
                          <a:latin typeface="+mj-lt"/>
                        </a:rPr>
                        <a:t>Prognozowanie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baseline="0" dirty="0" smtClean="0">
                          <a:latin typeface="+mj-lt"/>
                        </a:rPr>
                        <a:t>Monitorowanie</a:t>
                      </a:r>
                      <a:endParaRPr lang="pl-PL" sz="12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pl-PL" sz="1200" b="1" baseline="0" dirty="0" smtClean="0">
                          <a:latin typeface="+mj-lt"/>
                        </a:rPr>
                        <a:t>Ewidencja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l-PL" sz="1200" b="1" baseline="0" dirty="0" smtClean="0">
                          <a:latin typeface="+mj-lt"/>
                        </a:rPr>
                        <a:t>Amortyzacja</a:t>
                      </a:r>
                      <a:endParaRPr lang="pl-PL" sz="12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pl-PL" sz="1200" b="1" baseline="0" dirty="0" smtClean="0">
                          <a:latin typeface="+mj-lt"/>
                        </a:rPr>
                        <a:t>Gospodarka magazynowa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l-PL" sz="1200" b="1" baseline="0" dirty="0" smtClean="0">
                          <a:latin typeface="+mj-lt"/>
                        </a:rPr>
                        <a:t>Zakupy</a:t>
                      </a:r>
                      <a:endParaRPr lang="pl-PL" sz="12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857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300242" y="440668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dirty="0" smtClean="0"/>
              <a:t>Informatyzacja Uczelni</a:t>
            </a:r>
            <a:endParaRPr lang="pl-PL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gray">
          <a:xfrm>
            <a:off x="611560" y="1087228"/>
            <a:ext cx="4752528" cy="233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85725" indent="-85725">
              <a:buFont typeface="Arial" pitchFamily="34" charset="0"/>
              <a:buNone/>
              <a:tabLst>
                <a:tab pos="358775" algn="l"/>
              </a:tabLst>
            </a:pPr>
            <a:r>
              <a:rPr lang="pl-PL" altLang="pl-PL" sz="1400" dirty="0">
                <a:solidFill>
                  <a:srgbClr val="9F250D"/>
                </a:solidFill>
              </a:rPr>
              <a:t>Centrum Personalizacji ELS</a:t>
            </a:r>
          </a:p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endParaRPr lang="pl-PL" sz="1400" dirty="0" smtClean="0"/>
          </a:p>
          <a:p>
            <a:pPr lvl="0">
              <a:buClr>
                <a:srgbClr val="9F250D"/>
              </a:buClr>
            </a:pPr>
            <a:r>
              <a:rPr lang="pl-PL" sz="1400" dirty="0"/>
              <a:t>Rozwój usług dla </a:t>
            </a:r>
            <a:r>
              <a:rPr lang="pl-PL" sz="1400" dirty="0" smtClean="0"/>
              <a:t>ELS 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A</a:t>
            </a:r>
            <a:r>
              <a:rPr lang="pl-PL" sz="1400" b="0" dirty="0" smtClean="0"/>
              <a:t>rchiwizacja rekordów baz oprogramowania, system obsługi „</a:t>
            </a:r>
            <a:r>
              <a:rPr lang="pl-PL" sz="1400" b="0" dirty="0" err="1" smtClean="0"/>
              <a:t>Polinki</a:t>
            </a:r>
            <a:r>
              <a:rPr lang="pl-PL" sz="1400" b="0" dirty="0" smtClean="0"/>
              <a:t>”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Modernizacja infrastruktury serwerowej SELS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Wdrożenie Elektronicznej Karty Pracowniczej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err="1" smtClean="0"/>
              <a:t>Webserwis</a:t>
            </a:r>
            <a:r>
              <a:rPr lang="pl-PL" sz="1400" b="0" dirty="0" smtClean="0"/>
              <a:t> PKI </a:t>
            </a:r>
          </a:p>
          <a:p>
            <a:pPr marL="285750" lvl="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Modernizacja i rozbudowa środowiska </a:t>
            </a:r>
            <a:r>
              <a:rPr lang="pl-PL" sz="1400" b="0" dirty="0" err="1" smtClean="0"/>
              <a:t>wirtualizacyjnego</a:t>
            </a:r>
            <a:r>
              <a:rPr lang="pl-PL" sz="1400" b="0" dirty="0" smtClean="0"/>
              <a:t> Politechniki Wrocławskiej </a:t>
            </a:r>
            <a:br>
              <a:rPr lang="pl-PL" sz="1400" b="0" dirty="0" smtClean="0"/>
            </a:br>
            <a:r>
              <a:rPr lang="pl-PL" sz="1400" b="0" dirty="0" smtClean="0"/>
              <a:t>do modelu </a:t>
            </a:r>
            <a:r>
              <a:rPr lang="pl-PL" sz="1400" b="0" dirty="0" err="1" smtClean="0"/>
              <a:t>Infrastructure</a:t>
            </a:r>
            <a:r>
              <a:rPr lang="pl-PL" sz="1400" b="0" dirty="0" smtClean="0"/>
              <a:t> as a Service (</a:t>
            </a:r>
            <a:r>
              <a:rPr lang="pl-PL" sz="1400" b="0" dirty="0" err="1" smtClean="0"/>
              <a:t>IaaS</a:t>
            </a:r>
            <a:r>
              <a:rPr lang="pl-PL" sz="1400" b="0" dirty="0" smtClean="0"/>
              <a:t>) </a:t>
            </a:r>
            <a:endParaRPr lang="pl-PL" sz="1400" b="0" dirty="0"/>
          </a:p>
          <a:p>
            <a:pPr lvl="0">
              <a:buClr>
                <a:srgbClr val="9F250D"/>
              </a:buClr>
            </a:pPr>
            <a:endParaRPr lang="pl-PL" sz="1200" b="0" dirty="0" smtClean="0"/>
          </a:p>
          <a:p>
            <a:pPr lvl="0">
              <a:buClr>
                <a:srgbClr val="9F250D"/>
              </a:buClr>
            </a:pPr>
            <a:endParaRPr lang="pl-PL" sz="1200" b="0" dirty="0" smtClean="0"/>
          </a:p>
          <a:p>
            <a:pPr lvl="0">
              <a:buClr>
                <a:srgbClr val="9F250D"/>
              </a:buClr>
            </a:pPr>
            <a:r>
              <a:rPr lang="pl-PL" sz="1400" dirty="0" smtClean="0">
                <a:latin typeface="+mj-lt"/>
              </a:rPr>
              <a:t>Projekty zrealizowane w </a:t>
            </a:r>
            <a:r>
              <a:rPr lang="pl-PL" sz="1400" dirty="0">
                <a:latin typeface="+mj-lt"/>
              </a:rPr>
              <a:t>ramach Regionalnego Programu Operacyjnego Województwa Dolnośląskiego na lata 2007‐2013. </a:t>
            </a:r>
            <a:endParaRPr lang="pl-PL" sz="1400" dirty="0" smtClean="0">
              <a:latin typeface="+mj-lt"/>
            </a:endParaRPr>
          </a:p>
          <a:p>
            <a:pPr lvl="0">
              <a:buClr>
                <a:srgbClr val="9F250D"/>
              </a:buClr>
            </a:pPr>
            <a:endParaRPr lang="pl-PL" sz="1400" b="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Budowa bezpiecznej sieci </a:t>
            </a:r>
            <a:r>
              <a:rPr lang="pl-PL" sz="1400" b="0" dirty="0" err="1">
                <a:latin typeface="+mj-lt"/>
              </a:rPr>
              <a:t>PWR.Net</a:t>
            </a:r>
            <a:r>
              <a:rPr lang="pl-PL" sz="1400" b="0" dirty="0">
                <a:latin typeface="+mj-lt"/>
              </a:rPr>
              <a:t> na terenie Politechniki Wrocławskiej. </a:t>
            </a:r>
            <a:r>
              <a:rPr lang="pl-PL" sz="1400" b="0" dirty="0" smtClean="0">
                <a:latin typeface="+mj-lt"/>
              </a:rPr>
              <a:t>Infrastruktura </a:t>
            </a:r>
            <a:r>
              <a:rPr lang="pl-PL" sz="1400" b="0" dirty="0">
                <a:latin typeface="+mj-lt"/>
              </a:rPr>
              <a:t>społeczeństwa </a:t>
            </a:r>
            <a:r>
              <a:rPr lang="pl-PL" sz="1400" b="0" dirty="0" smtClean="0">
                <a:latin typeface="+mj-lt"/>
              </a:rPr>
              <a:t>informacyjnego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>
                <a:latin typeface="+mj-lt"/>
              </a:rPr>
              <a:t>Budowa bezpiecznej sieci transmisji danych </a:t>
            </a:r>
            <a:r>
              <a:rPr lang="pl-PL" sz="1400" b="0" dirty="0" err="1" smtClean="0">
                <a:latin typeface="+mj-lt"/>
              </a:rPr>
              <a:t>PWR.Net</a:t>
            </a:r>
            <a:r>
              <a:rPr lang="pl-PL" sz="1400" b="0" dirty="0" smtClean="0">
                <a:latin typeface="+mj-lt"/>
              </a:rPr>
              <a:t>. Infrastruktura </a:t>
            </a:r>
            <a:r>
              <a:rPr lang="pl-PL" sz="1400" b="0" dirty="0">
                <a:latin typeface="+mj-lt"/>
              </a:rPr>
              <a:t>Klucza Publicznego </a:t>
            </a:r>
            <a:r>
              <a:rPr lang="pl-PL" sz="1200" dirty="0" smtClean="0"/>
              <a:t/>
            </a:r>
            <a:br>
              <a:rPr lang="pl-PL" sz="1200" dirty="0" smtClean="0"/>
            </a:br>
            <a:endParaRPr lang="pl-PL" sz="1200" dirty="0" smtClean="0"/>
          </a:p>
        </p:txBody>
      </p: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5688125" y="1225125"/>
            <a:ext cx="2556284" cy="2303225"/>
            <a:chOff x="5119305" y="1268414"/>
            <a:chExt cx="3567495" cy="3214330"/>
          </a:xfrm>
        </p:grpSpPr>
        <p:pic>
          <p:nvPicPr>
            <p:cNvPr id="8" name="Obraz 7" descr="CARD_awer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9305" y="1268414"/>
              <a:ext cx="2290806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Obraz 8" descr="CARD_dokt_awer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2941" y="2139541"/>
              <a:ext cx="2245638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Obraz 9" descr="DRUK ELP - Szablon Awers - z danymi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0718" y="3042744"/>
              <a:ext cx="2266082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 b="14000"/>
          <a:stretch>
            <a:fillRect/>
          </a:stretch>
        </p:blipFill>
        <p:spPr bwMode="auto">
          <a:xfrm>
            <a:off x="5439702" y="3922665"/>
            <a:ext cx="3100001" cy="182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8066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449858" y="1304764"/>
            <a:ext cx="3950793" cy="45234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endParaRPr lang="pl-PL" sz="1600" dirty="0" smtClean="0"/>
          </a:p>
        </p:txBody>
      </p:sp>
      <p:sp>
        <p:nvSpPr>
          <p:cNvPr id="12" name="Prostokąt 11"/>
          <p:cNvSpPr/>
          <p:nvPr/>
        </p:nvSpPr>
        <p:spPr>
          <a:xfrm>
            <a:off x="719572" y="1263328"/>
            <a:ext cx="4680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>
              <a:lnSpc>
                <a:spcPct val="90000"/>
              </a:lnSpc>
              <a:buClr>
                <a:srgbClr val="9F250D"/>
              </a:buClr>
            </a:pPr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Eksploatacja i wdrożenia</a:t>
            </a:r>
            <a:endParaRPr lang="pl-PL" sz="1400" dirty="0">
              <a:solidFill>
                <a:srgbClr val="A02F10"/>
              </a:solidFill>
              <a:latin typeface="+mj-lt"/>
            </a:endParaRPr>
          </a:p>
          <a:p>
            <a:pPr marL="285750" lvl="3" indent="-285750" algn="just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b="0" dirty="0" smtClean="0">
              <a:latin typeface="+mj-lt"/>
            </a:endParaRP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Automatycznie rozliczanie i monitoring kosztów autorskich</a:t>
            </a: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Rozszerzenie </a:t>
            </a:r>
            <a:r>
              <a:rPr lang="pl-PL" sz="1400" b="0" dirty="0">
                <a:latin typeface="+mj-lt"/>
              </a:rPr>
              <a:t>zakresu rejestrowanych danych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w </a:t>
            </a:r>
            <a:r>
              <a:rPr lang="pl-PL" sz="1400" b="0" dirty="0">
                <a:latin typeface="+mj-lt"/>
              </a:rPr>
              <a:t>systemach kadrowo-płacowych </a:t>
            </a:r>
            <a:endParaRPr lang="pl-PL" sz="1400" b="0" dirty="0" smtClean="0">
              <a:latin typeface="+mj-lt"/>
            </a:endParaRP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Autoryzacja </a:t>
            </a:r>
            <a:r>
              <a:rPr lang="pl-PL" sz="1400" b="0" dirty="0">
                <a:latin typeface="+mj-lt"/>
              </a:rPr>
              <a:t>i uwierzytelnianie </a:t>
            </a:r>
            <a:r>
              <a:rPr lang="pl-PL" sz="1400" b="0" dirty="0" smtClean="0">
                <a:latin typeface="+mj-lt"/>
              </a:rPr>
              <a:t>użytkowników systemu Hera</a:t>
            </a:r>
            <a:endParaRPr lang="pl-PL" sz="1400" b="0" dirty="0">
              <a:latin typeface="+mj-lt"/>
            </a:endParaRP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Integracja </a:t>
            </a:r>
            <a:r>
              <a:rPr lang="pl-PL" sz="1400" b="0" dirty="0">
                <a:latin typeface="+mj-lt"/>
              </a:rPr>
              <a:t>systemów SAKE i PŁACE </a:t>
            </a:r>
            <a:endParaRPr lang="pl-PL" sz="1400" b="0" dirty="0" smtClean="0">
              <a:latin typeface="+mj-lt"/>
            </a:endParaRP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Kontrola </a:t>
            </a:r>
            <a:r>
              <a:rPr lang="pl-PL" sz="1400" b="0" dirty="0">
                <a:latin typeface="+mj-lt"/>
              </a:rPr>
              <a:t>jakości danych systemów SAKE i PŁACE </a:t>
            </a: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latin typeface="+mj-lt"/>
              </a:rPr>
              <a:t>Wsparcie informatyczne procesu realizacji podwyżek uzupełniających </a:t>
            </a: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Rozbudowa </a:t>
            </a:r>
            <a:r>
              <a:rPr lang="pl-PL" sz="1400" b="0" dirty="0">
                <a:latin typeface="+mj-lt"/>
              </a:rPr>
              <a:t>słownika kontrahentów </a:t>
            </a:r>
            <a:r>
              <a:rPr lang="pl-PL" sz="1400" b="0" dirty="0" smtClean="0">
                <a:latin typeface="+mj-lt"/>
              </a:rPr>
              <a:t>na zlecenie  Kwestury</a:t>
            </a: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Działania szkoleniowo-wdrożeniowe związane 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z </a:t>
            </a:r>
            <a:r>
              <a:rPr lang="pl-PL" sz="1400" b="0" dirty="0">
                <a:latin typeface="+mj-lt"/>
              </a:rPr>
              <a:t>eksploatacją systemów </a:t>
            </a:r>
            <a:r>
              <a:rPr lang="pl-PL" sz="1400" b="0" dirty="0" smtClean="0">
                <a:latin typeface="+mj-lt"/>
              </a:rPr>
              <a:t> (Nagrody, Hera</a:t>
            </a:r>
            <a:r>
              <a:rPr lang="pl-PL" sz="1400" b="0" dirty="0">
                <a:latin typeface="+mj-lt"/>
              </a:rPr>
              <a:t>, Kasa </a:t>
            </a:r>
            <a:r>
              <a:rPr lang="pl-PL" sz="1400" b="0" dirty="0" smtClean="0">
                <a:latin typeface="+mj-lt"/>
              </a:rPr>
              <a:t>Zapomogowo-Pożyczkowa, Fundusz </a:t>
            </a:r>
            <a:r>
              <a:rPr lang="pl-PL" sz="1400" b="0" dirty="0">
                <a:latin typeface="+mj-lt"/>
              </a:rPr>
              <a:t>Pomocy Koleżeńskiej</a:t>
            </a:r>
            <a:r>
              <a:rPr lang="pl-PL" sz="1400" b="0" dirty="0" smtClean="0">
                <a:latin typeface="+mj-lt"/>
              </a:rPr>
              <a:t>)</a:t>
            </a:r>
            <a:endParaRPr lang="pl-PL" sz="1400" b="0" dirty="0">
              <a:latin typeface="+mj-lt"/>
            </a:endParaRPr>
          </a:p>
          <a:p>
            <a:pPr marL="285750" lvl="3" indent="-285750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Eksploatacja </a:t>
            </a:r>
            <a:r>
              <a:rPr lang="pl-PL" sz="1400" b="0" dirty="0">
                <a:latin typeface="+mj-lt"/>
              </a:rPr>
              <a:t>systemów autorskich </a:t>
            </a:r>
          </a:p>
          <a:p>
            <a:pPr marL="285750" lvl="3" indent="-285750" algn="just">
              <a:lnSpc>
                <a:spcPct val="90000"/>
              </a:lnSpc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>
                <a:latin typeface="+mj-lt"/>
              </a:rPr>
              <a:t>Obsługa faktur </a:t>
            </a:r>
            <a:r>
              <a:rPr lang="pl-PL" sz="1400" b="0" dirty="0" smtClean="0">
                <a:latin typeface="+mj-lt"/>
              </a:rPr>
              <a:t>WNT</a:t>
            </a:r>
            <a:endParaRPr lang="pl-PL" sz="1400" b="0" dirty="0">
              <a:latin typeface="+mj-lt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97944" y="429586"/>
            <a:ext cx="8291264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 smtClean="0"/>
              <a:t>Informatyzacja uczelni</a:t>
            </a:r>
          </a:p>
        </p:txBody>
      </p:sp>
      <p:pic>
        <p:nvPicPr>
          <p:cNvPr id="10243" name="Picture 3" descr="O:\Materiały_Graficzne\!!!!!NEW\!zdjecia\!_z_fotolii\ludzie-zebrania-wyklady-zarzadzanie\Fotolia_44189924_Subscription_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32884" r="62528" b="16957"/>
          <a:stretch/>
        </p:blipFill>
        <p:spPr bwMode="auto">
          <a:xfrm>
            <a:off x="5371132" y="1304764"/>
            <a:ext cx="3489116" cy="4247562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043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>
            <a:normAutofit fontScale="90000"/>
          </a:bodyPr>
          <a:lstStyle/>
          <a:p>
            <a:pPr indent="0"/>
            <a:r>
              <a:rPr lang="pl-PL" sz="2900" b="1" dirty="0" smtClean="0"/>
              <a:t>Struktura organizacyjna Uczelni </a:t>
            </a:r>
            <a:r>
              <a:rPr lang="pl-PL" sz="2800" dirty="0" smtClean="0"/>
              <a:t>— </a:t>
            </a:r>
            <a:r>
              <a:rPr lang="pl-PL" sz="2900" b="1" dirty="0" smtClean="0"/>
              <a:t>kluczowe zmiany </a:t>
            </a:r>
            <a:r>
              <a:rPr lang="pl-PL" sz="2900" b="1" baseline="30000" dirty="0" smtClean="0"/>
              <a:t>(1)</a:t>
            </a:r>
            <a:endParaRPr lang="pl-PL" sz="2900" b="1" dirty="0" smtClean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01955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55575" y="1520788"/>
            <a:ext cx="752483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9F250D"/>
              </a:buClr>
            </a:pPr>
            <a:r>
              <a:rPr lang="pl-PL" sz="1400" dirty="0" smtClean="0">
                <a:solidFill>
                  <a:srgbClr val="9F250D"/>
                </a:solidFill>
                <a:latin typeface="+mj-lt"/>
              </a:rPr>
              <a:t>Intencja:</a:t>
            </a:r>
          </a:p>
          <a:p>
            <a:pPr>
              <a:spcBef>
                <a:spcPts val="0"/>
              </a:spcBef>
              <a:buClr>
                <a:srgbClr val="9F250D"/>
              </a:buClr>
            </a:pPr>
            <a:endParaRPr lang="pl-PL" sz="1400" dirty="0" smtClean="0">
              <a:latin typeface="+mj-lt"/>
            </a:endParaRPr>
          </a:p>
          <a:p>
            <a:pPr>
              <a:spcBef>
                <a:spcPts val="0"/>
              </a:spcBef>
              <a:buClr>
                <a:srgbClr val="9F250D"/>
              </a:buClr>
            </a:pPr>
            <a:r>
              <a:rPr lang="pl-PL" sz="1400" dirty="0" smtClean="0">
                <a:latin typeface="+mj-lt"/>
              </a:rPr>
              <a:t>Stworzenie systemu zrównoważonego rozwoju jako koncepcji zarządzania jednostką. </a:t>
            </a:r>
          </a:p>
          <a:p>
            <a:pPr>
              <a:spcBef>
                <a:spcPts val="0"/>
              </a:spcBef>
              <a:buClr>
                <a:srgbClr val="9F250D"/>
              </a:buClr>
            </a:pPr>
            <a:endParaRPr lang="pl-PL" sz="1400" dirty="0" smtClean="0">
              <a:latin typeface="+mj-lt"/>
            </a:endParaRP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Zmieniono strukturę </a:t>
            </a:r>
            <a:r>
              <a:rPr lang="pl-PL" sz="1400" b="0" dirty="0">
                <a:latin typeface="+mj-lt"/>
              </a:rPr>
              <a:t>komórek organizacyjnych podległych Prorektorowi ds. Studenckich,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a </a:t>
            </a:r>
            <a:r>
              <a:rPr lang="pl-PL" sz="1400" b="0" dirty="0">
                <a:latin typeface="+mj-lt"/>
              </a:rPr>
              <a:t>mianowicie: </a:t>
            </a:r>
            <a:endParaRPr lang="pl-PL" sz="1400" b="0" dirty="0" smtClean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zlikwidowano Biuro </a:t>
            </a:r>
            <a:r>
              <a:rPr lang="pl-PL" sz="1400" b="0" dirty="0">
                <a:latin typeface="+mj-lt"/>
              </a:rPr>
              <a:t>Informacji </a:t>
            </a:r>
            <a:r>
              <a:rPr lang="pl-PL" sz="1400" b="0" dirty="0" smtClean="0">
                <a:latin typeface="+mj-lt"/>
              </a:rPr>
              <a:t>Studenckiej;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utworzono </a:t>
            </a:r>
            <a:r>
              <a:rPr lang="pl-PL" sz="1400" b="0" dirty="0">
                <a:latin typeface="+mj-lt"/>
              </a:rPr>
              <a:t>Dział Rozliczeń Funduszy i Dotacji </a:t>
            </a:r>
            <a:r>
              <a:rPr lang="pl-PL" sz="1400" b="0" dirty="0" smtClean="0">
                <a:latin typeface="+mj-lt"/>
              </a:rPr>
              <a:t>Studenckich;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utworzono </a:t>
            </a:r>
            <a:r>
              <a:rPr lang="pl-PL" sz="1400" b="0" dirty="0">
                <a:latin typeface="+mj-lt"/>
              </a:rPr>
              <a:t>Dział Pomocy Socjalnej dla Studentów i </a:t>
            </a:r>
            <a:r>
              <a:rPr lang="pl-PL" sz="1400" b="0" dirty="0" smtClean="0">
                <a:latin typeface="+mj-lt"/>
              </a:rPr>
              <a:t>Doktorantów;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utworzono </a:t>
            </a:r>
            <a:r>
              <a:rPr lang="pl-PL" sz="1400" b="0" dirty="0">
                <a:latin typeface="+mj-lt"/>
              </a:rPr>
              <a:t>Dział Domów </a:t>
            </a:r>
            <a:r>
              <a:rPr lang="pl-PL" sz="1400" b="0" dirty="0" smtClean="0">
                <a:latin typeface="+mj-lt"/>
              </a:rPr>
              <a:t>Studenckich;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zmieniono </a:t>
            </a:r>
            <a:r>
              <a:rPr lang="pl-PL" sz="1400" b="0" dirty="0">
                <a:latin typeface="+mj-lt"/>
              </a:rPr>
              <a:t>strukturę i zakres zadań Działu </a:t>
            </a:r>
            <a:r>
              <a:rPr lang="pl-PL" sz="1400" b="0" dirty="0" smtClean="0">
                <a:latin typeface="+mj-lt"/>
              </a:rPr>
              <a:t>Studenckiego;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utworzono </a:t>
            </a:r>
            <a:r>
              <a:rPr lang="pl-PL" sz="1400" b="0" dirty="0">
                <a:latin typeface="+mj-lt"/>
              </a:rPr>
              <a:t>Dział Stołówek </a:t>
            </a:r>
            <a:r>
              <a:rPr lang="pl-PL" sz="1400" b="0" dirty="0" smtClean="0">
                <a:latin typeface="+mj-lt"/>
              </a:rPr>
              <a:t>Studenckich;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powołano </a:t>
            </a:r>
            <a:r>
              <a:rPr lang="pl-PL" sz="1400" b="0" dirty="0">
                <a:latin typeface="+mj-lt"/>
              </a:rPr>
              <a:t>Samodzielną Sekcję ds. Wsparcia Osób z </a:t>
            </a:r>
            <a:r>
              <a:rPr lang="pl-PL" sz="1400" b="0" dirty="0" smtClean="0">
                <a:latin typeface="+mj-lt"/>
              </a:rPr>
              <a:t>Niepełnosprawnością;</a:t>
            </a:r>
            <a:endParaRPr lang="pl-PL" sz="1400" b="0" dirty="0">
              <a:latin typeface="+mj-lt"/>
            </a:endParaRP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 smtClean="0">
                <a:latin typeface="+mj-lt"/>
              </a:rPr>
              <a:t>zmieniono </a:t>
            </a:r>
            <a:r>
              <a:rPr lang="pl-PL" sz="1400" b="0" dirty="0">
                <a:latin typeface="+mj-lt"/>
              </a:rPr>
              <a:t>nazwę Samodzielnego Stanowiska ds. Koordynacji </a:t>
            </a:r>
            <a:r>
              <a:rPr lang="pl-PL" sz="1400" b="0" dirty="0" smtClean="0">
                <a:latin typeface="+mj-lt"/>
              </a:rPr>
              <a:t>Inwestycji;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i </a:t>
            </a:r>
            <a:r>
              <a:rPr lang="pl-PL" sz="1400" b="0" dirty="0">
                <a:latin typeface="+mj-lt"/>
              </a:rPr>
              <a:t>Remontów na </a:t>
            </a:r>
            <a:r>
              <a:rPr lang="pl-PL" sz="1400" b="0" dirty="0" smtClean="0">
                <a:latin typeface="+mj-lt"/>
              </a:rPr>
              <a:t>Samodzielne </a:t>
            </a:r>
            <a:r>
              <a:rPr lang="pl-PL" sz="1400" b="0" dirty="0">
                <a:latin typeface="+mj-lt"/>
              </a:rPr>
              <a:t>Stanowisko ds. Monitorowania </a:t>
            </a:r>
            <a:r>
              <a:rPr lang="pl-PL" sz="1400" b="0" dirty="0" smtClean="0">
                <a:latin typeface="+mj-lt"/>
              </a:rPr>
              <a:t>Inwestycji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i </a:t>
            </a:r>
            <a:r>
              <a:rPr lang="pl-PL" sz="1400" b="0" dirty="0">
                <a:latin typeface="+mj-lt"/>
              </a:rPr>
              <a:t>Remontów w Obszarze Podległym </a:t>
            </a:r>
            <a:r>
              <a:rPr lang="pl-PL" sz="1400" b="0" dirty="0" smtClean="0">
                <a:latin typeface="+mj-lt"/>
              </a:rPr>
              <a:t>Prorektorowi </a:t>
            </a:r>
            <a:r>
              <a:rPr lang="pl-PL" sz="1400" b="0" dirty="0">
                <a:latin typeface="+mj-lt"/>
              </a:rPr>
              <a:t>ds. </a:t>
            </a:r>
            <a:r>
              <a:rPr lang="pl-PL" sz="1400" b="0" dirty="0" smtClean="0">
                <a:latin typeface="+mj-lt"/>
              </a:rPr>
              <a:t>Studenckich.</a:t>
            </a:r>
            <a:endParaRPr lang="pl-PL" sz="1400" b="0" dirty="0">
              <a:latin typeface="+mj-lt"/>
            </a:endParaRPr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>
            <a:normAutofit fontScale="90000"/>
          </a:bodyPr>
          <a:lstStyle/>
          <a:p>
            <a:pPr indent="0"/>
            <a:r>
              <a:rPr lang="pl-PL" sz="2900" b="1" dirty="0" smtClean="0"/>
              <a:t>Struktura organizacyjna Uczelni </a:t>
            </a:r>
            <a:r>
              <a:rPr lang="pl-PL" sz="2800" dirty="0" smtClean="0"/>
              <a:t>— </a:t>
            </a:r>
            <a:r>
              <a:rPr lang="pl-PL" sz="2900" b="1" dirty="0" smtClean="0"/>
              <a:t>kluczowe zmiany </a:t>
            </a:r>
            <a:r>
              <a:rPr lang="pl-PL" sz="2900" b="1" baseline="30000" dirty="0" smtClean="0"/>
              <a:t>(2)</a:t>
            </a:r>
            <a:endParaRPr lang="pl-PL" sz="2900" b="1" dirty="0" smtClean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01955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55575" y="1520788"/>
            <a:ext cx="7308813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Stworzono </a:t>
            </a:r>
            <a:r>
              <a:rPr lang="pl-PL" sz="1400" dirty="0">
                <a:latin typeface="+mj-lt"/>
              </a:rPr>
              <a:t>Centrum Wiedzy i Informacji Naukowo-Technicznej </a:t>
            </a:r>
            <a:r>
              <a:rPr lang="pl-PL" sz="1400" b="0" dirty="0">
                <a:latin typeface="+mj-lt"/>
              </a:rPr>
              <a:t>podległe bezpośrednio Prorektorowi ds. Badań Naukowych i Współpracy z Gospodarką.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W </a:t>
            </a:r>
            <a:r>
              <a:rPr lang="pl-PL" sz="1400" b="0" dirty="0">
                <a:latin typeface="+mj-lt"/>
              </a:rPr>
              <a:t>strukturę powstałego Centrum włączono: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Bibliotekę Klasyczną 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Bibliotekę Elektroniczną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Oddziały zlokalizowane w jednostkach organizacyjnych Uczelni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(</a:t>
            </a:r>
            <a:r>
              <a:rPr lang="pl-PL" sz="1400" b="0" dirty="0">
                <a:latin typeface="+mj-lt"/>
              </a:rPr>
              <a:t>dawniej Biblioteki Wydziałów, Instytutów i Studiów)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Ośrodek Współpracy z Gospodarką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Punkt Kontaktowy ds. Transferu Technologii </a:t>
            </a:r>
          </a:p>
          <a:p>
            <a:pPr marL="742950" lvl="1" indent="-285750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b="0" dirty="0">
                <a:latin typeface="+mj-lt"/>
              </a:rPr>
              <a:t>Zespół Laboratoriów Naukowo-Badawczych.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b="0" dirty="0">
              <a:latin typeface="+mj-lt"/>
            </a:endParaRP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Dział </a:t>
            </a:r>
            <a:r>
              <a:rPr lang="pl-PL" sz="1400" b="0" dirty="0">
                <a:latin typeface="+mj-lt"/>
              </a:rPr>
              <a:t>Badań Naukowych </a:t>
            </a:r>
            <a:r>
              <a:rPr lang="pl-PL" sz="1400" b="0" dirty="0" smtClean="0">
                <a:latin typeface="+mj-lt"/>
              </a:rPr>
              <a:t>i Dział </a:t>
            </a:r>
            <a:r>
              <a:rPr lang="pl-PL" sz="1400" b="0" dirty="0">
                <a:latin typeface="+mj-lt"/>
              </a:rPr>
              <a:t>Własności Intelektualnej i Informacji Patentowej włączono w </a:t>
            </a:r>
            <a:r>
              <a:rPr lang="pl-PL" sz="1400" b="0" dirty="0" smtClean="0">
                <a:latin typeface="+mj-lt"/>
              </a:rPr>
              <a:t>strukturę</a:t>
            </a:r>
            <a:r>
              <a:rPr lang="pl-PL" sz="1400" b="0" dirty="0">
                <a:latin typeface="+mj-lt"/>
              </a:rPr>
              <a:t> </a:t>
            </a:r>
            <a:r>
              <a:rPr lang="pl-PL" sz="1400" b="0" dirty="0" smtClean="0">
                <a:latin typeface="+mj-lt"/>
              </a:rPr>
              <a:t>Centrum </a:t>
            </a:r>
            <a:r>
              <a:rPr lang="pl-PL" sz="1400" b="0" dirty="0">
                <a:latin typeface="+mj-lt"/>
              </a:rPr>
              <a:t>Wiedzy </a:t>
            </a:r>
            <a:r>
              <a:rPr lang="pl-PL" sz="1400" b="0" dirty="0" smtClean="0">
                <a:latin typeface="+mj-lt"/>
              </a:rPr>
              <a:t>i </a:t>
            </a:r>
            <a:r>
              <a:rPr lang="pl-PL" sz="1400" b="0" dirty="0">
                <a:latin typeface="+mj-lt"/>
              </a:rPr>
              <a:t>Informacji Naukowo Technicznej</a:t>
            </a:r>
            <a:r>
              <a:rPr lang="pl-PL" sz="1400" b="0" dirty="0" smtClean="0">
                <a:latin typeface="+mj-lt"/>
              </a:rPr>
              <a:t>.</a:t>
            </a:r>
            <a:endParaRPr lang="pl-PL" sz="1400" b="0" dirty="0">
              <a:latin typeface="+mj-lt"/>
            </a:endParaRPr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8632" y="1520788"/>
            <a:ext cx="7776864" cy="4705882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Zniesiono </a:t>
            </a:r>
            <a:r>
              <a:rPr lang="pl-PL" sz="1400" dirty="0">
                <a:latin typeface="+mj-lt"/>
              </a:rPr>
              <a:t>Dział Inwestycji Budowlanych i Dział Remontów, w ich miejsce stworzono Dział Inwestycji </a:t>
            </a:r>
            <a:r>
              <a:rPr lang="pl-PL" sz="1400" dirty="0" smtClean="0">
                <a:latin typeface="+mj-lt"/>
              </a:rPr>
              <a:t>i </a:t>
            </a:r>
            <a:r>
              <a:rPr lang="pl-PL" sz="1400" dirty="0">
                <a:latin typeface="+mj-lt"/>
              </a:rPr>
              <a:t>Remontów podległy Zastępcy Kanclerza ds. </a:t>
            </a:r>
            <a:r>
              <a:rPr lang="pl-PL" sz="1400" dirty="0" smtClean="0">
                <a:latin typeface="+mj-lt"/>
              </a:rPr>
              <a:t>Technicznych 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i Inwestycji.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Zmieniono </a:t>
            </a:r>
            <a:r>
              <a:rPr lang="pl-PL" sz="1400" dirty="0">
                <a:latin typeface="+mj-lt"/>
              </a:rPr>
              <a:t>strukturę organizacyjną Działu </a:t>
            </a:r>
            <a:r>
              <a:rPr lang="pl-PL" sz="1400" dirty="0" err="1" smtClean="0">
                <a:latin typeface="+mj-lt"/>
              </a:rPr>
              <a:t>Administracyjno</a:t>
            </a:r>
            <a:r>
              <a:rPr lang="pl-PL" sz="1400" dirty="0" smtClean="0">
                <a:latin typeface="+mj-lt"/>
              </a:rPr>
              <a:t>–Gospodarczego.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Zniesiono </a:t>
            </a:r>
            <a:r>
              <a:rPr lang="pl-PL" sz="1400" dirty="0">
                <a:latin typeface="+mj-lt"/>
              </a:rPr>
              <a:t>Dział Zarządzania Ryzykiem Finansowym podległy bezpośrednio pod Dyrektora Finansowego. </a:t>
            </a: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jego miejsce stworzono Samodzielne Stanowisko ds. Kontroli Zarządczej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</a:t>
            </a:r>
            <a:r>
              <a:rPr lang="pl-PL" sz="1400" dirty="0">
                <a:latin typeface="+mj-lt"/>
              </a:rPr>
              <a:t>Ryzyka podległe Dyrektorowi Finansowemu. </a:t>
            </a:r>
            <a:endParaRPr lang="pl-PL" sz="1400" dirty="0" smtClean="0">
              <a:latin typeface="+mj-lt"/>
            </a:endParaRPr>
          </a:p>
          <a:p>
            <a:pPr marL="0" indent="0">
              <a:spcBef>
                <a:spcPts val="0"/>
              </a:spcBef>
              <a:buClr>
                <a:srgbClr val="A02F10"/>
              </a:buClr>
              <a:buNone/>
            </a:pPr>
            <a:endParaRPr lang="pl-PL" sz="1400" dirty="0">
              <a:latin typeface="+mj-lt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Zniesiono </a:t>
            </a:r>
            <a:r>
              <a:rPr lang="pl-PL" sz="1400" dirty="0">
                <a:latin typeface="+mj-lt"/>
              </a:rPr>
              <a:t>Studium Kształcenia </a:t>
            </a:r>
            <a:r>
              <a:rPr lang="pl-PL" sz="1400" dirty="0" smtClean="0">
                <a:latin typeface="+mj-lt"/>
              </a:rPr>
              <a:t>Podstawowego.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>
              <a:latin typeface="+mj-lt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Utworzono </a:t>
            </a:r>
            <a:r>
              <a:rPr lang="pl-PL" sz="1400" dirty="0">
                <a:latin typeface="+mj-lt"/>
              </a:rPr>
              <a:t>Dział E-learningu podległy bezpośrednio Prorektorowi ds. Nauczania, przekształcono Dział Kształcenia na Odległość w Sekcję E- Sprawdzianów, którą włączono w strukturę Działu </a:t>
            </a:r>
            <a:r>
              <a:rPr lang="pl-PL" sz="1400" dirty="0" smtClean="0">
                <a:latin typeface="+mj-lt"/>
              </a:rPr>
              <a:t>E-learningu.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>
              <a:latin typeface="+mj-lt"/>
            </a:endParaRP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Utworzono </a:t>
            </a:r>
            <a:r>
              <a:rPr lang="pl-PL" sz="1400" dirty="0">
                <a:latin typeface="+mj-lt"/>
              </a:rPr>
              <a:t>jednostki, które swoją działalność statutową rozpoczną 1 września 2014 </a:t>
            </a:r>
            <a:r>
              <a:rPr lang="pl-PL" sz="1400" dirty="0" smtClean="0">
                <a:latin typeface="+mj-lt"/>
              </a:rPr>
              <a:t>r. </a:t>
            </a:r>
          </a:p>
          <a:p>
            <a:pPr lvl="1">
              <a:spcBef>
                <a:spcPts val="0"/>
              </a:spcBef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+mj-lt"/>
              </a:rPr>
              <a:t>Gimnazjum </a:t>
            </a:r>
            <a:r>
              <a:rPr lang="pl-PL" sz="1400" dirty="0">
                <a:latin typeface="+mj-lt"/>
              </a:rPr>
              <a:t>Akademickie Politechniki </a:t>
            </a:r>
            <a:r>
              <a:rPr lang="pl-PL" sz="1400" dirty="0" smtClean="0">
                <a:latin typeface="+mj-lt"/>
              </a:rPr>
              <a:t>Wrocławskiej</a:t>
            </a:r>
          </a:p>
          <a:p>
            <a:pPr lvl="1">
              <a:spcBef>
                <a:spcPts val="0"/>
              </a:spcBef>
              <a:buClr>
                <a:srgbClr val="A02F10"/>
              </a:buClr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+mj-lt"/>
              </a:rPr>
              <a:t>Akademickie </a:t>
            </a:r>
            <a:r>
              <a:rPr lang="pl-PL" sz="1400" dirty="0">
                <a:latin typeface="+mj-lt"/>
              </a:rPr>
              <a:t>Liceum Ogólnokształcące Politechniki Wrocławskiej</a:t>
            </a:r>
            <a:r>
              <a:rPr lang="pl-PL" sz="1400" dirty="0" smtClean="0">
                <a:latin typeface="+mj-lt"/>
              </a:rPr>
              <a:t>.</a:t>
            </a:r>
            <a:endParaRPr lang="pl-PL" sz="1400" dirty="0">
              <a:latin typeface="+mj-lt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>
            <a:normAutofit fontScale="90000"/>
          </a:bodyPr>
          <a:lstStyle/>
          <a:p>
            <a:pPr indent="0"/>
            <a:r>
              <a:rPr lang="pl-PL" sz="2900" b="1" dirty="0" smtClean="0"/>
              <a:t>Struktura organizacyjna Uczelni </a:t>
            </a:r>
            <a:r>
              <a:rPr lang="pl-PL" sz="2800" dirty="0"/>
              <a:t>—</a:t>
            </a:r>
            <a:r>
              <a:rPr lang="pl-PL" sz="2900" b="1" dirty="0" smtClean="0"/>
              <a:t> kluczowe zmiany </a:t>
            </a:r>
            <a:r>
              <a:rPr lang="pl-PL" sz="2900" b="1" baseline="30000" dirty="0" smtClean="0"/>
              <a:t>(3)</a:t>
            </a:r>
            <a:endParaRPr lang="pl-PL" sz="2900" b="1" dirty="0" smtClean="0"/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 idx="4294967295"/>
          </p:nvPr>
        </p:nvSpPr>
        <p:spPr>
          <a:xfrm>
            <a:off x="1060911" y="476672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Nauczyciele akademiccy</a:t>
            </a:r>
          </a:p>
        </p:txBody>
      </p:sp>
      <p:graphicFrame>
        <p:nvGraphicFramePr>
          <p:cNvPr id="824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85780"/>
              </p:ext>
            </p:extLst>
          </p:nvPr>
        </p:nvGraphicFramePr>
        <p:xfrm>
          <a:off x="1146175" y="1326198"/>
          <a:ext cx="6882209" cy="2981329"/>
        </p:xfrm>
        <a:graphic>
          <a:graphicData uri="http://schemas.openxmlformats.org/drawingml/2006/table">
            <a:tbl>
              <a:tblPr/>
              <a:tblGrid>
                <a:gridCol w="4325925"/>
                <a:gridCol w="1368152"/>
                <a:gridCol w="1188132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Nauczyciele akademiccy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pełnych etatów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nadzw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.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PWr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172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adiunktów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967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980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tym ze stopniem dr hab.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58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68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+mn-cs"/>
                        </a:rPr>
                        <a:t>Liczba asystentów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137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9517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2636838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511300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83" y="3429000"/>
            <a:ext cx="3321779" cy="239168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48628"/>
            <a:ext cx="4212948" cy="1429929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14018" y="1530057"/>
            <a:ext cx="4614565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>
              <a:buClr>
                <a:srgbClr val="A02F10"/>
              </a:buClr>
            </a:pPr>
            <a:r>
              <a:rPr lang="pl-PL" sz="1400" dirty="0" smtClean="0">
                <a:solidFill>
                  <a:srgbClr val="9F250D"/>
                </a:solidFill>
              </a:rPr>
              <a:t>Zrealizowane działania</a:t>
            </a:r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>
              <a:solidFill>
                <a:srgbClr val="9F250D"/>
              </a:solidFill>
            </a:endParaRPr>
          </a:p>
          <a:p>
            <a:pPr marL="171450">
              <a:buClr>
                <a:srgbClr val="A02F10"/>
              </a:buClr>
            </a:pPr>
            <a:r>
              <a:rPr lang="pl-PL" sz="1400" dirty="0" smtClean="0"/>
              <a:t>Określenie </a:t>
            </a:r>
            <a:r>
              <a:rPr lang="pl-PL" sz="1400" dirty="0"/>
              <a:t>warunków </a:t>
            </a:r>
            <a:r>
              <a:rPr lang="pl-PL" sz="1400" dirty="0" smtClean="0"/>
              <a:t>funkcjonowania </a:t>
            </a:r>
            <a:r>
              <a:rPr lang="pl-PL" sz="1400" dirty="0"/>
              <a:t>ZSA pod kątem prawnym i</a:t>
            </a:r>
            <a:r>
              <a:rPr lang="pl-PL" sz="1400" dirty="0" smtClean="0"/>
              <a:t> lokalizacyjnym</a:t>
            </a:r>
            <a:r>
              <a:rPr lang="pl-PL" sz="1400" b="0" dirty="0" smtClean="0"/>
              <a:t>:</a:t>
            </a:r>
            <a:endParaRPr lang="pl-PL" sz="1400" b="0" dirty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zgoda </a:t>
            </a:r>
            <a:r>
              <a:rPr lang="pl-PL" sz="1400" b="0" dirty="0"/>
              <a:t>na lokalizację szkoły (budynek C-13</a:t>
            </a:r>
            <a:r>
              <a:rPr lang="pl-PL" sz="1400" b="0" dirty="0" smtClean="0"/>
              <a:t>)</a:t>
            </a:r>
            <a:endParaRPr lang="pl-PL" sz="1400" b="0" dirty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koncepcja pomieszczeń oraz ich wyposażenia</a:t>
            </a:r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b="0" dirty="0" smtClean="0"/>
          </a:p>
          <a:p>
            <a:pPr marL="171450">
              <a:buClr>
                <a:srgbClr val="A02F10"/>
              </a:buClr>
            </a:pPr>
            <a:r>
              <a:rPr lang="pl-PL" sz="1400" dirty="0" smtClean="0"/>
              <a:t>Stworzenie </a:t>
            </a:r>
            <a:r>
              <a:rPr lang="pl-PL" sz="1400" dirty="0"/>
              <a:t>planu </a:t>
            </a:r>
            <a:r>
              <a:rPr lang="pl-PL" sz="1400" dirty="0" smtClean="0"/>
              <a:t>organizacji </a:t>
            </a:r>
            <a:r>
              <a:rPr lang="pl-PL" sz="1400" dirty="0"/>
              <a:t>nauczania </a:t>
            </a:r>
            <a:r>
              <a:rPr lang="pl-PL" sz="1400" dirty="0" smtClean="0"/>
              <a:t>dla akademickiego liceum i gimnazjum</a:t>
            </a:r>
            <a:endParaRPr lang="pl-PL" sz="1400" b="0" dirty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stworzenie planów zatrudnienia</a:t>
            </a:r>
            <a:endParaRPr lang="pl-PL" sz="1400" b="0" dirty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opracowanie regulaminów oraz aktów prawnych zapewniających bieżące funkcjonowanie szkoły od 01.09.2014 r.</a:t>
            </a:r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przygotowanie </a:t>
            </a:r>
            <a:r>
              <a:rPr lang="pl-PL" sz="1400" b="0" dirty="0"/>
              <a:t>zasad pierwszej </a:t>
            </a:r>
            <a:r>
              <a:rPr lang="pl-PL" sz="1400" b="0" dirty="0" smtClean="0"/>
              <a:t>rekrutacji</a:t>
            </a:r>
            <a:endParaRPr lang="pl-PL" sz="1400" b="0" dirty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b="0" dirty="0" smtClean="0"/>
          </a:p>
          <a:p>
            <a:pPr marL="171450">
              <a:buClr>
                <a:srgbClr val="A02F10"/>
              </a:buClr>
            </a:pPr>
            <a:r>
              <a:rPr lang="pl-PL" sz="1400" dirty="0" smtClean="0"/>
              <a:t>Tworzenie </a:t>
            </a:r>
            <a:r>
              <a:rPr lang="pl-PL" sz="1400" dirty="0"/>
              <a:t>strategii promocji ZSA </a:t>
            </a:r>
            <a:endParaRPr lang="pl-PL" sz="1400" dirty="0" smtClean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Zgłoszenie </a:t>
            </a:r>
            <a:r>
              <a:rPr lang="pl-PL" sz="1400" b="0" dirty="0"/>
              <a:t>Gimnazjum Akademickiego do projektu „Młody Naukowiec” </a:t>
            </a:r>
            <a:endParaRPr lang="pl-PL" sz="1400" b="0" dirty="0" smtClean="0"/>
          </a:p>
          <a:p>
            <a:pPr marL="45720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Zgłoszenie </a:t>
            </a:r>
            <a:r>
              <a:rPr lang="pl-PL" sz="1400" b="0" dirty="0"/>
              <a:t>Akademickiego Liceum do projektu „Fascynujący Świat Nauki</a:t>
            </a:r>
            <a:r>
              <a:rPr lang="pl-PL" sz="1400" b="0" dirty="0" smtClean="0"/>
              <a:t>”.</a:t>
            </a:r>
            <a:endParaRPr lang="pl-PL" sz="1400" b="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858035"/>
            <a:ext cx="3778160" cy="2290780"/>
          </a:xfrm>
          <a:prstGeom prst="round1Rect">
            <a:avLst>
              <a:gd name="adj" fmla="val 10887"/>
            </a:avLst>
          </a:prstGeom>
          <a:noFill/>
          <a:extLst/>
        </p:spPr>
      </p:pic>
      <p:sp>
        <p:nvSpPr>
          <p:cNvPr id="1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1573"/>
      </p:ext>
    </p:extLst>
  </p:cSld>
  <p:clrMapOvr>
    <a:masterClrMapping/>
  </p:clrMapOvr>
  <p:transition>
    <p:randomBa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581913" y="332656"/>
            <a:ext cx="8219256" cy="935757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Wydarzenia i akcje </a:t>
            </a:r>
            <a:br>
              <a:rPr lang="pl-PL" b="1" dirty="0" smtClean="0"/>
            </a:br>
            <a:r>
              <a:rPr lang="pl-PL" b="1" dirty="0" smtClean="0"/>
              <a:t>promocyjne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20" y="15112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O:\Materiały_Graficzne\!!!!!NEW\cykliczne-wydarzenia\Odra-Cup\Odra_River_Cup_2014\PodziEkowania_certyfikaty\BSA20140524_3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2" b="36729"/>
          <a:stretch/>
        </p:blipFill>
        <p:spPr bwMode="auto">
          <a:xfrm>
            <a:off x="5875134" y="2312876"/>
            <a:ext cx="2968708" cy="17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O:\Materiały_Graficzne\!!!!!NEW\rozchodniki\2013\2013-05-06_luwenalia\BSA20120426_02_bez)logo ko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7" y="4185084"/>
            <a:ext cx="2883362" cy="16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O:\Materiały_Graficzne\!!!!!NEW\rozchodniki\2013\2013-05-10_mam_talent\BSA20130509_2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29037" r="12773"/>
          <a:stretch/>
        </p:blipFill>
        <p:spPr bwMode="auto">
          <a:xfrm>
            <a:off x="5875134" y="478533"/>
            <a:ext cx="2926035" cy="1699089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53197"/>
              </p:ext>
            </p:extLst>
          </p:nvPr>
        </p:nvGraphicFramePr>
        <p:xfrm>
          <a:off x="581913" y="1533692"/>
          <a:ext cx="5088360" cy="4233412"/>
        </p:xfrm>
        <a:graphic>
          <a:graphicData uri="http://schemas.openxmlformats.org/drawingml/2006/table">
            <a:tbl>
              <a:tblPr/>
              <a:tblGrid>
                <a:gridCol w="3980765"/>
                <a:gridCol w="1107595"/>
              </a:tblGrid>
              <a:tr h="383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Wybrane wydarzenia promocyjne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04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400" i="0" dirty="0" smtClean="0">
                          <a:latin typeface="+mj-lt"/>
                        </a:rPr>
                        <a:t>Konkurs internetowy dla kandydatów na studia</a:t>
                      </a:r>
                      <a:br>
                        <a:rPr lang="pl-PL" sz="1400" i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Wrocławski Indeks – Indeks dla zuchwałych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marzec- październik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Konkurs Mam talent do nauki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dla uczniów gimnazjów i szkół ponadgimnazjalnych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marzec- czerwiec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4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Dzień Otwarty Tylko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dla Dziewczyn </a:t>
                      </a:r>
                      <a:br>
                        <a:rPr lang="pl-PL" sz="1400" i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Akcja promocyjna Dziewczyny na Politechniki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marzec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Turniej Tańca Towarzyskiego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o Puchar Rektora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Juwenalia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Międzynarodowe Regaty Ósemek Wioślarskich </a:t>
                      </a:r>
                      <a:br>
                        <a:rPr lang="pl-PL" sz="1400" i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Odra </a:t>
                      </a:r>
                      <a:r>
                        <a:rPr lang="pl-PL" sz="1400" i="0" dirty="0" err="1" smtClean="0">
                          <a:latin typeface="+mj-lt"/>
                        </a:rPr>
                        <a:t>Cup</a:t>
                      </a:r>
                      <a:r>
                        <a:rPr lang="pl-PL" sz="1400" i="0" dirty="0" smtClean="0">
                          <a:latin typeface="+mj-lt"/>
                        </a:rPr>
                        <a:t> 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XVI Dolnośląski Festiwal Nauki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wrzesień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Wrocławski</a:t>
                      </a:r>
                      <a:r>
                        <a:rPr lang="pl-PL" sz="1400" i="0" baseline="0" dirty="0" smtClean="0">
                          <a:latin typeface="+mj-lt"/>
                        </a:rPr>
                        <a:t> Salon Maturzystów</a:t>
                      </a:r>
                      <a:endParaRPr lang="pl-PL" sz="1400" i="0" dirty="0" smtClean="0"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wrzesień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Konferencja Regionalna 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br>
                        <a:rPr lang="pl-PL" sz="1400" i="0" baseline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„Przedmioty ścisłe w  szkole i na studiach”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listopad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313284" y="440668"/>
            <a:ext cx="8076505" cy="719138"/>
          </a:xfrm>
        </p:spPr>
        <p:txBody>
          <a:bodyPr>
            <a:normAutofit/>
          </a:bodyPr>
          <a:lstStyle/>
          <a:p>
            <a:r>
              <a:rPr lang="pl-PL" b="1" dirty="0" smtClean="0"/>
              <a:t>Promocja Uczelni w </a:t>
            </a:r>
            <a:r>
              <a:rPr lang="pl-PL" b="1" dirty="0" err="1" smtClean="0"/>
              <a:t>internecie</a:t>
            </a:r>
            <a:endParaRPr lang="pl-PL" b="1" dirty="0" smtClean="0"/>
          </a:p>
        </p:txBody>
      </p:sp>
      <p:sp>
        <p:nvSpPr>
          <p:cNvPr id="5124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53529"/>
            <a:ext cx="5472608" cy="4078934"/>
          </a:xfrm>
        </p:spPr>
        <p:txBody>
          <a:bodyPr>
            <a:noAutofit/>
          </a:bodyPr>
          <a:lstStyle/>
          <a:p>
            <a:pPr marL="6286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Prowadzenie </a:t>
            </a:r>
            <a:r>
              <a:rPr lang="pl-PL" sz="1400" b="1" dirty="0">
                <a:latin typeface="+mj-lt"/>
              </a:rPr>
              <a:t>profili uczelni na </a:t>
            </a:r>
            <a:r>
              <a:rPr lang="pl-PL" sz="1400" b="1" dirty="0" err="1">
                <a:latin typeface="+mj-lt"/>
              </a:rPr>
              <a:t>Facebooku</a:t>
            </a:r>
            <a:r>
              <a:rPr lang="pl-PL" sz="1400" b="1" dirty="0">
                <a:latin typeface="+mj-lt"/>
              </a:rPr>
              <a:t>, Google+, </a:t>
            </a:r>
            <a:r>
              <a:rPr lang="pl-PL" sz="1400" b="1" dirty="0" err="1">
                <a:latin typeface="+mj-lt"/>
              </a:rPr>
              <a:t>Twitterze</a:t>
            </a:r>
            <a:r>
              <a:rPr lang="pl-PL" sz="1400" b="1" dirty="0">
                <a:latin typeface="+mj-lt"/>
              </a:rPr>
              <a:t>, </a:t>
            </a:r>
            <a:r>
              <a:rPr lang="pl-PL" sz="1400" b="1" dirty="0" err="1" smtClean="0">
                <a:latin typeface="+mj-lt"/>
              </a:rPr>
              <a:t>YouTube</a:t>
            </a:r>
            <a:endParaRPr lang="pl-PL" sz="1400" b="1" dirty="0" smtClean="0">
              <a:latin typeface="+mj-lt"/>
            </a:endParaRPr>
          </a:p>
          <a:p>
            <a:pPr marL="6286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b="1" dirty="0" smtClean="0">
              <a:latin typeface="+mj-lt"/>
            </a:endParaRPr>
          </a:p>
          <a:p>
            <a:pPr marL="6286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I </a:t>
            </a:r>
            <a:r>
              <a:rPr lang="pl-PL" sz="1400" dirty="0">
                <a:latin typeface="+mj-lt"/>
              </a:rPr>
              <a:t>miejsce </a:t>
            </a:r>
            <a:r>
              <a:rPr lang="pl-PL" sz="1400" dirty="0" smtClean="0">
                <a:latin typeface="+mj-lt"/>
              </a:rPr>
              <a:t>dla Politechniki Wrocławskiej 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badaniu aktywności polskich </a:t>
            </a:r>
            <a:r>
              <a:rPr lang="pl-PL" sz="1400" dirty="0" smtClean="0">
                <a:latin typeface="+mj-lt"/>
              </a:rPr>
              <a:t>uczelni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na </a:t>
            </a:r>
            <a:r>
              <a:rPr lang="pl-PL" sz="1400" dirty="0" err="1" smtClean="0">
                <a:latin typeface="+mj-lt"/>
              </a:rPr>
              <a:t>Twitterze</a:t>
            </a:r>
            <a:r>
              <a:rPr lang="pl-PL" sz="1400" dirty="0" smtClean="0">
                <a:latin typeface="+mj-lt"/>
              </a:rPr>
              <a:t>  </a:t>
            </a:r>
            <a:r>
              <a:rPr lang="pl-PL" sz="1400" b="1" dirty="0" smtClean="0">
                <a:latin typeface="+mj-lt"/>
              </a:rPr>
              <a:t>„Najbardziej </a:t>
            </a:r>
            <a:r>
              <a:rPr lang="pl-PL" sz="1400" b="1" dirty="0">
                <a:latin typeface="+mj-lt"/>
              </a:rPr>
              <a:t>wpływowa uczelnia</a:t>
            </a:r>
            <a:r>
              <a:rPr lang="pl-PL" sz="1400" b="1" dirty="0" smtClean="0">
                <a:latin typeface="+mj-lt"/>
              </a:rPr>
              <a:t>”, </a:t>
            </a:r>
            <a:br>
              <a:rPr lang="pl-PL" sz="1400" b="1" dirty="0" smtClean="0">
                <a:latin typeface="+mj-lt"/>
              </a:rPr>
            </a:br>
            <a:r>
              <a:rPr lang="pl-PL" sz="1400" b="1" dirty="0" smtClean="0">
                <a:latin typeface="+mj-lt"/>
              </a:rPr>
              <a:t>„</a:t>
            </a:r>
            <a:r>
              <a:rPr lang="pl-PL" sz="1400" b="1" dirty="0">
                <a:latin typeface="+mj-lt"/>
              </a:rPr>
              <a:t>Najbardziej popularna uczelnia</a:t>
            </a:r>
            <a:r>
              <a:rPr lang="pl-PL" sz="1400" b="1" dirty="0" smtClean="0">
                <a:latin typeface="+mj-lt"/>
              </a:rPr>
              <a:t>” (</a:t>
            </a:r>
            <a:r>
              <a:rPr lang="pl-PL" altLang="pl-PL" sz="1400" dirty="0" smtClean="0">
                <a:latin typeface="+mj-lt"/>
              </a:rPr>
              <a:t>styczeń 2014)</a:t>
            </a:r>
            <a:endParaRPr lang="pl-PL" altLang="pl-PL" sz="1400" b="1" dirty="0">
              <a:latin typeface="+mj-lt"/>
            </a:endParaRPr>
          </a:p>
          <a:p>
            <a:pPr marL="6286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b="1" dirty="0">
              <a:latin typeface="+mj-lt"/>
            </a:endParaRPr>
          </a:p>
          <a:p>
            <a:pPr marL="6286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+mj-lt"/>
              </a:rPr>
              <a:t>Wykłady </a:t>
            </a:r>
            <a:r>
              <a:rPr lang="pl-PL" sz="1400" b="1" dirty="0">
                <a:latin typeface="+mj-lt"/>
              </a:rPr>
              <a:t>internetowe jako forma wspomagająca </a:t>
            </a:r>
            <a:r>
              <a:rPr lang="pl-PL" sz="1400" b="1" dirty="0" smtClean="0">
                <a:latin typeface="+mj-lt"/>
              </a:rPr>
              <a:t/>
            </a:r>
            <a:br>
              <a:rPr lang="pl-PL" sz="1400" b="1" dirty="0" smtClean="0">
                <a:latin typeface="+mj-lt"/>
              </a:rPr>
            </a:br>
            <a:r>
              <a:rPr lang="pl-PL" sz="1400" b="1" dirty="0" smtClean="0">
                <a:latin typeface="+mj-lt"/>
              </a:rPr>
              <a:t>i </a:t>
            </a:r>
            <a:r>
              <a:rPr lang="pl-PL" sz="1400" b="1" dirty="0">
                <a:latin typeface="+mj-lt"/>
              </a:rPr>
              <a:t>uzupełniająca </a:t>
            </a:r>
            <a:r>
              <a:rPr lang="pl-PL" sz="1400" b="1" dirty="0" smtClean="0">
                <a:latin typeface="+mj-lt"/>
              </a:rPr>
              <a:t>naukę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b="1" dirty="0">
              <a:latin typeface="+mj-lt"/>
            </a:endParaRPr>
          </a:p>
          <a:p>
            <a:pPr marL="1371600" lvl="2" eaLnBrk="1" fontAlgn="t" hangingPunct="1">
              <a:spcBef>
                <a:spcPts val="0"/>
              </a:spcBef>
              <a:spcAft>
                <a:spcPts val="600"/>
              </a:spcAft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+mj-lt"/>
              </a:rPr>
              <a:t>c</a:t>
            </a:r>
            <a:r>
              <a:rPr lang="pl-PL" sz="1400" dirty="0" smtClean="0">
                <a:latin typeface="+mj-lt"/>
              </a:rPr>
              <a:t>ykl wykładów </a:t>
            </a:r>
            <a:r>
              <a:rPr lang="pl-PL" sz="1400" b="1" dirty="0" smtClean="0">
                <a:latin typeface="+mj-lt"/>
              </a:rPr>
              <a:t>z </a:t>
            </a:r>
            <a:r>
              <a:rPr lang="pl-PL" sz="1400" b="1" dirty="0">
                <a:latin typeface="+mj-lt"/>
              </a:rPr>
              <a:t>Analizy Matematycznej </a:t>
            </a:r>
            <a:r>
              <a:rPr lang="pl-PL" sz="1400" b="1" dirty="0" smtClean="0">
                <a:latin typeface="+mj-lt"/>
              </a:rPr>
              <a:t>1 </a:t>
            </a:r>
            <a:br>
              <a:rPr lang="pl-PL" sz="1400" b="1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doc. dr. Januszem Górniakiem w </a:t>
            </a:r>
            <a:r>
              <a:rPr lang="pl-PL" sz="1400" dirty="0" smtClean="0">
                <a:latin typeface="+mj-lt"/>
              </a:rPr>
              <a:t>roli wykładowcy dostępne od maja </a:t>
            </a:r>
            <a:r>
              <a:rPr lang="pl-PL" sz="1400" dirty="0">
                <a:latin typeface="+mj-lt"/>
              </a:rPr>
              <a:t>2013 roku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na kanale internetowym </a:t>
            </a:r>
            <a:r>
              <a:rPr lang="pl-PL" sz="1400" dirty="0" err="1">
                <a:latin typeface="+mj-lt"/>
              </a:rPr>
              <a:t>YouTube</a:t>
            </a:r>
            <a:r>
              <a:rPr lang="pl-PL" sz="1400" dirty="0">
                <a:latin typeface="+mj-lt"/>
              </a:rPr>
              <a:t> </a:t>
            </a:r>
            <a:endParaRPr lang="pl-PL" sz="1400" dirty="0" smtClean="0">
              <a:latin typeface="+mj-lt"/>
            </a:endParaRPr>
          </a:p>
          <a:p>
            <a:pPr marL="1371600" lvl="2" eaLnBrk="1" fontAlgn="t" hangingPunct="1">
              <a:spcBef>
                <a:spcPts val="0"/>
              </a:spcBef>
              <a:spcAft>
                <a:spcPts val="600"/>
              </a:spcAft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+mj-lt"/>
              </a:rPr>
              <a:t>cykl e-</a:t>
            </a:r>
            <a:r>
              <a:rPr lang="pl-PL" sz="1400" dirty="0" err="1">
                <a:latin typeface="+mj-lt"/>
              </a:rPr>
              <a:t>learningowego</a:t>
            </a:r>
            <a:r>
              <a:rPr lang="pl-PL" sz="1400" dirty="0">
                <a:latin typeface="+mj-lt"/>
              </a:rPr>
              <a:t> </a:t>
            </a:r>
            <a:r>
              <a:rPr lang="pl-PL" sz="1400" b="1" dirty="0" smtClean="0">
                <a:latin typeface="+mj-lt"/>
              </a:rPr>
              <a:t>kursu z </a:t>
            </a:r>
            <a:r>
              <a:rPr lang="pl-PL" sz="1400" b="1" dirty="0">
                <a:latin typeface="+mj-lt"/>
              </a:rPr>
              <a:t>Fizyki </a:t>
            </a:r>
            <a:r>
              <a:rPr lang="pl-PL" sz="1400" b="1" dirty="0" smtClean="0">
                <a:latin typeface="+mj-lt"/>
              </a:rPr>
              <a:t>1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dostępny na kanale </a:t>
            </a:r>
            <a:r>
              <a:rPr lang="pl-PL" sz="1400" dirty="0" err="1" smtClean="0">
                <a:latin typeface="+mj-lt"/>
              </a:rPr>
              <a:t>youtube</a:t>
            </a:r>
            <a:r>
              <a:rPr lang="pl-PL" sz="1400" dirty="0" smtClean="0">
                <a:latin typeface="+mj-lt"/>
              </a:rPr>
              <a:t> od marca 2014 roku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/>
          <a:stretch/>
        </p:blipFill>
        <p:spPr bwMode="auto">
          <a:xfrm>
            <a:off x="5806643" y="1438298"/>
            <a:ext cx="2671973" cy="1693374"/>
          </a:xfrm>
          <a:prstGeom prst="round1Rect">
            <a:avLst>
              <a:gd name="adj" fmla="val 1088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73787"/>
            <a:ext cx="2133600" cy="365125"/>
          </a:xfrm>
        </p:spPr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22531" name="Picture 3" descr="O:\Materiały_Graficzne\!!!!!NEW\rozchodniki\2013\2013-11-27-dni_mediow\strona_glowna_medi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5836" r="3070" b="11143"/>
          <a:stretch/>
        </p:blipFill>
        <p:spPr bwMode="auto">
          <a:xfrm>
            <a:off x="5853207" y="3392996"/>
            <a:ext cx="2621611" cy="146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588" y="5333988"/>
            <a:ext cx="2595028" cy="60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9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516" y="476672"/>
            <a:ext cx="8579296" cy="719138"/>
          </a:xfrm>
        </p:spPr>
        <p:txBody>
          <a:bodyPr>
            <a:normAutofit/>
          </a:bodyPr>
          <a:lstStyle/>
          <a:p>
            <a:r>
              <a:rPr lang="pl-PL" b="1" dirty="0" smtClean="0"/>
              <a:t>Kampania wizerunkowa Uczelni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376772"/>
            <a:ext cx="7535862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400" b="1" dirty="0" smtClean="0">
                <a:latin typeface="+mj-lt"/>
              </a:rPr>
              <a:t>Założenia: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kampania o charakterze wizerunkowym </a:t>
            </a:r>
            <a:endParaRPr lang="pl-PL" sz="1400" dirty="0">
              <a:latin typeface="+mj-lt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wsparcie rekrutacji </a:t>
            </a:r>
            <a:r>
              <a:rPr lang="pl-PL" sz="1400" dirty="0">
                <a:latin typeface="+mj-lt"/>
              </a:rPr>
              <a:t>kandydatów 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na </a:t>
            </a:r>
            <a:r>
              <a:rPr lang="pl-PL" sz="1400" dirty="0">
                <a:latin typeface="+mj-lt"/>
              </a:rPr>
              <a:t>studia I stopnia na rok </a:t>
            </a:r>
            <a:r>
              <a:rPr lang="pl-PL" sz="1400" dirty="0" smtClean="0">
                <a:latin typeface="+mj-lt"/>
              </a:rPr>
              <a:t>akademicki 2013/2014</a:t>
            </a:r>
            <a:endParaRPr lang="pl-PL" sz="1400" dirty="0">
              <a:latin typeface="+mj-lt"/>
            </a:endParaRPr>
          </a:p>
          <a:p>
            <a:pPr lvl="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skierowana do </a:t>
            </a:r>
            <a:r>
              <a:rPr lang="pl-PL" sz="1400" dirty="0">
                <a:latin typeface="+mj-lt"/>
              </a:rPr>
              <a:t>absolwentów szkół średnich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(</a:t>
            </a:r>
            <a:r>
              <a:rPr lang="pl-PL" sz="1400" dirty="0">
                <a:latin typeface="+mj-lt"/>
              </a:rPr>
              <a:t>maturzystów) i ich </a:t>
            </a:r>
            <a:r>
              <a:rPr lang="pl-PL" sz="1400" dirty="0" smtClean="0">
                <a:latin typeface="+mj-lt"/>
              </a:rPr>
              <a:t>rodziców</a:t>
            </a:r>
            <a:endParaRPr lang="pl-PL" sz="1400" dirty="0">
              <a:latin typeface="+mj-lt"/>
            </a:endParaRPr>
          </a:p>
          <a:p>
            <a:pPr lvl="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zasięg ogólnopolski.</a:t>
            </a:r>
            <a:endParaRPr lang="pl-PL" sz="1400" dirty="0">
              <a:latin typeface="+mj-lt"/>
            </a:endParaRPr>
          </a:p>
          <a:p>
            <a:pPr marL="0" lvl="0" indent="0">
              <a:buClr>
                <a:srgbClr val="9F250D"/>
              </a:buClr>
              <a:buNone/>
            </a:pPr>
            <a:endParaRPr lang="pl-PL" sz="1400" dirty="0">
              <a:latin typeface="+mj-lt"/>
            </a:endParaRPr>
          </a:p>
          <a:p>
            <a:pPr marL="0" lvl="0" indent="0">
              <a:buClr>
                <a:srgbClr val="9F250D"/>
              </a:buClr>
              <a:buNone/>
            </a:pPr>
            <a:r>
              <a:rPr lang="pl-PL" sz="1400" b="1" dirty="0" smtClean="0">
                <a:latin typeface="+mj-lt"/>
              </a:rPr>
              <a:t>Termin realizacji kampanii: </a:t>
            </a:r>
            <a:r>
              <a:rPr lang="pl-PL" sz="1400" dirty="0" smtClean="0">
                <a:latin typeface="+mj-lt"/>
              </a:rPr>
              <a:t>maj – lipiec 2013 r. </a:t>
            </a:r>
          </a:p>
          <a:p>
            <a:pPr marL="0" lvl="0" indent="0">
              <a:buClr>
                <a:srgbClr val="9F250D"/>
              </a:buClr>
              <a:buNone/>
            </a:pPr>
            <a:endParaRPr lang="pl-PL" sz="1400" dirty="0">
              <a:latin typeface="+mj-lt"/>
            </a:endParaRPr>
          </a:p>
          <a:p>
            <a:pPr marL="0" lvl="0" indent="0">
              <a:buClr>
                <a:srgbClr val="9F250D"/>
              </a:buClr>
              <a:buNone/>
            </a:pPr>
            <a:r>
              <a:rPr lang="pl-PL" sz="1400" b="1" dirty="0" smtClean="0">
                <a:latin typeface="+mj-lt"/>
              </a:rPr>
              <a:t>Nośniki: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>
                <a:latin typeface="+mj-lt"/>
              </a:rPr>
              <a:t>tygodniki </a:t>
            </a:r>
            <a:r>
              <a:rPr lang="pl-PL" sz="1400" dirty="0" smtClean="0">
                <a:latin typeface="+mj-lt"/>
              </a:rPr>
              <a:t>opinii</a:t>
            </a:r>
            <a:endParaRPr lang="pl-PL" sz="1400" dirty="0">
              <a:latin typeface="+mj-lt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>
                <a:latin typeface="+mj-lt"/>
              </a:rPr>
              <a:t>internetowe portale informacyjne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zawierające </a:t>
            </a:r>
            <a:r>
              <a:rPr lang="pl-PL" sz="1400" dirty="0">
                <a:latin typeface="+mj-lt"/>
              </a:rPr>
              <a:t>wiadomości </a:t>
            </a:r>
            <a:r>
              <a:rPr lang="pl-PL" sz="1400" dirty="0" smtClean="0">
                <a:latin typeface="+mj-lt"/>
              </a:rPr>
              <a:t>lokalne</a:t>
            </a:r>
            <a:endParaRPr lang="pl-PL" sz="1400" dirty="0">
              <a:latin typeface="+mj-lt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ogólnopolska rozgłośnia radiowa</a:t>
            </a:r>
            <a:endParaRPr lang="pl-PL" sz="1400" dirty="0">
              <a:latin typeface="+mj-lt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ogólnopolska </a:t>
            </a:r>
            <a:r>
              <a:rPr lang="pl-PL" sz="1400" dirty="0">
                <a:latin typeface="+mj-lt"/>
              </a:rPr>
              <a:t>sieć </a:t>
            </a:r>
            <a:r>
              <a:rPr lang="pl-PL" sz="1400" dirty="0" smtClean="0">
                <a:latin typeface="+mj-lt"/>
              </a:rPr>
              <a:t>kin</a:t>
            </a:r>
            <a:endParaRPr lang="pl-PL" sz="1400" dirty="0">
              <a:latin typeface="+mj-lt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err="1" smtClean="0">
                <a:latin typeface="+mj-lt"/>
              </a:rPr>
              <a:t>citylighty</a:t>
            </a:r>
            <a:r>
              <a:rPr lang="pl-PL" sz="1400" dirty="0" smtClean="0">
                <a:latin typeface="+mj-lt"/>
              </a:rPr>
              <a:t> i billboardy.</a:t>
            </a:r>
            <a:endParaRPr lang="pl-PL" sz="1400" dirty="0">
              <a:latin typeface="+mj-lt"/>
            </a:endParaRPr>
          </a:p>
          <a:p>
            <a:pPr marL="0" lvl="0" indent="0">
              <a:buClr>
                <a:srgbClr val="9F250D"/>
              </a:buClr>
              <a:buNone/>
            </a:pPr>
            <a:endParaRPr lang="pl-PL" sz="1400" dirty="0">
              <a:latin typeface="+mj-lt"/>
            </a:endParaRPr>
          </a:p>
        </p:txBody>
      </p:sp>
      <p:pic>
        <p:nvPicPr>
          <p:cNvPr id="23554" name="Picture 2" descr="S:\Magazyn\Ela\foty-do=prezentacji\cit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08" y="1520788"/>
            <a:ext cx="3522828" cy="2340260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S:\Magazyn\Ela\foty-do=prezentacji\ELA_3804-billboard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8" r="18483" b="14517"/>
          <a:stretch/>
        </p:blipFill>
        <p:spPr bwMode="auto">
          <a:xfrm>
            <a:off x="5157917" y="4063862"/>
            <a:ext cx="3519519" cy="17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4258" y="476672"/>
            <a:ext cx="8686800" cy="719138"/>
          </a:xfrm>
        </p:spPr>
        <p:txBody>
          <a:bodyPr>
            <a:normAutofit/>
          </a:bodyPr>
          <a:lstStyle/>
          <a:p>
            <a:r>
              <a:rPr lang="pl-PL" b="1" dirty="0" smtClean="0"/>
              <a:t>Kampania wizerunkowa Uczelni</a:t>
            </a:r>
            <a:endParaRPr lang="pl-PL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7" y="1457485"/>
            <a:ext cx="688373" cy="6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1" y="4025554"/>
            <a:ext cx="684075" cy="68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4" y="4894168"/>
            <a:ext cx="684075" cy="68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3" y="2290950"/>
            <a:ext cx="684075" cy="67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6" y="3161050"/>
            <a:ext cx="684075" cy="68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512773" y="1457485"/>
            <a:ext cx="19802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ZBIGNIEW JAGIEŁŁO</a:t>
            </a:r>
          </a:p>
          <a:p>
            <a:r>
              <a:rPr lang="pl-PL" sz="1000" b="0" dirty="0" smtClean="0"/>
              <a:t>Prezes </a:t>
            </a:r>
            <a:r>
              <a:rPr lang="pl-PL" sz="1000" b="0" dirty="0"/>
              <a:t>zarządu PKO Banku</a:t>
            </a:r>
          </a:p>
          <a:p>
            <a:r>
              <a:rPr lang="pl-PL" sz="1000" b="0" dirty="0" smtClean="0"/>
              <a:t>Polskiego</a:t>
            </a:r>
            <a:endParaRPr lang="pl-PL" sz="1000" dirty="0"/>
          </a:p>
        </p:txBody>
      </p:sp>
      <p:sp>
        <p:nvSpPr>
          <p:cNvPr id="8" name="Prostokąt 7"/>
          <p:cNvSpPr/>
          <p:nvPr/>
        </p:nvSpPr>
        <p:spPr>
          <a:xfrm>
            <a:off x="5644500" y="318174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BOŻENA SKIBICKA</a:t>
            </a:r>
          </a:p>
          <a:p>
            <a:r>
              <a:rPr lang="pl-PL" sz="1000" b="0" dirty="0" smtClean="0"/>
              <a:t>Założycielka </a:t>
            </a:r>
            <a:r>
              <a:rPr lang="pl-PL" sz="1000" b="0" dirty="0"/>
              <a:t>i prezes zarządu</a:t>
            </a:r>
          </a:p>
          <a:p>
            <a:r>
              <a:rPr lang="pl-PL" sz="1000" b="0" dirty="0"/>
              <a:t>MIS S.A.</a:t>
            </a:r>
            <a:endParaRPr lang="pl-PL" sz="1000" dirty="0"/>
          </a:p>
        </p:txBody>
      </p:sp>
      <p:sp>
        <p:nvSpPr>
          <p:cNvPr id="9" name="Prostokąt 8"/>
          <p:cNvSpPr/>
          <p:nvPr/>
        </p:nvSpPr>
        <p:spPr>
          <a:xfrm>
            <a:off x="5616116" y="48980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PAWEŁ KOWALCZYK</a:t>
            </a:r>
          </a:p>
          <a:p>
            <a:r>
              <a:rPr lang="pl-PL" sz="1000" b="0" dirty="0" smtClean="0"/>
              <a:t>Założyciel </a:t>
            </a:r>
            <a:r>
              <a:rPr lang="pl-PL" sz="1000" b="0" dirty="0" err="1"/>
              <a:t>Nexwell</a:t>
            </a:r>
            <a:r>
              <a:rPr lang="pl-PL" sz="1000" b="0" dirty="0"/>
              <a:t> Engineering</a:t>
            </a:r>
          </a:p>
          <a:p>
            <a:r>
              <a:rPr lang="pl-PL" sz="1000" b="0" dirty="0"/>
              <a:t>– firmy produkującej systemy</a:t>
            </a:r>
          </a:p>
          <a:p>
            <a:r>
              <a:rPr lang="pl-PL" sz="1000" b="0" dirty="0"/>
              <a:t>inteligentnych </a:t>
            </a:r>
            <a:r>
              <a:rPr lang="pl-PL" sz="1000" b="0" dirty="0" smtClean="0"/>
              <a:t>domów</a:t>
            </a:r>
            <a:endParaRPr lang="pl-PL" sz="1000" dirty="0"/>
          </a:p>
        </p:txBody>
      </p:sp>
      <p:sp>
        <p:nvSpPr>
          <p:cNvPr id="10" name="Prostokąt 9"/>
          <p:cNvSpPr/>
          <p:nvPr/>
        </p:nvSpPr>
        <p:spPr>
          <a:xfrm>
            <a:off x="5616116" y="231164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ZBIGNIEW MACKÓW</a:t>
            </a:r>
            <a:endParaRPr lang="pl-PL" sz="1000" dirty="0"/>
          </a:p>
          <a:p>
            <a:r>
              <a:rPr lang="pl-PL" sz="1000" b="0" dirty="0"/>
              <a:t>Architekt, </a:t>
            </a:r>
            <a:r>
              <a:rPr lang="pl-PL" sz="1000" b="0" dirty="0" smtClean="0"/>
              <a:t>właściciel </a:t>
            </a:r>
            <a:r>
              <a:rPr lang="pl-PL" sz="1000" b="0" dirty="0"/>
              <a:t>pracowni projektowej,</a:t>
            </a:r>
          </a:p>
          <a:p>
            <a:r>
              <a:rPr lang="pl-PL" sz="1000" b="0" dirty="0"/>
              <a:t>laureat </a:t>
            </a:r>
            <a:r>
              <a:rPr lang="pl-PL" sz="1000" b="0" dirty="0" smtClean="0"/>
              <a:t>prestiżowych nagród</a:t>
            </a:r>
            <a:endParaRPr lang="pl-PL" sz="1000" dirty="0"/>
          </a:p>
        </p:txBody>
      </p:sp>
      <p:grpSp>
        <p:nvGrpSpPr>
          <p:cNvPr id="13" name="Grupa 12"/>
          <p:cNvGrpSpPr/>
          <p:nvPr/>
        </p:nvGrpSpPr>
        <p:grpSpPr>
          <a:xfrm>
            <a:off x="1003164" y="2311643"/>
            <a:ext cx="3115356" cy="3273586"/>
            <a:chOff x="1348632" y="1680892"/>
            <a:chExt cx="3115356" cy="32735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4270403"/>
              <a:ext cx="684075" cy="68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rostokąt 3"/>
            <p:cNvSpPr/>
            <p:nvPr/>
          </p:nvSpPr>
          <p:spPr>
            <a:xfrm>
              <a:off x="2032707" y="4271775"/>
              <a:ext cx="231310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ROMAN TRACZYK</a:t>
              </a:r>
            </a:p>
            <a:p>
              <a:r>
                <a:rPr lang="pl-PL" sz="1000" b="0" dirty="0" smtClean="0"/>
                <a:t>Dyrektor </a:t>
              </a:r>
              <a:r>
                <a:rPr lang="pl-PL" sz="1000" b="0" dirty="0"/>
                <a:t>ds. handlu</a:t>
              </a:r>
            </a:p>
            <a:p>
              <a:r>
                <a:rPr lang="pl-PL" sz="1000" b="0" dirty="0"/>
                <a:t>i rozwoju Kogeneracji S.A.</a:t>
              </a:r>
              <a:endParaRPr lang="pl-PL" sz="1000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2537172"/>
              <a:ext cx="703088" cy="70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45" y="1680892"/>
              <a:ext cx="684075" cy="68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3392996"/>
              <a:ext cx="703088" cy="70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rostokąt 4"/>
            <p:cNvSpPr/>
            <p:nvPr/>
          </p:nvSpPr>
          <p:spPr>
            <a:xfrm>
              <a:off x="2053011" y="3407271"/>
              <a:ext cx="22928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BOGUSŁAWA MATUSZEWSKA</a:t>
              </a:r>
            </a:p>
            <a:p>
              <a:r>
                <a:rPr lang="pl-PL" sz="1000" b="0" dirty="0" smtClean="0"/>
                <a:t>Wiceprezes </a:t>
              </a:r>
              <a:r>
                <a:rPr lang="pl-PL" sz="1000" b="0" dirty="0"/>
                <a:t>zarządu</a:t>
              </a:r>
            </a:p>
            <a:p>
              <a:r>
                <a:rPr lang="pl-PL" sz="1000" b="0" dirty="0"/>
                <a:t>ds. strategii i rozwoju</a:t>
              </a:r>
            </a:p>
            <a:p>
              <a:r>
                <a:rPr lang="pl-PL" sz="1000" b="0" dirty="0"/>
                <a:t>Grupy Kapitałowej </a:t>
              </a:r>
              <a:r>
                <a:rPr lang="pl-PL" sz="1000" b="0" dirty="0" smtClean="0"/>
                <a:t>PGE</a:t>
              </a:r>
              <a:endParaRPr lang="pl-PL" sz="1000" b="0" dirty="0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053011" y="1680892"/>
              <a:ext cx="22928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DR LESZEK CZARNECKI</a:t>
              </a:r>
            </a:p>
            <a:p>
              <a:r>
                <a:rPr lang="pl-PL" sz="1000" b="0" dirty="0" smtClean="0"/>
                <a:t>Przedsiębiorca</a:t>
              </a:r>
              <a:r>
                <a:rPr lang="pl-PL" sz="1000" b="0" dirty="0"/>
                <a:t>,</a:t>
              </a:r>
            </a:p>
            <a:p>
              <a:r>
                <a:rPr lang="pl-PL" sz="1000" b="0" dirty="0"/>
                <a:t>twórca Getin Holding</a:t>
              </a:r>
            </a:p>
            <a:p>
              <a:r>
                <a:rPr lang="pl-PL" sz="1000" b="0" dirty="0"/>
                <a:t>i Getin Noble Bank</a:t>
              </a:r>
              <a:endParaRPr lang="pl-PL" sz="1000" dirty="0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2059815" y="2537172"/>
              <a:ext cx="24041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KRZYSZTOF ANDRULEWICZ</a:t>
              </a:r>
              <a:endParaRPr lang="pl-PL" sz="1000" dirty="0"/>
            </a:p>
            <a:p>
              <a:r>
                <a:rPr lang="pl-PL" sz="1000" b="0" dirty="0"/>
                <a:t>Prezes </a:t>
              </a:r>
              <a:r>
                <a:rPr lang="pl-PL" sz="1000" b="0" dirty="0" smtClean="0"/>
                <a:t>zarządu </a:t>
              </a:r>
              <a:r>
                <a:rPr lang="pl-PL" sz="1000" b="0" dirty="0" err="1"/>
                <a:t>Skanska</a:t>
              </a:r>
              <a:r>
                <a:rPr lang="pl-PL" sz="1000" b="0" dirty="0"/>
                <a:t> S.A.</a:t>
              </a:r>
              <a:endParaRPr lang="pl-PL" sz="1000" dirty="0"/>
            </a:p>
          </p:txBody>
        </p:sp>
      </p:grpSp>
      <p:sp>
        <p:nvSpPr>
          <p:cNvPr id="12" name="Prostokąt 11"/>
          <p:cNvSpPr/>
          <p:nvPr/>
        </p:nvSpPr>
        <p:spPr>
          <a:xfrm>
            <a:off x="5616113" y="403520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PROF. JAN BILISZCZUK</a:t>
            </a:r>
          </a:p>
          <a:p>
            <a:r>
              <a:rPr lang="pl-PL" sz="1000" b="0" dirty="0" smtClean="0"/>
              <a:t>Główny </a:t>
            </a:r>
            <a:r>
              <a:rPr lang="pl-PL" sz="1000" b="0" dirty="0"/>
              <a:t>projektant </a:t>
            </a:r>
            <a:r>
              <a:rPr lang="pl-PL" sz="1000" b="0" dirty="0" smtClean="0"/>
              <a:t/>
            </a:r>
            <a:br>
              <a:rPr lang="pl-PL" sz="1000" b="0" dirty="0" smtClean="0"/>
            </a:br>
            <a:r>
              <a:rPr lang="pl-PL" sz="1000" b="0" dirty="0" smtClean="0"/>
              <a:t>m.in. Mostu Rędzińskiego</a:t>
            </a:r>
            <a:endParaRPr lang="pl-PL" sz="1000" dirty="0"/>
          </a:p>
        </p:txBody>
      </p:sp>
      <p:sp>
        <p:nvSpPr>
          <p:cNvPr id="14" name="Prostokąt 13"/>
          <p:cNvSpPr/>
          <p:nvPr/>
        </p:nvSpPr>
        <p:spPr>
          <a:xfrm>
            <a:off x="787608" y="1376772"/>
            <a:ext cx="3396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sz="1400" dirty="0" smtClean="0"/>
              <a:t>Absolwenci Politechniki Wrocławskiej,</a:t>
            </a:r>
          </a:p>
          <a:p>
            <a:pPr marL="0" indent="0">
              <a:buNone/>
            </a:pPr>
            <a:r>
              <a:rPr lang="pl-PL" sz="1400" dirty="0" smtClean="0"/>
              <a:t>którzy wzięli udział w kampanii:</a:t>
            </a:r>
            <a:endParaRPr lang="pl-PL" sz="1400" dirty="0"/>
          </a:p>
        </p:txBody>
      </p:sp>
      <p:sp>
        <p:nvSpPr>
          <p:cNvPr id="24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618989" y="1091363"/>
            <a:ext cx="885749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358775"/>
            <a:r>
              <a:rPr lang="pl-PL" sz="1400" dirty="0" smtClean="0">
                <a:latin typeface="+mj-lt"/>
              </a:rPr>
              <a:t>Publikacje ogółem w 2013 r. </a:t>
            </a:r>
            <a:endParaRPr lang="en-US" sz="1400" dirty="0">
              <a:latin typeface="+mj-lt"/>
            </a:endParaRPr>
          </a:p>
        </p:txBody>
      </p:sp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647564" y="341462"/>
            <a:ext cx="8828918" cy="90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358775"/>
            <a:r>
              <a:rPr lang="pl-PL" sz="3200" dirty="0">
                <a:latin typeface="+mj-lt"/>
              </a:rPr>
              <a:t>Politechnika w mediach</a:t>
            </a:r>
            <a:endParaRPr lang="en-US" sz="3200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7173"/>
              </p:ext>
            </p:extLst>
          </p:nvPr>
        </p:nvGraphicFramePr>
        <p:xfrm>
          <a:off x="647564" y="5308053"/>
          <a:ext cx="4089908" cy="47554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109688"/>
                <a:gridCol w="983183"/>
                <a:gridCol w="997037"/>
              </a:tblGrid>
              <a:tr h="232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43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Liczba</a:t>
                      </a:r>
                      <a:r>
                        <a:rPr lang="pl-PL" sz="1200" b="1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 publikacji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Trebuchet MS" panose="020B0603020202020204" pitchFamily="34" charset="0"/>
                        </a:rPr>
                        <a:t>6 938</a:t>
                      </a:r>
                      <a:endParaRPr lang="pl-PL" sz="12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Trebuchet MS" panose="020B0603020202020204" pitchFamily="34" charset="0"/>
                        </a:rPr>
                        <a:t>7 380</a:t>
                      </a:r>
                      <a:endParaRPr lang="pl-PL" sz="12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Wykres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656246"/>
              </p:ext>
            </p:extLst>
          </p:nvPr>
        </p:nvGraphicFramePr>
        <p:xfrm>
          <a:off x="5347467" y="1739063"/>
          <a:ext cx="3636404" cy="3317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Wykres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457928"/>
              </p:ext>
            </p:extLst>
          </p:nvPr>
        </p:nvGraphicFramePr>
        <p:xfrm>
          <a:off x="485280" y="1796805"/>
          <a:ext cx="5349205" cy="31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Prostokąt 8"/>
          <p:cNvSpPr/>
          <p:nvPr/>
        </p:nvSpPr>
        <p:spPr>
          <a:xfrm>
            <a:off x="5348199" y="4846388"/>
            <a:ext cx="3599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0" dirty="0" smtClean="0">
                <a:solidFill>
                  <a:srgbClr val="FF0000"/>
                </a:solidFill>
              </a:rPr>
              <a:t>* </a:t>
            </a:r>
            <a:r>
              <a:rPr lang="pl-PL" sz="1200" b="0" dirty="0"/>
              <a:t>Większe artykuły w prasie, </a:t>
            </a:r>
            <a:r>
              <a:rPr lang="pl-PL" sz="1200" b="0" dirty="0" err="1"/>
              <a:t>internecie</a:t>
            </a:r>
            <a:r>
              <a:rPr lang="pl-PL" sz="1200" b="0" dirty="0"/>
              <a:t>,  </a:t>
            </a:r>
            <a:r>
              <a:rPr lang="pl-PL" sz="1200" b="0" dirty="0" smtClean="0"/>
              <a:t/>
            </a:r>
            <a:br>
              <a:rPr lang="pl-PL" sz="1200" b="0" dirty="0" smtClean="0"/>
            </a:br>
            <a:r>
              <a:rPr lang="pl-PL" sz="1200" b="0" dirty="0" smtClean="0"/>
              <a:t>audycje </a:t>
            </a:r>
            <a:r>
              <a:rPr lang="pl-PL" sz="1200" b="0" dirty="0"/>
              <a:t>radiowe i telewizyjne</a:t>
            </a:r>
          </a:p>
        </p:txBody>
      </p:sp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074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 zaokrąglonym rogiem 14"/>
          <p:cNvSpPr/>
          <p:nvPr/>
        </p:nvSpPr>
        <p:spPr>
          <a:xfrm>
            <a:off x="1285528" y="3269489"/>
            <a:ext cx="7354924" cy="1783902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z zaokrąglonym rogiem 8"/>
          <p:cNvSpPr/>
          <p:nvPr/>
        </p:nvSpPr>
        <p:spPr>
          <a:xfrm>
            <a:off x="1077876" y="1315158"/>
            <a:ext cx="7562576" cy="1662310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388132" y="404664"/>
            <a:ext cx="8461250" cy="719138"/>
          </a:xfrm>
        </p:spPr>
        <p:txBody>
          <a:bodyPr/>
          <a:lstStyle/>
          <a:p>
            <a:pPr indent="0"/>
            <a:r>
              <a:rPr lang="pl-PL" altLang="pl-PL" sz="2800" b="1" dirty="0" smtClean="0"/>
              <a:t>Strategia Rozwoju Politechniki Wrocławskiej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84153" y="3252316"/>
            <a:ext cx="6748288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Przygotowanie </a:t>
            </a:r>
            <a:r>
              <a:rPr lang="pl-PL" sz="1200" dirty="0">
                <a:latin typeface="+mj-lt"/>
              </a:rPr>
              <a:t>raportu </a:t>
            </a:r>
            <a:r>
              <a:rPr lang="pl-PL" sz="1200" dirty="0" smtClean="0">
                <a:latin typeface="+mj-lt"/>
              </a:rPr>
              <a:t>z wykonania </a:t>
            </a:r>
            <a:r>
              <a:rPr lang="pl-PL" sz="1200" dirty="0">
                <a:latin typeface="+mj-lt"/>
              </a:rPr>
              <a:t>strategii za 2013 rok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>
                <a:latin typeface="+mj-lt"/>
              </a:rPr>
              <a:t>I przegląd strategiczny</a:t>
            </a:r>
          </a:p>
          <a:p>
            <a:pPr marL="628650" lvl="1" indent="-171450">
              <a:buClr>
                <a:srgbClr val="A7190E"/>
              </a:buClr>
              <a:buFont typeface="Arial" panose="020B0604020202020204" pitchFamily="34" charset="0"/>
              <a:buChar char="•"/>
              <a:defRPr/>
            </a:pPr>
            <a:r>
              <a:rPr lang="pl-PL" sz="1050" b="0" dirty="0">
                <a:latin typeface="+mj-lt"/>
              </a:rPr>
              <a:t>Analiza i weryfikacja Mapy Strategii </a:t>
            </a:r>
            <a:r>
              <a:rPr lang="pl-PL" sz="1050" b="0" dirty="0" err="1">
                <a:latin typeface="+mj-lt"/>
              </a:rPr>
              <a:t>PWr</a:t>
            </a:r>
            <a:endParaRPr lang="pl-PL" sz="1050" b="0" dirty="0">
              <a:latin typeface="+mj-lt"/>
            </a:endParaRPr>
          </a:p>
          <a:p>
            <a:pPr marL="628650" lvl="1" indent="-171450">
              <a:buClr>
                <a:srgbClr val="A7190E"/>
              </a:buClr>
              <a:buFont typeface="Arial" panose="020B0604020202020204" pitchFamily="34" charset="0"/>
              <a:buChar char="•"/>
              <a:defRPr/>
            </a:pPr>
            <a:r>
              <a:rPr lang="pl-PL" sz="1050" b="0" dirty="0" err="1">
                <a:latin typeface="+mj-lt"/>
              </a:rPr>
              <a:t>Priorytetyzacja</a:t>
            </a:r>
            <a:r>
              <a:rPr lang="pl-PL" sz="1050" b="0" dirty="0">
                <a:latin typeface="+mj-lt"/>
              </a:rPr>
              <a:t> aspektów Strategii </a:t>
            </a:r>
            <a:r>
              <a:rPr lang="pl-PL" sz="1050" b="0" dirty="0"/>
              <a:t>—</a:t>
            </a:r>
            <a:r>
              <a:rPr lang="pl-PL" sz="1050" b="0" dirty="0">
                <a:latin typeface="+mj-lt"/>
              </a:rPr>
              <a:t> identyfikacja aspektów kluczowych dla jej realizacji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>
                <a:latin typeface="+mj-lt"/>
              </a:rPr>
              <a:t>Przyjęcie Strategii Rozwoju Centrów i AIP</a:t>
            </a:r>
          </a:p>
          <a:p>
            <a:pPr marL="628650" lvl="1" indent="-171450">
              <a:buClr>
                <a:srgbClr val="A7190E"/>
              </a:buClr>
              <a:buFont typeface="Arial" panose="020B0604020202020204" pitchFamily="34" charset="0"/>
              <a:buChar char="•"/>
              <a:defRPr/>
            </a:pPr>
            <a:r>
              <a:rPr lang="pl-PL" sz="1050" b="0" dirty="0">
                <a:latin typeface="+mj-lt"/>
              </a:rPr>
              <a:t>Wrocławskie Centrum Transferu </a:t>
            </a:r>
            <a:r>
              <a:rPr lang="pl-PL" sz="1050" b="0" dirty="0" smtClean="0">
                <a:latin typeface="+mj-lt"/>
              </a:rPr>
              <a:t>Technologii; Wrocławskie </a:t>
            </a:r>
            <a:r>
              <a:rPr lang="pl-PL" sz="1050" b="0" dirty="0">
                <a:latin typeface="+mj-lt"/>
              </a:rPr>
              <a:t>Centrum </a:t>
            </a:r>
            <a:r>
              <a:rPr lang="pl-PL" sz="1050" b="0" dirty="0" smtClean="0">
                <a:latin typeface="+mj-lt"/>
              </a:rPr>
              <a:t>Sieciowo-Superkomputerowe; Centrum </a:t>
            </a:r>
            <a:r>
              <a:rPr lang="pl-PL" sz="1050" b="0" dirty="0">
                <a:latin typeface="+mj-lt"/>
              </a:rPr>
              <a:t>Kształcenia </a:t>
            </a:r>
            <a:r>
              <a:rPr lang="pl-PL" sz="1050" b="0" dirty="0" smtClean="0">
                <a:latin typeface="+mj-lt"/>
              </a:rPr>
              <a:t>Ustawicznego; Centrum </a:t>
            </a:r>
            <a:r>
              <a:rPr lang="pl-PL" sz="1050" b="0" dirty="0">
                <a:latin typeface="+mj-lt"/>
              </a:rPr>
              <a:t>Wiedzy i Informacji Naukowo-Technicznej, </a:t>
            </a:r>
            <a:r>
              <a:rPr lang="pl-PL" sz="1050" b="0" dirty="0" smtClean="0">
                <a:latin typeface="+mj-lt"/>
              </a:rPr>
              <a:t>Akademicki </a:t>
            </a:r>
            <a:r>
              <a:rPr lang="pl-PL" sz="1050" b="0" dirty="0">
                <a:latin typeface="+mj-lt"/>
              </a:rPr>
              <a:t>Inkubator Przedsiębiorczości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>
                <a:latin typeface="+mj-lt"/>
              </a:rPr>
              <a:t>Opracowanie planu komunikacji Strategii </a:t>
            </a:r>
            <a:r>
              <a:rPr lang="pl-PL" sz="1200" dirty="0"/>
              <a:t>— </a:t>
            </a:r>
            <a:r>
              <a:rPr lang="pl-PL" sz="1200" dirty="0">
                <a:latin typeface="+mj-lt"/>
              </a:rPr>
              <a:t>mobilizacja pracowników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>
                <a:latin typeface="+mj-lt"/>
              </a:rPr>
              <a:t>Adaptacja Strategii – przygotowanie nowych jednostek do włączenia w proces</a:t>
            </a:r>
          </a:p>
          <a:p>
            <a:pPr marL="342900" indent="-34290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sz="1200" dirty="0">
              <a:latin typeface="+mj-lt"/>
            </a:endParaRPr>
          </a:p>
          <a:p>
            <a:pPr marL="342900" indent="-34290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sz="1200" dirty="0">
              <a:latin typeface="+mj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909031" y="1460323"/>
            <a:ext cx="6839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Uchwalenie przez Senat Strategii Rozwoju Politechniki Wrocławskiej </a:t>
            </a:r>
            <a:r>
              <a:rPr lang="pl-PL" sz="1200" dirty="0" smtClean="0"/>
              <a:t>— </a:t>
            </a:r>
            <a:r>
              <a:rPr lang="pl-PL" sz="1200" dirty="0" smtClean="0">
                <a:latin typeface="+mj-lt"/>
              </a:rPr>
              <a:t>31.03.2013 r.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Uchwalenie Strategii Rozwoju przez Wydziały i Studia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Wydanie publikacji promującej Strategię Rozwoju Politechniki Wrocławskiej 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Wdrożenie aplikacji informatycznej wspierającej monitorowanie strategii Politechniki Wrocławskiej (SMS PWr </a:t>
            </a:r>
            <a:r>
              <a:rPr lang="pl-PL" sz="1200" dirty="0" smtClean="0"/>
              <a:t>—</a:t>
            </a:r>
            <a:r>
              <a:rPr lang="pl-PL" sz="1200" dirty="0" smtClean="0">
                <a:latin typeface="+mj-lt"/>
              </a:rPr>
              <a:t>System Monitorowania Strategii </a:t>
            </a:r>
            <a:r>
              <a:rPr lang="pl-PL" sz="1200" dirty="0" err="1" smtClean="0">
                <a:latin typeface="+mj-lt"/>
              </a:rPr>
              <a:t>Pwr</a:t>
            </a:r>
            <a:r>
              <a:rPr lang="pl-PL" sz="1200" dirty="0" smtClean="0">
                <a:latin typeface="+mj-lt"/>
              </a:rPr>
              <a:t>)</a:t>
            </a:r>
          </a:p>
          <a:p>
            <a:pPr marL="171450" indent="-171450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sz="1200" dirty="0" smtClean="0">
                <a:latin typeface="+mj-lt"/>
              </a:rPr>
              <a:t>Ewidencja Strategii Wydziałów i Studiów oraz agregacja strategii na poziomie Uczelni </a:t>
            </a:r>
            <a:br>
              <a:rPr lang="pl-PL" sz="1200" dirty="0" smtClean="0">
                <a:latin typeface="+mj-lt"/>
              </a:rPr>
            </a:br>
            <a:r>
              <a:rPr lang="pl-PL" sz="1200" dirty="0" smtClean="0">
                <a:latin typeface="+mj-lt"/>
              </a:rPr>
              <a:t>w SMS </a:t>
            </a:r>
            <a:r>
              <a:rPr lang="pl-PL" sz="1200" dirty="0" err="1" smtClean="0">
                <a:latin typeface="+mj-lt"/>
              </a:rPr>
              <a:t>PWr</a:t>
            </a:r>
            <a:endParaRPr lang="pl-PL" sz="1200" dirty="0" smtClean="0">
              <a:latin typeface="+mj-lt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246720" y="3280103"/>
            <a:ext cx="1701280" cy="1701280"/>
          </a:xfrm>
          <a:prstGeom prst="ellipse">
            <a:avLst/>
          </a:prstGeom>
          <a:solidFill>
            <a:srgbClr val="9F2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37993" y="3748377"/>
            <a:ext cx="1918734" cy="94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Kolejne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zadania</a:t>
            </a:r>
            <a:endParaRPr lang="pl-PL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sp>
        <p:nvSpPr>
          <p:cNvPr id="2" name="Elipsa 1"/>
          <p:cNvSpPr/>
          <p:nvPr/>
        </p:nvSpPr>
        <p:spPr>
          <a:xfrm>
            <a:off x="227236" y="1295672"/>
            <a:ext cx="1701280" cy="1701280"/>
          </a:xfrm>
          <a:prstGeom prst="ellipse">
            <a:avLst/>
          </a:prstGeom>
          <a:solidFill>
            <a:srgbClr val="9F2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421018" y="1914160"/>
            <a:ext cx="1363135" cy="66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Dokonania</a:t>
            </a:r>
          </a:p>
          <a:p>
            <a:endParaRPr lang="pl-PL" dirty="0"/>
          </a:p>
        </p:txBody>
      </p:sp>
      <p:sp>
        <p:nvSpPr>
          <p:cNvPr id="13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37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>
          <a:xfrm>
            <a:off x="601663" y="368660"/>
            <a:ext cx="8424862" cy="1035050"/>
          </a:xfrm>
        </p:spPr>
        <p:txBody>
          <a:bodyPr/>
          <a:lstStyle/>
          <a:p>
            <a:pPr indent="0"/>
            <a:r>
              <a:rPr lang="pl-PL" altLang="pl-PL" sz="2800" b="1" dirty="0" smtClean="0"/>
              <a:t>Strategia Rozwoju Politechniki Wrocławskiej</a:t>
            </a:r>
            <a:br>
              <a:rPr lang="pl-PL" altLang="pl-PL" sz="2800" b="1" dirty="0" smtClean="0"/>
            </a:br>
            <a:r>
              <a:rPr lang="pl-PL" altLang="pl-PL" sz="1800" b="1" dirty="0" smtClean="0"/>
              <a:t>Wstępny status realizacji Strategii Uczelni za rok 2013</a:t>
            </a:r>
          </a:p>
        </p:txBody>
      </p:sp>
      <p:pic>
        <p:nvPicPr>
          <p:cNvPr id="410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16" y="3022113"/>
            <a:ext cx="5034736" cy="285983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4101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7" y="3176972"/>
            <a:ext cx="2707668" cy="26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4"/>
          <p:cNvSpPr txBox="1">
            <a:spLocks noChangeArrowheads="1"/>
          </p:cNvSpPr>
          <p:nvPr/>
        </p:nvSpPr>
        <p:spPr bwMode="auto">
          <a:xfrm>
            <a:off x="614722" y="1585575"/>
            <a:ext cx="2805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1400" dirty="0"/>
              <a:t>Wstępny poziom realizacji Strategii Rozwoju </a:t>
            </a:r>
            <a:r>
              <a:rPr lang="pl-PL" altLang="pl-PL" sz="1400" dirty="0" smtClean="0"/>
              <a:t>Politechniki </a:t>
            </a:r>
            <a:r>
              <a:rPr lang="pl-PL" altLang="pl-PL" sz="1400" dirty="0"/>
              <a:t>Wrocławskiej </a:t>
            </a:r>
            <a:r>
              <a:rPr lang="pl-PL" altLang="pl-PL" sz="1400" dirty="0" smtClean="0"/>
              <a:t>w </a:t>
            </a:r>
            <a:r>
              <a:rPr lang="pl-PL" altLang="pl-PL" sz="1400" dirty="0"/>
              <a:t>2013 roku</a:t>
            </a:r>
          </a:p>
          <a:p>
            <a:pPr eaLnBrk="1" hangingPunct="1"/>
            <a:r>
              <a:rPr lang="pl-PL" altLang="pl-PL" sz="1400" b="0" dirty="0" smtClean="0"/>
              <a:t>(Iw </a:t>
            </a:r>
            <a:r>
              <a:rPr lang="pl-PL" altLang="pl-PL" sz="1400" b="0" dirty="0"/>
              <a:t>— Indeks </a:t>
            </a:r>
            <a:r>
              <a:rPr lang="pl-PL" altLang="pl-PL" sz="1400" b="0" dirty="0" smtClean="0"/>
              <a:t>wykonania planu)</a:t>
            </a:r>
            <a:endParaRPr lang="pl-PL" altLang="pl-PL" sz="1400" b="0" dirty="0"/>
          </a:p>
        </p:txBody>
      </p:sp>
      <p:sp>
        <p:nvSpPr>
          <p:cNvPr id="2" name="Trójkąt równoramienny 1"/>
          <p:cNvSpPr/>
          <p:nvPr/>
        </p:nvSpPr>
        <p:spPr>
          <a:xfrm rot="10800000">
            <a:off x="1369749" y="2680074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419872" y="1585575"/>
            <a:ext cx="5292588" cy="155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5113953" y="1628438"/>
            <a:ext cx="25903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>
                <a:latin typeface="+mj-lt"/>
              </a:rPr>
              <a:t>Wstępny poziom realizacji celów strategicznych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</a:t>
            </a:r>
            <a:r>
              <a:rPr lang="pl-PL" sz="1400" dirty="0">
                <a:latin typeface="+mj-lt"/>
              </a:rPr>
              <a:t>2013 roku</a:t>
            </a:r>
          </a:p>
          <a:p>
            <a:pPr>
              <a:defRPr/>
            </a:pPr>
            <a:endParaRPr lang="pl-PL" sz="1400" dirty="0">
              <a:latin typeface="+mj-lt"/>
            </a:endParaRPr>
          </a:p>
        </p:txBody>
      </p:sp>
      <p:sp>
        <p:nvSpPr>
          <p:cNvPr id="12" name="Trójkąt równoramienny 11"/>
          <p:cNvSpPr/>
          <p:nvPr/>
        </p:nvSpPr>
        <p:spPr>
          <a:xfrm rot="10800000">
            <a:off x="6038162" y="2636912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4" name="pole tekstowe 3"/>
          <p:cNvSpPr txBox="1"/>
          <p:nvPr/>
        </p:nvSpPr>
        <p:spPr>
          <a:xfrm>
            <a:off x="3833918" y="5985433"/>
            <a:ext cx="44644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pl-PL" sz="1050" dirty="0" smtClean="0"/>
              <a:t>cel </a:t>
            </a:r>
            <a:r>
              <a:rPr lang="pl-PL" sz="1050" dirty="0"/>
              <a:t>j</a:t>
            </a:r>
            <a:r>
              <a:rPr lang="pl-PL" sz="1050" dirty="0" smtClean="0"/>
              <a:t>est realizowany zgodnie z planem</a:t>
            </a:r>
            <a:endParaRPr lang="pl-PL" sz="1050" dirty="0"/>
          </a:p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pl-PL" sz="1050" dirty="0" smtClean="0"/>
              <a:t>cel jest realizowany  z tolerancją od 90 do 99%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l-PL" sz="1050" dirty="0" smtClean="0"/>
              <a:t>cel jest realizowany  poniżej 90% 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38313208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4291744"/>
            <a:ext cx="8928484" cy="172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0" name="Grupa 59"/>
          <p:cNvGrpSpPr/>
          <p:nvPr/>
        </p:nvGrpSpPr>
        <p:grpSpPr>
          <a:xfrm>
            <a:off x="431540" y="5445225"/>
            <a:ext cx="7986551" cy="468052"/>
            <a:chOff x="437877" y="4515105"/>
            <a:chExt cx="7986551" cy="247211"/>
          </a:xfrm>
          <a:solidFill>
            <a:srgbClr val="A02F10"/>
          </a:solidFill>
        </p:grpSpPr>
        <p:sp>
          <p:nvSpPr>
            <p:cNvPr id="61" name="Prostokąt 60"/>
            <p:cNvSpPr/>
            <p:nvPr/>
          </p:nvSpPr>
          <p:spPr>
            <a:xfrm>
              <a:off x="437877" y="4523827"/>
              <a:ext cx="1603780" cy="2384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/>
            <p:cNvSpPr/>
            <p:nvPr/>
          </p:nvSpPr>
          <p:spPr>
            <a:xfrm>
              <a:off x="2303748" y="4515105"/>
              <a:ext cx="198182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/>
            <p:cNvSpPr/>
            <p:nvPr/>
          </p:nvSpPr>
          <p:spPr>
            <a:xfrm>
              <a:off x="4572000" y="4515105"/>
              <a:ext cx="1764196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/>
            <p:cNvSpPr/>
            <p:nvPr/>
          </p:nvSpPr>
          <p:spPr>
            <a:xfrm>
              <a:off x="6541325" y="4515105"/>
              <a:ext cx="188310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437877" y="4291743"/>
            <a:ext cx="7986551" cy="470573"/>
            <a:chOff x="437877" y="4515105"/>
            <a:chExt cx="7986551" cy="247211"/>
          </a:xfrm>
          <a:solidFill>
            <a:srgbClr val="A02F10"/>
          </a:solidFill>
        </p:grpSpPr>
        <p:sp>
          <p:nvSpPr>
            <p:cNvPr id="26" name="Prostokąt 25"/>
            <p:cNvSpPr/>
            <p:nvPr/>
          </p:nvSpPr>
          <p:spPr>
            <a:xfrm>
              <a:off x="437877" y="4523827"/>
              <a:ext cx="1603780" cy="2384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rostokąt 45"/>
            <p:cNvSpPr/>
            <p:nvPr/>
          </p:nvSpPr>
          <p:spPr>
            <a:xfrm>
              <a:off x="2303748" y="4515105"/>
              <a:ext cx="198182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4572000" y="4515105"/>
              <a:ext cx="1764196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rostokąt 47"/>
            <p:cNvSpPr/>
            <p:nvPr/>
          </p:nvSpPr>
          <p:spPr>
            <a:xfrm>
              <a:off x="6541325" y="4515105"/>
              <a:ext cx="188310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5" name="Grupa 54"/>
          <p:cNvGrpSpPr/>
          <p:nvPr/>
        </p:nvGrpSpPr>
        <p:grpSpPr>
          <a:xfrm>
            <a:off x="431540" y="4869161"/>
            <a:ext cx="7986551" cy="468052"/>
            <a:chOff x="437877" y="4515105"/>
            <a:chExt cx="7986551" cy="247211"/>
          </a:xfrm>
          <a:solidFill>
            <a:srgbClr val="9F250D"/>
          </a:solidFill>
        </p:grpSpPr>
        <p:sp>
          <p:nvSpPr>
            <p:cNvPr id="56" name="Prostokąt 55"/>
            <p:cNvSpPr/>
            <p:nvPr/>
          </p:nvSpPr>
          <p:spPr>
            <a:xfrm>
              <a:off x="437877" y="4523827"/>
              <a:ext cx="1603780" cy="2384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/>
            <p:cNvSpPr/>
            <p:nvPr/>
          </p:nvSpPr>
          <p:spPr>
            <a:xfrm>
              <a:off x="2303748" y="4515105"/>
              <a:ext cx="198182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/>
            <p:cNvSpPr/>
            <p:nvPr/>
          </p:nvSpPr>
          <p:spPr>
            <a:xfrm>
              <a:off x="4572000" y="4515105"/>
              <a:ext cx="1764196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/>
            <p:cNvSpPr/>
            <p:nvPr/>
          </p:nvSpPr>
          <p:spPr>
            <a:xfrm>
              <a:off x="6541325" y="4515105"/>
              <a:ext cx="1883103" cy="247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8" name="Łącznik prostoliniowy 27"/>
          <p:cNvCxnSpPr/>
          <p:nvPr/>
        </p:nvCxnSpPr>
        <p:spPr>
          <a:xfrm>
            <a:off x="419448" y="4761150"/>
            <a:ext cx="8004980" cy="11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32"/>
          <p:cNvCxnSpPr/>
          <p:nvPr/>
        </p:nvCxnSpPr>
        <p:spPr>
          <a:xfrm flipV="1">
            <a:off x="431540" y="5335436"/>
            <a:ext cx="7986551" cy="17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rostokąt 70"/>
          <p:cNvSpPr/>
          <p:nvPr/>
        </p:nvSpPr>
        <p:spPr>
          <a:xfrm>
            <a:off x="437877" y="4221088"/>
            <a:ext cx="7980213" cy="218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Prostokąt 71"/>
          <p:cNvSpPr/>
          <p:nvPr/>
        </p:nvSpPr>
        <p:spPr>
          <a:xfrm>
            <a:off x="431168" y="4761148"/>
            <a:ext cx="7993260" cy="244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Prostokąt 72"/>
          <p:cNvSpPr/>
          <p:nvPr/>
        </p:nvSpPr>
        <p:spPr>
          <a:xfrm>
            <a:off x="419448" y="5337215"/>
            <a:ext cx="8004980" cy="2258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397280" y="368660"/>
            <a:ext cx="8424862" cy="1035050"/>
          </a:xfrm>
        </p:spPr>
        <p:txBody>
          <a:bodyPr/>
          <a:lstStyle/>
          <a:p>
            <a:pPr indent="0"/>
            <a:r>
              <a:rPr lang="pl-PL" altLang="pl-PL" sz="2800" b="1" dirty="0" smtClean="0"/>
              <a:t>Strategia Rozwoju Politechniki Wrocławskiej</a:t>
            </a:r>
            <a:br>
              <a:rPr lang="pl-PL" altLang="pl-PL" sz="2800" b="1" dirty="0" smtClean="0"/>
            </a:br>
            <a:r>
              <a:rPr lang="pl-PL" altLang="pl-PL" sz="1800" b="1" dirty="0" smtClean="0"/>
              <a:t>Projekty strategiczne – lista kluczowych zadań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37877" y="1376772"/>
            <a:ext cx="175785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>
                <a:solidFill>
                  <a:srgbClr val="9F250D"/>
                </a:solidFill>
              </a:rPr>
              <a:t>Nauczanie</a:t>
            </a:r>
          </a:p>
          <a:p>
            <a:pPr>
              <a:defRPr/>
            </a:pPr>
            <a:endParaRPr lang="pl-PL" sz="1000" dirty="0">
              <a:latin typeface="+mj-lt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System elitarnego kształcenia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Jakość kształcenia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Kształcenie w językach obcych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Mobilność studentów </a:t>
            </a:r>
            <a:r>
              <a:rPr lang="pl-PL" sz="1100" b="0" dirty="0" smtClean="0">
                <a:latin typeface="+mj-lt"/>
              </a:rPr>
              <a:t/>
            </a:r>
            <a:br>
              <a:rPr lang="pl-PL" sz="1100" b="0" dirty="0" smtClean="0">
                <a:latin typeface="+mj-lt"/>
              </a:rPr>
            </a:br>
            <a:r>
              <a:rPr lang="pl-PL" sz="1100" b="0" dirty="0" smtClean="0">
                <a:latin typeface="+mj-lt"/>
              </a:rPr>
              <a:t>i </a:t>
            </a:r>
            <a:r>
              <a:rPr lang="pl-PL" sz="1100" b="0" dirty="0">
                <a:latin typeface="+mj-lt"/>
              </a:rPr>
              <a:t>doktorantów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Kształcenie na odległość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339752" y="1376772"/>
            <a:ext cx="208823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>
                <a:solidFill>
                  <a:srgbClr val="9F250D"/>
                </a:solidFill>
              </a:rPr>
              <a:t>Działalność</a:t>
            </a:r>
            <a:r>
              <a:rPr lang="pl-PL" sz="1000" dirty="0">
                <a:latin typeface="+mj-lt"/>
              </a:rPr>
              <a:t> </a:t>
            </a:r>
            <a:r>
              <a:rPr lang="pl-PL" sz="1000" dirty="0" smtClean="0">
                <a:latin typeface="+mj-lt"/>
              </a:rPr>
              <a:t/>
            </a:r>
            <a:br>
              <a:rPr lang="pl-PL" sz="1000" dirty="0" smtClean="0">
                <a:latin typeface="+mj-lt"/>
              </a:rPr>
            </a:br>
            <a:r>
              <a:rPr lang="pl-PL" sz="1400" dirty="0" smtClean="0">
                <a:solidFill>
                  <a:srgbClr val="9F250D"/>
                </a:solidFill>
              </a:rPr>
              <a:t>naukowo-badawcza</a:t>
            </a:r>
            <a:endParaRPr lang="pl-PL" sz="1400" dirty="0">
              <a:solidFill>
                <a:srgbClr val="9F250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l-PL" sz="1000" dirty="0">
              <a:latin typeface="+mj-lt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Sieć laboratoriów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Badania naukowe i naukowo-przemysłowe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Współpraca krajowa i międzynarodowa w zakresie nauki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Zarządzanie własnością intelektualną oraz komercjalizacją wyników badań naukowych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572000" y="1376772"/>
            <a:ext cx="1855093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>
                <a:solidFill>
                  <a:srgbClr val="9F250D"/>
                </a:solidFill>
              </a:rPr>
              <a:t>Infrastruktura</a:t>
            </a:r>
          </a:p>
          <a:p>
            <a:pPr>
              <a:defRPr/>
            </a:pPr>
            <a:endParaRPr lang="pl-PL" sz="1050" dirty="0">
              <a:latin typeface="+mj-lt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Systemy-aplikacje informatyczne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Infrastruktura </a:t>
            </a:r>
            <a:r>
              <a:rPr lang="pl-PL" sz="1100" b="0" dirty="0" smtClean="0">
                <a:latin typeface="+mj-lt"/>
              </a:rPr>
              <a:t/>
            </a:r>
            <a:br>
              <a:rPr lang="pl-PL" sz="1100" b="0" dirty="0" smtClean="0">
                <a:latin typeface="+mj-lt"/>
              </a:rPr>
            </a:br>
            <a:r>
              <a:rPr lang="pl-PL" sz="1100" b="0" dirty="0" smtClean="0">
                <a:latin typeface="+mj-lt"/>
              </a:rPr>
              <a:t>techniczna  </a:t>
            </a:r>
            <a:br>
              <a:rPr lang="pl-PL" sz="1100" b="0" dirty="0" smtClean="0">
                <a:latin typeface="+mj-lt"/>
              </a:rPr>
            </a:br>
            <a:r>
              <a:rPr lang="pl-PL" sz="1100" b="0" dirty="0" smtClean="0">
                <a:latin typeface="+mj-lt"/>
              </a:rPr>
              <a:t>i </a:t>
            </a:r>
            <a:r>
              <a:rPr lang="pl-PL" sz="1100" b="0" dirty="0">
                <a:latin typeface="+mj-lt"/>
              </a:rPr>
              <a:t>teleinformatyczna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Inwestycje budowlane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Rewitalizacja </a:t>
            </a:r>
            <a:r>
              <a:rPr lang="pl-PL" sz="1100" b="0" dirty="0" smtClean="0">
                <a:latin typeface="+mj-lt"/>
              </a:rPr>
              <a:t/>
            </a:r>
            <a:br>
              <a:rPr lang="pl-PL" sz="1100" b="0" dirty="0" smtClean="0">
                <a:latin typeface="+mj-lt"/>
              </a:rPr>
            </a:br>
            <a:r>
              <a:rPr lang="pl-PL" sz="1100" b="0" dirty="0" smtClean="0">
                <a:latin typeface="+mj-lt"/>
              </a:rPr>
              <a:t>i </a:t>
            </a:r>
            <a:r>
              <a:rPr lang="pl-PL" sz="1100" b="0" dirty="0">
                <a:latin typeface="+mj-lt"/>
              </a:rPr>
              <a:t>modernizacja budynków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Technologia i rozwój</a:t>
            </a:r>
          </a:p>
          <a:p>
            <a:pPr>
              <a:defRPr/>
            </a:pPr>
            <a:endParaRPr lang="pl-PL" sz="1100" dirty="0">
              <a:latin typeface="+mj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427093" y="1376772"/>
            <a:ext cx="2395049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 smtClean="0">
                <a:solidFill>
                  <a:srgbClr val="9F250D"/>
                </a:solidFill>
              </a:rPr>
              <a:t>Organizacja</a:t>
            </a:r>
          </a:p>
          <a:p>
            <a:pPr>
              <a:defRPr/>
            </a:pPr>
            <a:endParaRPr lang="pl-PL" sz="1400" dirty="0">
              <a:solidFill>
                <a:srgbClr val="9F250D"/>
              </a:solidFill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Struktura organizacyjna </a:t>
            </a:r>
            <a:r>
              <a:rPr lang="pl-PL" sz="1100" b="0" dirty="0" smtClean="0">
                <a:latin typeface="+mj-lt"/>
              </a:rPr>
              <a:t/>
            </a:r>
            <a:br>
              <a:rPr lang="pl-PL" sz="1100" b="0" dirty="0" smtClean="0">
                <a:latin typeface="+mj-lt"/>
              </a:rPr>
            </a:br>
            <a:r>
              <a:rPr lang="pl-PL" sz="1100" b="0" dirty="0" smtClean="0">
                <a:latin typeface="+mj-lt"/>
              </a:rPr>
              <a:t>i </a:t>
            </a:r>
            <a:r>
              <a:rPr lang="pl-PL" sz="1100" b="0" dirty="0">
                <a:latin typeface="+mj-lt"/>
              </a:rPr>
              <a:t>systemy zarządcze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Ścieżki kariery (etyka, motywacja)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Sprawy socjalne, Młode rodziny, Współpraca </a:t>
            </a:r>
            <a:r>
              <a:rPr lang="pl-PL" sz="1100" b="0" dirty="0" smtClean="0">
                <a:latin typeface="+mj-lt"/>
              </a:rPr>
              <a:t>z </a:t>
            </a:r>
            <a:r>
              <a:rPr lang="pl-PL" sz="1100" b="0" dirty="0">
                <a:latin typeface="+mj-lt"/>
              </a:rPr>
              <a:t>seniorami, Politechnika Trzeciego Wieku 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Obiekty socjalne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100" b="0" dirty="0">
                <a:latin typeface="+mj-lt"/>
              </a:rPr>
              <a:t>Działalność kulturalno-sportowa studentów, doktorantów, pracowników</a:t>
            </a:r>
          </a:p>
        </p:txBody>
      </p:sp>
      <p:sp>
        <p:nvSpPr>
          <p:cNvPr id="9" name="Trójkąt równoramienny 8"/>
          <p:cNvSpPr/>
          <p:nvPr/>
        </p:nvSpPr>
        <p:spPr>
          <a:xfrm rot="10800000">
            <a:off x="945818" y="3807041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równoramienny 9"/>
          <p:cNvSpPr/>
          <p:nvPr/>
        </p:nvSpPr>
        <p:spPr>
          <a:xfrm rot="10800000">
            <a:off x="2915816" y="3807041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rójkąt równoramienny 10"/>
          <p:cNvSpPr/>
          <p:nvPr/>
        </p:nvSpPr>
        <p:spPr>
          <a:xfrm rot="10800000">
            <a:off x="4821517" y="3807041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rójkąt równoramienny 11"/>
          <p:cNvSpPr/>
          <p:nvPr/>
        </p:nvSpPr>
        <p:spPr>
          <a:xfrm rot="10800000">
            <a:off x="7146234" y="3807042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683568" y="4185084"/>
            <a:ext cx="75968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100" dirty="0">
                <a:latin typeface="+mj-lt"/>
              </a:rPr>
              <a:t>Kluczowe zadania jako projekty w poszczególnych obszarach </a:t>
            </a:r>
            <a:r>
              <a:rPr lang="pl-PL" sz="1100" dirty="0" smtClean="0">
                <a:latin typeface="+mj-lt"/>
              </a:rPr>
              <a:t>działalności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2159732" y="1448781"/>
            <a:ext cx="4251077" cy="2700299"/>
            <a:chOff x="2159732" y="1448780"/>
            <a:chExt cx="4251077" cy="3048295"/>
          </a:xfrm>
        </p:grpSpPr>
        <p:cxnSp>
          <p:nvCxnSpPr>
            <p:cNvPr id="3" name="Łącznik prostoliniowy 2"/>
            <p:cNvCxnSpPr/>
            <p:nvPr/>
          </p:nvCxnSpPr>
          <p:spPr>
            <a:xfrm>
              <a:off x="2159732" y="1466665"/>
              <a:ext cx="0" cy="303041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oliniowy 15"/>
            <p:cNvCxnSpPr/>
            <p:nvPr/>
          </p:nvCxnSpPr>
          <p:spPr>
            <a:xfrm>
              <a:off x="4428716" y="1448780"/>
              <a:ext cx="0" cy="303041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16"/>
            <p:cNvCxnSpPr/>
            <p:nvPr/>
          </p:nvCxnSpPr>
          <p:spPr>
            <a:xfrm>
              <a:off x="6410809" y="1466665"/>
              <a:ext cx="0" cy="303041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pole tekstowe 74"/>
          <p:cNvSpPr txBox="1"/>
          <p:nvPr/>
        </p:nvSpPr>
        <p:spPr>
          <a:xfrm>
            <a:off x="869075" y="4762316"/>
            <a:ext cx="75968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100" dirty="0"/>
              <a:t>Nowo podjęte projekty po uchwaleniu Strategii przez Senat</a:t>
            </a:r>
          </a:p>
        </p:txBody>
      </p:sp>
      <p:sp>
        <p:nvSpPr>
          <p:cNvPr id="76" name="pole tekstowe 75"/>
          <p:cNvSpPr txBox="1"/>
          <p:nvPr/>
        </p:nvSpPr>
        <p:spPr>
          <a:xfrm>
            <a:off x="683568" y="5319322"/>
            <a:ext cx="75968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100" dirty="0"/>
              <a:t>Zakończone projekty</a:t>
            </a:r>
          </a:p>
        </p:txBody>
      </p:sp>
      <p:sp>
        <p:nvSpPr>
          <p:cNvPr id="77" name="pole tekstowe 76"/>
          <p:cNvSpPr txBox="1"/>
          <p:nvPr/>
        </p:nvSpPr>
        <p:spPr>
          <a:xfrm>
            <a:off x="437877" y="4437112"/>
            <a:ext cx="7980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 </a:t>
            </a:r>
            <a:r>
              <a:rPr lang="pl-PL" sz="1400" dirty="0" smtClean="0"/>
              <a:t>            </a:t>
            </a:r>
            <a:r>
              <a:rPr lang="pl-PL" sz="1400" dirty="0" smtClean="0">
                <a:solidFill>
                  <a:schemeClr val="bg1"/>
                </a:solidFill>
              </a:rPr>
              <a:t>1                                  </a:t>
            </a:r>
            <a:r>
              <a:rPr lang="pl-PL" sz="1400" dirty="0">
                <a:solidFill>
                  <a:schemeClr val="bg1"/>
                </a:solidFill>
              </a:rPr>
              <a:t>3                             </a:t>
            </a:r>
            <a:r>
              <a:rPr lang="pl-PL" sz="1400" dirty="0" smtClean="0">
                <a:solidFill>
                  <a:schemeClr val="bg1"/>
                </a:solidFill>
              </a:rPr>
              <a:t>            </a:t>
            </a:r>
            <a:r>
              <a:rPr lang="pl-PL" sz="1400" dirty="0">
                <a:solidFill>
                  <a:schemeClr val="bg1"/>
                </a:solidFill>
              </a:rPr>
              <a:t>56                            </a:t>
            </a:r>
            <a:r>
              <a:rPr lang="pl-PL" sz="1400" dirty="0" smtClean="0">
                <a:solidFill>
                  <a:schemeClr val="bg1"/>
                </a:solidFill>
              </a:rPr>
              <a:t>     </a:t>
            </a:r>
            <a:r>
              <a:rPr lang="pl-PL" sz="1400" dirty="0">
                <a:solidFill>
                  <a:schemeClr val="bg1"/>
                </a:solidFill>
              </a:rPr>
              <a:t>9     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pole tekstowe 77"/>
          <p:cNvSpPr txBox="1"/>
          <p:nvPr/>
        </p:nvSpPr>
        <p:spPr>
          <a:xfrm>
            <a:off x="437877" y="4999957"/>
            <a:ext cx="7980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 </a:t>
            </a:r>
            <a:r>
              <a:rPr lang="pl-PL" sz="1400" dirty="0" smtClean="0"/>
              <a:t>            </a:t>
            </a:r>
            <a:r>
              <a:rPr lang="pl-PL" sz="1400" dirty="0" smtClean="0">
                <a:solidFill>
                  <a:schemeClr val="bg1"/>
                </a:solidFill>
              </a:rPr>
              <a:t>3                                  2                                         1                                  6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pole tekstowe 78"/>
          <p:cNvSpPr txBox="1"/>
          <p:nvPr/>
        </p:nvSpPr>
        <p:spPr>
          <a:xfrm>
            <a:off x="437877" y="5580932"/>
            <a:ext cx="7980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 </a:t>
            </a:r>
            <a:r>
              <a:rPr lang="pl-PL" sz="1400" dirty="0" smtClean="0"/>
              <a:t>            </a:t>
            </a:r>
            <a:r>
              <a:rPr lang="pl-PL" sz="1400" dirty="0" smtClean="0">
                <a:solidFill>
                  <a:schemeClr val="bg1"/>
                </a:solidFill>
              </a:rPr>
              <a:t>1                                  2                                         13                                  8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938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2709303"/>
            <a:ext cx="2484276" cy="133214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3339065" y="2698699"/>
            <a:ext cx="2484276" cy="133214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283944" y="2694507"/>
            <a:ext cx="2484276" cy="133214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23528" y="4509120"/>
            <a:ext cx="2484276" cy="133214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3339065" y="4498516"/>
            <a:ext cx="2484276" cy="133214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23528" y="549275"/>
            <a:ext cx="8363272" cy="719138"/>
          </a:xfrm>
        </p:spPr>
        <p:txBody>
          <a:bodyPr/>
          <a:lstStyle/>
          <a:p>
            <a:pPr indent="0"/>
            <a:r>
              <a:rPr lang="pl-PL" altLang="pl-PL" sz="2800" b="1" dirty="0" smtClean="0"/>
              <a:t>Strategia Rozwoju Politechniki Wrocławskiej</a:t>
            </a:r>
            <a:r>
              <a:rPr lang="pl-PL" altLang="pl-PL" sz="3200" dirty="0" smtClean="0"/>
              <a:t/>
            </a:r>
            <a:br>
              <a:rPr lang="pl-PL" altLang="pl-PL" sz="3200" dirty="0" smtClean="0"/>
            </a:br>
            <a:r>
              <a:rPr lang="pl-PL" altLang="pl-PL" sz="1800" dirty="0" smtClean="0"/>
              <a:t>Role merytoryczne w procesie zarządzania strategicznego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75556" y="2961331"/>
            <a:ext cx="20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 smtClean="0">
                <a:latin typeface="+mj-lt"/>
              </a:rPr>
              <a:t>Kreowanie </a:t>
            </a:r>
            <a:r>
              <a:rPr lang="pl-PL" sz="1200" dirty="0">
                <a:latin typeface="+mj-lt"/>
              </a:rPr>
              <a:t>rozwiązań mających na celu jak najszybsze osiągnięcie wyznaczonych </a:t>
            </a:r>
            <a:r>
              <a:rPr lang="pl-PL" sz="1200" dirty="0" smtClean="0">
                <a:latin typeface="+mj-lt"/>
              </a:rPr>
              <a:t>celów</a:t>
            </a:r>
            <a:endParaRPr lang="pl-PL" sz="1200" dirty="0"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74600" y="1412776"/>
            <a:ext cx="8363272" cy="612068"/>
          </a:xfrm>
          <a:prstGeom prst="rect">
            <a:avLst/>
          </a:prstGeom>
          <a:solidFill>
            <a:srgbClr val="A02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85192" y="2132856"/>
            <a:ext cx="8363272" cy="459668"/>
          </a:xfrm>
          <a:prstGeom prst="rect">
            <a:avLst/>
          </a:prstGeom>
          <a:solidFill>
            <a:srgbClr val="A02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16036" y="1528899"/>
            <a:ext cx="82804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Dla zapewnienia efektywnego procesu zarządzania strategicznego powołano Liderów celów</a:t>
            </a:r>
            <a:r>
              <a:rPr lang="pl-PL" sz="1400" dirty="0" smtClean="0">
                <a:solidFill>
                  <a:schemeClr val="bg1"/>
                </a:solidFill>
                <a:latin typeface="+mj-lt"/>
              </a:rPr>
              <a:t>.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26628" y="2208801"/>
            <a:ext cx="82804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solidFill>
                  <a:schemeClr val="bg1"/>
                </a:solidFill>
              </a:rPr>
              <a:t>Zadania Liderów: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512120" y="2961330"/>
            <a:ext cx="20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 smtClean="0">
                <a:latin typeface="+mj-lt"/>
              </a:rPr>
              <a:t>Zapewnienie </a:t>
            </a:r>
            <a:r>
              <a:rPr lang="pl-PL" sz="1200" dirty="0">
                <a:latin typeface="+mj-lt"/>
              </a:rPr>
              <a:t>działań adekwatnych dla poszczególnych celów oraz poziomu </a:t>
            </a:r>
            <a:r>
              <a:rPr lang="pl-PL" sz="1200" dirty="0" smtClean="0">
                <a:latin typeface="+mj-lt"/>
              </a:rPr>
              <a:t>oczekiwań</a:t>
            </a:r>
            <a:endParaRPr lang="pl-PL" sz="1200" dirty="0"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418548" y="2744924"/>
            <a:ext cx="23496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 smtClean="0">
                <a:latin typeface="+mj-lt"/>
              </a:rPr>
              <a:t>Koordynacja </a:t>
            </a:r>
            <a:r>
              <a:rPr lang="pl-PL" sz="1200" dirty="0">
                <a:latin typeface="+mj-lt"/>
              </a:rPr>
              <a:t>działań </a:t>
            </a:r>
            <a:r>
              <a:rPr lang="pl-PL" sz="1200" dirty="0" smtClean="0">
                <a:latin typeface="+mj-lt"/>
              </a:rPr>
              <a:t/>
            </a:r>
            <a:br>
              <a:rPr lang="pl-PL" sz="1200" dirty="0" smtClean="0">
                <a:latin typeface="+mj-lt"/>
              </a:rPr>
            </a:br>
            <a:r>
              <a:rPr lang="pl-PL" sz="1200" dirty="0" smtClean="0">
                <a:latin typeface="+mj-lt"/>
              </a:rPr>
              <a:t>z </a:t>
            </a:r>
            <a:r>
              <a:rPr lang="pl-PL" sz="1200" dirty="0">
                <a:latin typeface="+mj-lt"/>
              </a:rPr>
              <a:t>przedstawicielami Wydziałów i innych </a:t>
            </a:r>
            <a:r>
              <a:rPr lang="pl-PL" sz="1200" dirty="0" smtClean="0">
                <a:latin typeface="+mj-lt"/>
              </a:rPr>
              <a:t/>
            </a:r>
            <a:br>
              <a:rPr lang="pl-PL" sz="1200" dirty="0" smtClean="0">
                <a:latin typeface="+mj-lt"/>
              </a:rPr>
            </a:br>
            <a:r>
              <a:rPr lang="pl-PL" sz="1200" dirty="0" smtClean="0">
                <a:latin typeface="+mj-lt"/>
              </a:rPr>
              <a:t>jednostek </a:t>
            </a:r>
            <a:r>
              <a:rPr lang="pl-PL" sz="1200" dirty="0">
                <a:latin typeface="+mj-lt"/>
              </a:rPr>
              <a:t>organizacyjnych </a:t>
            </a:r>
            <a:r>
              <a:rPr lang="pl-PL" sz="1200" dirty="0" smtClean="0">
                <a:latin typeface="+mj-lt"/>
              </a:rPr>
              <a:t/>
            </a:r>
            <a:br>
              <a:rPr lang="pl-PL" sz="1200" dirty="0" smtClean="0">
                <a:latin typeface="+mj-lt"/>
              </a:rPr>
            </a:br>
            <a:r>
              <a:rPr lang="pl-PL" sz="1200" dirty="0" smtClean="0">
                <a:latin typeface="+mj-lt"/>
              </a:rPr>
              <a:t>w </a:t>
            </a:r>
            <a:r>
              <a:rPr lang="pl-PL" sz="1200" dirty="0">
                <a:latin typeface="+mj-lt"/>
              </a:rPr>
              <a:t>zakresie identyfikacji </a:t>
            </a:r>
            <a:r>
              <a:rPr lang="pl-PL" sz="1200" dirty="0" smtClean="0">
                <a:latin typeface="+mj-lt"/>
              </a:rPr>
              <a:t/>
            </a:r>
            <a:br>
              <a:rPr lang="pl-PL" sz="1200" dirty="0" smtClean="0">
                <a:latin typeface="+mj-lt"/>
              </a:rPr>
            </a:br>
            <a:r>
              <a:rPr lang="pl-PL" sz="1200" dirty="0" smtClean="0">
                <a:latin typeface="+mj-lt"/>
              </a:rPr>
              <a:t>i </a:t>
            </a:r>
            <a:r>
              <a:rPr lang="pl-PL" sz="1200" dirty="0">
                <a:latin typeface="+mj-lt"/>
              </a:rPr>
              <a:t>modernizacji celów</a:t>
            </a:r>
          </a:p>
          <a:p>
            <a:pPr>
              <a:defRPr/>
            </a:pPr>
            <a:endParaRPr lang="pl-PL" sz="1200" dirty="0"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41052" y="4667363"/>
            <a:ext cx="20882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 smtClean="0">
                <a:latin typeface="+mj-lt"/>
              </a:rPr>
              <a:t>Monitorowanie </a:t>
            </a:r>
            <a:r>
              <a:rPr lang="pl-PL" sz="1200" dirty="0">
                <a:latin typeface="+mj-lt"/>
              </a:rPr>
              <a:t>zagrożeń związanych z realizacją działań, a tym samym osiągnięcia postawionego </a:t>
            </a:r>
            <a:r>
              <a:rPr lang="pl-PL" sz="1200" dirty="0" smtClean="0">
                <a:latin typeface="+mj-lt"/>
              </a:rPr>
              <a:t>celu</a:t>
            </a:r>
            <a:endParaRPr lang="pl-PL" sz="1200" dirty="0">
              <a:latin typeface="+mj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3510768" y="4665850"/>
            <a:ext cx="20882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 smtClean="0">
                <a:latin typeface="+mj-lt"/>
              </a:rPr>
              <a:t>Zgłaszanie </a:t>
            </a:r>
            <a:r>
              <a:rPr lang="pl-PL" sz="1200" dirty="0">
                <a:latin typeface="+mj-lt"/>
              </a:rPr>
              <a:t>inicjatyw dotyczących nowych celów obszarów strategicznych</a:t>
            </a:r>
          </a:p>
          <a:p>
            <a:pPr>
              <a:defRPr/>
            </a:pPr>
            <a:endParaRPr lang="pl-PL" sz="1200" dirty="0">
              <a:latin typeface="+mj-lt"/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2807804" y="3376829"/>
            <a:ext cx="531261" cy="0"/>
          </a:xfrm>
          <a:prstGeom prst="straightConnector1">
            <a:avLst/>
          </a:prstGeom>
          <a:ln>
            <a:solidFill>
              <a:srgbClr val="9F250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5752683" y="3411203"/>
            <a:ext cx="531261" cy="0"/>
          </a:xfrm>
          <a:prstGeom prst="straightConnector1">
            <a:avLst/>
          </a:prstGeom>
          <a:ln>
            <a:solidFill>
              <a:srgbClr val="9F250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2807803" y="5164590"/>
            <a:ext cx="531261" cy="0"/>
          </a:xfrm>
          <a:prstGeom prst="straightConnector1">
            <a:avLst/>
          </a:prstGeom>
          <a:ln>
            <a:solidFill>
              <a:srgbClr val="9F250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6" name="Łącznik prostoliniowy 6205"/>
          <p:cNvCxnSpPr/>
          <p:nvPr/>
        </p:nvCxnSpPr>
        <p:spPr>
          <a:xfrm flipV="1">
            <a:off x="7380312" y="4041068"/>
            <a:ext cx="0" cy="235185"/>
          </a:xfrm>
          <a:prstGeom prst="line">
            <a:avLst/>
          </a:prstGeom>
          <a:ln>
            <a:solidFill>
              <a:srgbClr val="A02F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8" name="Łącznik prostoliniowy 6207"/>
          <p:cNvCxnSpPr/>
          <p:nvPr/>
        </p:nvCxnSpPr>
        <p:spPr>
          <a:xfrm flipH="1">
            <a:off x="1115616" y="4276253"/>
            <a:ext cx="6264696" cy="0"/>
          </a:xfrm>
          <a:prstGeom prst="line">
            <a:avLst/>
          </a:prstGeom>
          <a:ln>
            <a:solidFill>
              <a:srgbClr val="9F2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0" name="Łącznik prosty ze strzałką 6209"/>
          <p:cNvCxnSpPr/>
          <p:nvPr/>
        </p:nvCxnSpPr>
        <p:spPr>
          <a:xfrm>
            <a:off x="1115616" y="4276253"/>
            <a:ext cx="0" cy="232867"/>
          </a:xfrm>
          <a:prstGeom prst="straightConnector1">
            <a:avLst/>
          </a:prstGeom>
          <a:ln>
            <a:solidFill>
              <a:srgbClr val="A02F1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0024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/>
          </p:cNvSpPr>
          <p:nvPr/>
        </p:nvSpPr>
        <p:spPr bwMode="auto">
          <a:xfrm>
            <a:off x="1007604" y="440668"/>
            <a:ext cx="753586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10677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782164"/>
              </p:ext>
            </p:extLst>
          </p:nvPr>
        </p:nvGraphicFramePr>
        <p:xfrm>
          <a:off x="1007604" y="1303338"/>
          <a:ext cx="6708539" cy="1549528"/>
        </p:xfrm>
        <a:graphic>
          <a:graphicData uri="http://schemas.openxmlformats.org/drawingml/2006/table">
            <a:tbl>
              <a:tblPr/>
              <a:tblGrid>
                <a:gridCol w="3432176"/>
                <a:gridCol w="1656184"/>
                <a:gridCol w="1620179"/>
              </a:tblGrid>
              <a:tr h="397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pracowników  dydaktycznych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0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starsi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92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docenci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ykładowc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5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asystenci, l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ektor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zy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, instruktor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496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171575" y="3654425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 b="0">
                <a:latin typeface="Arial" charset="0"/>
              </a:rPr>
              <a:t>          </a:t>
            </a:r>
            <a:endParaRPr lang="pl-PL" sz="4400" b="0">
              <a:latin typeface="Arial" charset="0"/>
            </a:endParaRP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1071563" y="1520825"/>
            <a:ext cx="7021512" cy="2332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r>
              <a:rPr lang="pl-PL" sz="1400" b="0" dirty="0" smtClean="0"/>
              <a:t>	</a:t>
            </a:r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 smtClean="0"/>
          </a:p>
          <a:p>
            <a:endParaRPr lang="pl-PL" sz="1400" b="0" dirty="0" smtClean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 algn="ctr">
              <a:spcBef>
                <a:spcPct val="20000"/>
              </a:spcBef>
            </a:pPr>
            <a:r>
              <a:rPr lang="pl-PL" sz="2800" b="0" dirty="0"/>
              <a:t>Dziękuję za uwagę</a:t>
            </a:r>
            <a:r>
              <a:rPr lang="pl-PL" sz="1400" b="0" dirty="0"/>
              <a:t>.</a:t>
            </a:r>
          </a:p>
        </p:txBody>
      </p:sp>
      <p:sp>
        <p:nvSpPr>
          <p:cNvPr id="6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/>
          </p:cNvSpPr>
          <p:nvPr/>
        </p:nvSpPr>
        <p:spPr bwMode="auto">
          <a:xfrm>
            <a:off x="919480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0966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32709"/>
              </p:ext>
            </p:extLst>
          </p:nvPr>
        </p:nvGraphicFramePr>
        <p:xfrm>
          <a:off x="919480" y="1327184"/>
          <a:ext cx="7127181" cy="4071382"/>
        </p:xfrm>
        <a:graphic>
          <a:graphicData uri="http://schemas.openxmlformats.org/drawingml/2006/table">
            <a:tbl>
              <a:tblPr/>
              <a:tblGrid>
                <a:gridCol w="4126943"/>
                <a:gridCol w="1500119"/>
                <a:gridCol w="1500119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Średnia wieku nauczycieli akademickich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19948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49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600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 profesorów  na koniec roku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2690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zwyczajnych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6622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wieku: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prof. nadzwyczajnego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docenta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61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adiunkta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starszego wykładowcy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itchFamily="34" charset="0"/>
                        </a:rPr>
                        <a:t>56 lat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itchFamily="34" charset="0"/>
                        </a:rPr>
                        <a:t>55 lat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na stanowisku asystenta, lektora, instruktora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129300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943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_pwr_v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lkomiejski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motyw_pwr_v2</Template>
  <TotalTime>11662</TotalTime>
  <Words>4863</Words>
  <Application>Microsoft Office PowerPoint</Application>
  <PresentationFormat>Pokaz na ekranie (4:3)</PresentationFormat>
  <Paragraphs>1885</Paragraphs>
  <Slides>80</Slides>
  <Notes>23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Łącza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2" baseType="lpstr">
      <vt:lpstr>motyw_pwr_v2</vt:lpstr>
      <vt:lpstr>C:\Users\VAIO\Documents\Politechnika\WI\Informatyzacja_Strategiczne\Strategia.vsd\Rysunek\~Informatyzacja_docelowy\Gatekeeper</vt:lpstr>
      <vt:lpstr>SPRAWOZDANIE REKTORA  Z DZIAŁALNOŚCI UCZELNI ZA 2013 ROK</vt:lpstr>
      <vt:lpstr>Władze uczelni      (kadencja 2012-2016)</vt:lpstr>
      <vt:lpstr>Dziekani wydziałów   (kadencja 2012-2016)</vt:lpstr>
      <vt:lpstr>Prezentacja programu PowerPoint</vt:lpstr>
      <vt:lpstr> Plan sprawozdania  </vt:lpstr>
      <vt:lpstr>Pracownicy uczelni</vt:lpstr>
      <vt:lpstr>Nauczyciele akademiccy</vt:lpstr>
      <vt:lpstr>Prezentacja programu PowerPoint</vt:lpstr>
      <vt:lpstr>Prezentacja programu PowerPoint</vt:lpstr>
      <vt:lpstr>Rozwój i kształcenie kadry </vt:lpstr>
      <vt:lpstr>Wyjazdy pracowników</vt:lpstr>
      <vt:lpstr>Działalność naukowo-badawcza w 2013 r.</vt:lpstr>
      <vt:lpstr>Prezentacja programu PowerPoint</vt:lpstr>
      <vt:lpstr>Działalność naukowo-badawcza</vt:lpstr>
      <vt:lpstr>Efekty współpracy z instytucjami zagranicznymi</vt:lpstr>
      <vt:lpstr>Projekty realizowane w 2013 roku</vt:lpstr>
      <vt:lpstr>Prezentacja programu PowerPoint</vt:lpstr>
      <vt:lpstr>Patenty</vt:lpstr>
      <vt:lpstr>Biblioteki systemu biblioteczno- -informacyjnego Uczelni</vt:lpstr>
      <vt:lpstr>Prezentacja programu PowerPoint</vt:lpstr>
      <vt:lpstr>Nagrody i wyróżnienia naukowców  Politechniki Wrocławskiej</vt:lpstr>
      <vt:lpstr>Nagrody i wyróżnienia naukowców  Politechniki Wrocławskiej</vt:lpstr>
      <vt:lpstr>Prezentacja programu PowerPoint</vt:lpstr>
      <vt:lpstr>Wybrane wydarzenia i osiągnięcia</vt:lpstr>
      <vt:lpstr>Prezentacja programu PowerPoint</vt:lpstr>
      <vt:lpstr>Działalność dydaktyczna</vt:lpstr>
      <vt:lpstr>Kształcenie - zagadnienia kluczowe</vt:lpstr>
      <vt:lpstr>Rekrutacja 2013/2014</vt:lpstr>
      <vt:lpstr>Specjalne projekty rekrutacyjno- -dydaktyczne</vt:lpstr>
      <vt:lpstr>Studia w liczbach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Mienie uczelni</vt:lpstr>
      <vt:lpstr>Prezentacja programu PowerPoint</vt:lpstr>
      <vt:lpstr>Prezentacja programu PowerPoint</vt:lpstr>
      <vt:lpstr>Mienie uczelni</vt:lpstr>
      <vt:lpstr>Finanse – przychody </vt:lpstr>
      <vt:lpstr>Finanse – koszty</vt:lpstr>
      <vt:lpstr>Wynagrodzenia</vt:lpstr>
      <vt:lpstr>Wynagrodzenia </vt:lpstr>
      <vt:lpstr>Wynagrodzenia</vt:lpstr>
      <vt:lpstr>Finanse – wynik finansowy</vt:lpstr>
      <vt:lpstr>Realizowane projekty i programy unijne</vt:lpstr>
      <vt:lpstr>Program Operacyjny  Innowacyjna Gospodarka</vt:lpstr>
      <vt:lpstr>Program Infrastruktura  i Środowisko</vt:lpstr>
      <vt:lpstr>Program Infrastruktura  i Środowisko</vt:lpstr>
      <vt:lpstr>Regionalny Program Operacyjny</vt:lpstr>
      <vt:lpstr>Program Operacyjny Współpracy   Transgranicznej Polska-Saksonia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organizacyjna Uczelni — kluczowe zmiany (1)</vt:lpstr>
      <vt:lpstr>Struktura organizacyjna Uczelni — kluczowe zmiany (2)</vt:lpstr>
      <vt:lpstr>Struktura organizacyjna Uczelni — kluczowe zmiany (3)</vt:lpstr>
      <vt:lpstr>Prezentacja programu PowerPoint</vt:lpstr>
      <vt:lpstr>Wydarzenia i akcje  promocyjne</vt:lpstr>
      <vt:lpstr>Promocja Uczelni w internecie</vt:lpstr>
      <vt:lpstr>Kampania wizerunkowa Uczelni</vt:lpstr>
      <vt:lpstr>Kampania wizerunkowa Uczelni</vt:lpstr>
      <vt:lpstr>Prezentacja programu PowerPoint</vt:lpstr>
      <vt:lpstr>Strategia Rozwoju Politechniki Wrocławskiej</vt:lpstr>
      <vt:lpstr>Strategia Rozwoju Politechniki Wrocławskiej Wstępny status realizacji Strategii Uczelni za rok 2013</vt:lpstr>
      <vt:lpstr>Strategia Rozwoju Politechniki Wrocławskiej Projekty strategiczne – lista kluczowych zadań</vt:lpstr>
      <vt:lpstr>Strategia Rozwoju Politechniki Wrocławskiej Role merytoryczne w procesie zarządzania strategicznego</vt:lpstr>
      <vt:lpstr>Prezentacja programu PowerPoint</vt:lpstr>
    </vt:vector>
  </TitlesOfParts>
  <Company>Pwr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2013</dc:title>
  <dc:subject>Sprawozdanie Rektora z działalności uczelni</dc:subject>
  <dc:creator>Małgorzata Bernat</dc:creator>
  <cp:lastModifiedBy>Dariusz</cp:lastModifiedBy>
  <cp:revision>1022</cp:revision>
  <cp:lastPrinted>2014-07-03T09:31:41Z</cp:lastPrinted>
  <dcterms:created xsi:type="dcterms:W3CDTF">2007-06-27T10:18:07Z</dcterms:created>
  <dcterms:modified xsi:type="dcterms:W3CDTF">2014-08-18T08:09:28Z</dcterms:modified>
</cp:coreProperties>
</file>