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2.xml" ContentType="application/vnd.openxmlformats-officedocument.drawingml.chart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3.xml" ContentType="application/vnd.openxmlformats-officedocument.drawingml.chart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</p:sldMasterIdLst>
  <p:notesMasterIdLst>
    <p:notesMasterId r:id="rId90"/>
  </p:notesMasterIdLst>
  <p:handoutMasterIdLst>
    <p:handoutMasterId r:id="rId91"/>
  </p:handoutMasterIdLst>
  <p:sldIdLst>
    <p:sldId id="916" r:id="rId2"/>
    <p:sldId id="783" r:id="rId3"/>
    <p:sldId id="784" r:id="rId4"/>
    <p:sldId id="785" r:id="rId5"/>
    <p:sldId id="892" r:id="rId6"/>
    <p:sldId id="787" r:id="rId7"/>
    <p:sldId id="788" r:id="rId8"/>
    <p:sldId id="789" r:id="rId9"/>
    <p:sldId id="790" r:id="rId10"/>
    <p:sldId id="791" r:id="rId11"/>
    <p:sldId id="716" r:id="rId12"/>
    <p:sldId id="792" r:id="rId13"/>
    <p:sldId id="793" r:id="rId14"/>
    <p:sldId id="849" r:id="rId15"/>
    <p:sldId id="797" r:id="rId16"/>
    <p:sldId id="795" r:id="rId17"/>
    <p:sldId id="818" r:id="rId18"/>
    <p:sldId id="798" r:id="rId19"/>
    <p:sldId id="902" r:id="rId20"/>
    <p:sldId id="903" r:id="rId21"/>
    <p:sldId id="799" r:id="rId22"/>
    <p:sldId id="749" r:id="rId23"/>
    <p:sldId id="853" r:id="rId24"/>
    <p:sldId id="854" r:id="rId25"/>
    <p:sldId id="800" r:id="rId26"/>
    <p:sldId id="801" r:id="rId27"/>
    <p:sldId id="802" r:id="rId28"/>
    <p:sldId id="803" r:id="rId29"/>
    <p:sldId id="805" r:id="rId30"/>
    <p:sldId id="811" r:id="rId31"/>
    <p:sldId id="806" r:id="rId32"/>
    <p:sldId id="809" r:id="rId33"/>
    <p:sldId id="807" r:id="rId34"/>
    <p:sldId id="870" r:id="rId35"/>
    <p:sldId id="808" r:id="rId36"/>
    <p:sldId id="813" r:id="rId37"/>
    <p:sldId id="814" r:id="rId38"/>
    <p:sldId id="815" r:id="rId39"/>
    <p:sldId id="879" r:id="rId40"/>
    <p:sldId id="816" r:id="rId41"/>
    <p:sldId id="817" r:id="rId42"/>
    <p:sldId id="932" r:id="rId43"/>
    <p:sldId id="931" r:id="rId44"/>
    <p:sldId id="933" r:id="rId45"/>
    <p:sldId id="611" r:id="rId46"/>
    <p:sldId id="907" r:id="rId47"/>
    <p:sldId id="908" r:id="rId48"/>
    <p:sldId id="909" r:id="rId49"/>
    <p:sldId id="910" r:id="rId50"/>
    <p:sldId id="912" r:id="rId51"/>
    <p:sldId id="914" r:id="rId52"/>
    <p:sldId id="915" r:id="rId53"/>
    <p:sldId id="913" r:id="rId54"/>
    <p:sldId id="821" r:id="rId55"/>
    <p:sldId id="822" r:id="rId56"/>
    <p:sldId id="823" r:id="rId57"/>
    <p:sldId id="942" r:id="rId58"/>
    <p:sldId id="824" r:id="rId59"/>
    <p:sldId id="825" r:id="rId60"/>
    <p:sldId id="826" r:id="rId61"/>
    <p:sldId id="827" r:id="rId62"/>
    <p:sldId id="828" r:id="rId63"/>
    <p:sldId id="829" r:id="rId64"/>
    <p:sldId id="830" r:id="rId65"/>
    <p:sldId id="831" r:id="rId66"/>
    <p:sldId id="832" r:id="rId67"/>
    <p:sldId id="833" r:id="rId68"/>
    <p:sldId id="886" r:id="rId69"/>
    <p:sldId id="887" r:id="rId70"/>
    <p:sldId id="891" r:id="rId71"/>
    <p:sldId id="919" r:id="rId72"/>
    <p:sldId id="917" r:id="rId73"/>
    <p:sldId id="835" r:id="rId74"/>
    <p:sldId id="836" r:id="rId75"/>
    <p:sldId id="837" r:id="rId76"/>
    <p:sldId id="838" r:id="rId77"/>
    <p:sldId id="839" r:id="rId78"/>
    <p:sldId id="840" r:id="rId79"/>
    <p:sldId id="866" r:id="rId80"/>
    <p:sldId id="746" r:id="rId81"/>
    <p:sldId id="921" r:id="rId82"/>
    <p:sldId id="934" r:id="rId83"/>
    <p:sldId id="935" r:id="rId84"/>
    <p:sldId id="938" r:id="rId85"/>
    <p:sldId id="939" r:id="rId86"/>
    <p:sldId id="940" r:id="rId87"/>
    <p:sldId id="941" r:id="rId88"/>
    <p:sldId id="406" r:id="rId89"/>
  </p:sldIdLst>
  <p:sldSz cx="9144000" cy="6858000" type="screen4x3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łgorzata Bernat" initials="MB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2F10"/>
    <a:srgbClr val="9F250D"/>
    <a:srgbClr val="C0C0C0"/>
    <a:srgbClr val="0571BB"/>
    <a:srgbClr val="DDDDDD"/>
    <a:srgbClr val="066DCA"/>
    <a:srgbClr val="007CD0"/>
    <a:srgbClr val="0089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Styl jasny 2 — Ak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Styl ciemny 2 - Akcent 1/Ak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8603FDC-E32A-4AB5-989C-0864C3EAD2B8}" styleName="Styl z motywem 2 — Ak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Styl ciemny 1 — Ak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132" autoAdjust="0"/>
    <p:restoredTop sz="96998" autoAdjust="0"/>
  </p:normalViewPr>
  <p:slideViewPr>
    <p:cSldViewPr snapToObjects="1">
      <p:cViewPr>
        <p:scale>
          <a:sx n="66" d="100"/>
          <a:sy n="66" d="100"/>
        </p:scale>
        <p:origin x="-1446" y="-540"/>
      </p:cViewPr>
      <p:guideLst>
        <p:guide orient="horz" pos="2387"/>
        <p:guide orient="horz" pos="346"/>
        <p:guide orient="horz" pos="958"/>
        <p:guide orient="horz" pos="2976"/>
        <p:guide orient="horz" pos="2160"/>
        <p:guide orient="horz" pos="3589"/>
        <p:guide pos="725"/>
        <p:guide pos="5080"/>
        <p:guide pos="3742"/>
        <p:guide pos="3560"/>
        <p:guide pos="2789"/>
        <p:guide pos="2971"/>
      </p:guideLst>
    </p:cSldViewPr>
  </p:slideViewPr>
  <p:outlineViewPr>
    <p:cViewPr>
      <p:scale>
        <a:sx n="33" d="100"/>
        <a:sy n="33" d="100"/>
      </p:scale>
      <p:origin x="0" y="1944"/>
    </p:cViewPr>
    <p:sldLst>
      <p:sld r:id="rId1" collapse="1"/>
    </p:sldLst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136" d="100"/>
        <a:sy n="136" d="100"/>
      </p:scale>
      <p:origin x="0" y="28896"/>
    </p:cViewPr>
  </p:sorterViewPr>
  <p:notesViewPr>
    <p:cSldViewPr snapToObjects="1">
      <p:cViewPr varScale="1">
        <p:scale>
          <a:sx n="49" d="100"/>
          <a:sy n="49" d="100"/>
        </p:scale>
        <p:origin x="-2952" y="-90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Wykres%20w%20programie%20Microsoft%20PowerPoint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gnieszka.abramska\Desktop\wynagrodzenie_II_semestr_kolowy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Wykres%20w%20programie%20Microsoft%20PowerPoint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Wykres%20w%20programie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/>
          <a:lstStyle/>
          <a:p>
            <a:pPr algn="l">
              <a:defRPr>
                <a:latin typeface="Trebuchet MS" panose="020B0603020202020204" pitchFamily="34" charset="0"/>
              </a:defRPr>
            </a:pPr>
            <a:r>
              <a:rPr lang="pl-PL" dirty="0">
                <a:latin typeface="Trebuchet MS" panose="020B0603020202020204" pitchFamily="34" charset="0"/>
              </a:rPr>
              <a:t>Liczba studentów na wydziałach </a:t>
            </a:r>
            <a:br>
              <a:rPr lang="pl-PL" dirty="0">
                <a:latin typeface="Trebuchet MS" panose="020B0603020202020204" pitchFamily="34" charset="0"/>
              </a:rPr>
            </a:br>
            <a:r>
              <a:rPr lang="pl-PL" dirty="0" smtClean="0">
                <a:latin typeface="Trebuchet MS" panose="020B0603020202020204" pitchFamily="34" charset="0"/>
              </a:rPr>
              <a:t>według stanu na </a:t>
            </a:r>
            <a:r>
              <a:rPr lang="pl-PL" dirty="0">
                <a:latin typeface="Trebuchet MS" panose="020B0603020202020204" pitchFamily="34" charset="0"/>
              </a:rPr>
              <a:t>dzień 30/11/2014</a:t>
            </a:r>
          </a:p>
        </c:rich>
      </c:tx>
      <c:layout>
        <c:manualLayout>
          <c:xMode val="edge"/>
          <c:yMode val="edge"/>
          <c:x val="9.86092370649998E-2"/>
          <c:y val="5.6752344832609629E-3"/>
        </c:manualLayout>
      </c:layout>
      <c:overlay val="0"/>
    </c:title>
    <c:autoTitleDeleted val="0"/>
    <c:view3D>
      <c:rotX val="10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'[Wykres w programie Microsoft PowerPoint]Arkusz2'!$D$7</c:f>
              <c:strCache>
                <c:ptCount val="1"/>
                <c:pt idx="0">
                  <c:v>Liczba studentów (bez obcokrajowców)</c:v>
                </c:pt>
              </c:strCache>
            </c:strRef>
          </c:tx>
          <c:invertIfNegative val="0"/>
          <c:dLbls>
            <c:delete val="1"/>
          </c:dLbls>
          <c:cat>
            <c:strRef>
              <c:f>'[Wykres w programie Microsoft PowerPoint]Arkusz2'!$C$8:$C$19</c:f>
              <c:strCache>
                <c:ptCount val="12"/>
                <c:pt idx="0">
                  <c:v>W-10</c:v>
                </c:pt>
                <c:pt idx="1">
                  <c:v>W-4</c:v>
                </c:pt>
                <c:pt idx="2">
                  <c:v>W-8</c:v>
                </c:pt>
                <c:pt idx="3">
                  <c:v>W-3</c:v>
                </c:pt>
                <c:pt idx="4">
                  <c:v>W-2</c:v>
                </c:pt>
                <c:pt idx="5">
                  <c:v>W-11</c:v>
                </c:pt>
                <c:pt idx="6">
                  <c:v>W-9</c:v>
                </c:pt>
                <c:pt idx="7">
                  <c:v>W-7</c:v>
                </c:pt>
                <c:pt idx="8">
                  <c:v>W-5</c:v>
                </c:pt>
                <c:pt idx="9">
                  <c:v>W-1</c:v>
                </c:pt>
                <c:pt idx="10">
                  <c:v>W-6</c:v>
                </c:pt>
                <c:pt idx="11">
                  <c:v>W-12</c:v>
                </c:pt>
              </c:strCache>
            </c:strRef>
          </c:cat>
          <c:val>
            <c:numRef>
              <c:f>'[Wykres w programie Microsoft PowerPoint]Arkusz2'!$D$8:$D$19</c:f>
              <c:numCache>
                <c:formatCode>General</c:formatCode>
                <c:ptCount val="12"/>
                <c:pt idx="0">
                  <c:v>5967</c:v>
                </c:pt>
                <c:pt idx="1">
                  <c:v>5564</c:v>
                </c:pt>
                <c:pt idx="2">
                  <c:v>4024</c:v>
                </c:pt>
                <c:pt idx="3">
                  <c:v>3271</c:v>
                </c:pt>
                <c:pt idx="4">
                  <c:v>2870</c:v>
                </c:pt>
                <c:pt idx="5">
                  <c:v>2163</c:v>
                </c:pt>
                <c:pt idx="6">
                  <c:v>2037</c:v>
                </c:pt>
                <c:pt idx="7">
                  <c:v>1988</c:v>
                </c:pt>
                <c:pt idx="8">
                  <c:v>1918</c:v>
                </c:pt>
                <c:pt idx="9">
                  <c:v>1530</c:v>
                </c:pt>
                <c:pt idx="10">
                  <c:v>1420</c:v>
                </c:pt>
                <c:pt idx="11">
                  <c:v>738</c:v>
                </c:pt>
              </c:numCache>
            </c:numRef>
          </c:val>
        </c:ser>
        <c:ser>
          <c:idx val="1"/>
          <c:order val="1"/>
          <c:tx>
            <c:strRef>
              <c:f>'[Wykres w programie Microsoft PowerPoint]Arkusz2'!$E$7</c:f>
              <c:strCache>
                <c:ptCount val="1"/>
                <c:pt idx="0">
                  <c:v>Liczba studentów – obcokrajowców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4067388688327317E-3"/>
                  <c:y val="-4.4710573220730417E-2"/>
                </c:manualLayout>
              </c:layout>
              <c:tx>
                <c:rich>
                  <a:bodyPr/>
                  <a:lstStyle/>
                  <a:p>
                    <a:r>
                      <a:rPr lang="pl-PL" sz="1050" b="1">
                        <a:latin typeface="Trebuchet MS" panose="020B0603020202020204" pitchFamily="34" charset="0"/>
                      </a:rPr>
                      <a:t>6079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3.8323348474911784E-2"/>
                </c:manualLayout>
              </c:layout>
              <c:tx>
                <c:rich>
                  <a:bodyPr/>
                  <a:lstStyle/>
                  <a:p>
                    <a:r>
                      <a:rPr lang="pl-PL" sz="1050" b="1">
                        <a:latin typeface="Trebuchet MS" panose="020B0603020202020204" pitchFamily="34" charset="0"/>
                      </a:rPr>
                      <a:t>5640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3.5129736102002471E-2"/>
                </c:manualLayout>
              </c:layout>
              <c:tx>
                <c:rich>
                  <a:bodyPr/>
                  <a:lstStyle/>
                  <a:p>
                    <a:r>
                      <a:rPr lang="pl-PL" sz="1050" b="1">
                        <a:latin typeface="Trebuchet MS" panose="020B0603020202020204" pitchFamily="34" charset="0"/>
                      </a:rPr>
                      <a:t>4219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220216606498151E-3"/>
                  <c:y val="-4.1516960847821104E-2"/>
                </c:manualLayout>
              </c:layout>
              <c:tx>
                <c:rich>
                  <a:bodyPr/>
                  <a:lstStyle/>
                  <a:p>
                    <a:r>
                      <a:rPr lang="pl-PL" sz="1050" b="1">
                        <a:latin typeface="Trebuchet MS" panose="020B0603020202020204" pitchFamily="34" charset="0"/>
                      </a:rPr>
                      <a:t>3305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4.8134777376654635E-3"/>
                  <c:y val="-2.8742511356183897E-2"/>
                </c:manualLayout>
              </c:layout>
              <c:tx>
                <c:rich>
                  <a:bodyPr/>
                  <a:lstStyle/>
                  <a:p>
                    <a:r>
                      <a:rPr lang="pl-PL" sz="1050" b="1">
                        <a:latin typeface="Trebuchet MS" panose="020B0603020202020204" pitchFamily="34" charset="0"/>
                      </a:rPr>
                      <a:t>2915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"/>
                  <c:y val="-3.1936123729093158E-2"/>
                </c:manualLayout>
              </c:layout>
              <c:tx>
                <c:rich>
                  <a:bodyPr/>
                  <a:lstStyle/>
                  <a:p>
                    <a:r>
                      <a:rPr lang="pl-PL" sz="1050" b="1">
                        <a:latin typeface="Trebuchet MS" panose="020B0603020202020204" pitchFamily="34" charset="0"/>
                      </a:rPr>
                      <a:t>2174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"/>
                  <c:y val="-2.8742511356183838E-2"/>
                </c:manualLayout>
              </c:layout>
              <c:tx>
                <c:rich>
                  <a:bodyPr/>
                  <a:lstStyle/>
                  <a:p>
                    <a:r>
                      <a:rPr lang="pl-PL" sz="1050" b="1">
                        <a:latin typeface="Trebuchet MS" panose="020B0603020202020204" pitchFamily="34" charset="0"/>
                      </a:rPr>
                      <a:t>2048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4.3723054473786445E-3"/>
                  <c:y val="-2.2355286610365208E-2"/>
                </c:manualLayout>
              </c:layout>
              <c:tx>
                <c:rich>
                  <a:bodyPr/>
                  <a:lstStyle/>
                  <a:p>
                    <a:r>
                      <a:rPr lang="pl-PL" sz="1050" b="1">
                        <a:latin typeface="Trebuchet MS" panose="020B0603020202020204" pitchFamily="34" charset="0"/>
                      </a:rPr>
                      <a:t>2000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2.4067388688327317E-3"/>
                  <c:y val="-2.8742511356183838E-2"/>
                </c:manualLayout>
              </c:layout>
              <c:tx>
                <c:rich>
                  <a:bodyPr/>
                  <a:lstStyle/>
                  <a:p>
                    <a:r>
                      <a:rPr lang="pl-PL" sz="1050" b="1">
                        <a:latin typeface="Trebuchet MS" panose="020B0603020202020204" pitchFamily="34" charset="0"/>
                      </a:rPr>
                      <a:t>1941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7.2202166064982828E-3"/>
                  <c:y val="-4.1516960847821104E-2"/>
                </c:manualLayout>
              </c:layout>
              <c:tx>
                <c:rich>
                  <a:bodyPr/>
                  <a:lstStyle/>
                  <a:p>
                    <a:r>
                      <a:rPr lang="pl-PL" sz="1050" b="1">
                        <a:latin typeface="Trebuchet MS" panose="020B0603020202020204" pitchFamily="34" charset="0"/>
                      </a:rPr>
                      <a:t>1606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7.2202166064981067E-3"/>
                  <c:y val="-3.1936123729093158E-2"/>
                </c:manualLayout>
              </c:layout>
              <c:tx>
                <c:rich>
                  <a:bodyPr/>
                  <a:lstStyle/>
                  <a:p>
                    <a:r>
                      <a:rPr lang="en-US" sz="1050" b="1">
                        <a:latin typeface="Trebuchet MS" panose="020B0603020202020204" pitchFamily="34" charset="0"/>
                      </a:rPr>
                      <a:t>1</a:t>
                    </a:r>
                    <a:r>
                      <a:rPr lang="pl-PL" sz="1050" b="1">
                        <a:latin typeface="Trebuchet MS" panose="020B0603020202020204" pitchFamily="34" charset="0"/>
                      </a:rPr>
                      <a:t>432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1.2033694344163659E-2"/>
                  <c:y val="-2.8742511356183838E-2"/>
                </c:manualLayout>
              </c:layout>
              <c:tx>
                <c:rich>
                  <a:bodyPr/>
                  <a:lstStyle/>
                  <a:p>
                    <a:r>
                      <a:rPr lang="en-US" sz="1050" b="1">
                        <a:latin typeface="Trebuchet MS" panose="020B0603020202020204" pitchFamily="34" charset="0"/>
                      </a:rPr>
                      <a:t>7</a:t>
                    </a:r>
                    <a:r>
                      <a:rPr lang="pl-PL" sz="1050" b="1">
                        <a:latin typeface="Trebuchet MS" panose="020B0603020202020204" pitchFamily="34" charset="0"/>
                      </a:rPr>
                      <a:t>45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 rot="0" vert="horz"/>
              <a:lstStyle/>
              <a:p>
                <a:pPr>
                  <a:defRPr sz="1050" b="1">
                    <a:latin typeface="Trebuchet MS" panose="020B060302020202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'[Wykres w programie Microsoft PowerPoint]Arkusz2'!$C$8:$C$19</c:f>
              <c:strCache>
                <c:ptCount val="12"/>
                <c:pt idx="0">
                  <c:v>W-10</c:v>
                </c:pt>
                <c:pt idx="1">
                  <c:v>W-4</c:v>
                </c:pt>
                <c:pt idx="2">
                  <c:v>W-8</c:v>
                </c:pt>
                <c:pt idx="3">
                  <c:v>W-3</c:v>
                </c:pt>
                <c:pt idx="4">
                  <c:v>W-2</c:v>
                </c:pt>
                <c:pt idx="5">
                  <c:v>W-11</c:v>
                </c:pt>
                <c:pt idx="6">
                  <c:v>W-9</c:v>
                </c:pt>
                <c:pt idx="7">
                  <c:v>W-7</c:v>
                </c:pt>
                <c:pt idx="8">
                  <c:v>W-5</c:v>
                </c:pt>
                <c:pt idx="9">
                  <c:v>W-1</c:v>
                </c:pt>
                <c:pt idx="10">
                  <c:v>W-6</c:v>
                </c:pt>
                <c:pt idx="11">
                  <c:v>W-12</c:v>
                </c:pt>
              </c:strCache>
            </c:strRef>
          </c:cat>
          <c:val>
            <c:numRef>
              <c:f>'[Wykres w programie Microsoft PowerPoint]Arkusz2'!$E$8:$E$19</c:f>
              <c:numCache>
                <c:formatCode>General</c:formatCode>
                <c:ptCount val="12"/>
                <c:pt idx="0">
                  <c:v>112</c:v>
                </c:pt>
                <c:pt idx="1">
                  <c:v>76</c:v>
                </c:pt>
                <c:pt idx="2">
                  <c:v>195</c:v>
                </c:pt>
                <c:pt idx="3">
                  <c:v>34</c:v>
                </c:pt>
                <c:pt idx="4">
                  <c:v>45</c:v>
                </c:pt>
                <c:pt idx="5">
                  <c:v>11</c:v>
                </c:pt>
                <c:pt idx="6">
                  <c:v>11</c:v>
                </c:pt>
                <c:pt idx="7">
                  <c:v>12</c:v>
                </c:pt>
                <c:pt idx="8">
                  <c:v>23</c:v>
                </c:pt>
                <c:pt idx="9">
                  <c:v>76</c:v>
                </c:pt>
                <c:pt idx="10">
                  <c:v>12</c:v>
                </c:pt>
                <c:pt idx="11">
                  <c:v>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6767488"/>
        <c:axId val="46861312"/>
        <c:axId val="0"/>
      </c:bar3DChart>
      <c:catAx>
        <c:axId val="4676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200" b="1">
                <a:latin typeface="Trebuchet MS" panose="020B0603020202020204" pitchFamily="34" charset="0"/>
              </a:defRPr>
            </a:pPr>
            <a:endParaRPr lang="pl-PL"/>
          </a:p>
        </c:txPr>
        <c:crossAx val="46861312"/>
        <c:crosses val="autoZero"/>
        <c:auto val="1"/>
        <c:lblAlgn val="ctr"/>
        <c:lblOffset val="100"/>
        <c:noMultiLvlLbl val="0"/>
      </c:catAx>
      <c:valAx>
        <c:axId val="46861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>
                <a:latin typeface="+mj-lt"/>
              </a:defRPr>
            </a:pPr>
            <a:endParaRPr lang="pl-PL"/>
          </a:p>
        </c:txPr>
        <c:crossAx val="46767488"/>
        <c:crosses val="autoZero"/>
        <c:crossBetween val="between"/>
      </c:valAx>
    </c:plotArea>
    <c:legend>
      <c:legendPos val="b"/>
      <c:layout/>
      <c:overlay val="0"/>
      <c:txPr>
        <a:bodyPr rot="0" vert="horz"/>
        <a:lstStyle/>
        <a:p>
          <a:pPr>
            <a:defRPr sz="1400">
              <a:latin typeface="Trebuchet MS" panose="020B0603020202020204" pitchFamily="34" charset="0"/>
            </a:defRPr>
          </a:pPr>
          <a:endParaRPr lang="pl-PL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1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 algn="l">
              <a:defRPr/>
            </a:pPr>
            <a:r>
              <a:rPr lang="en-US"/>
              <a:t>L</a:t>
            </a:r>
            <a:r>
              <a:rPr lang="pl-PL"/>
              <a:t>iczba studentów nowo przyjętych w latach 2012-2015</a:t>
            </a:r>
            <a:endParaRPr lang="en-US"/>
          </a:p>
        </c:rich>
      </c:tx>
      <c:layout>
        <c:manualLayout>
          <c:xMode val="edge"/>
          <c:yMode val="edge"/>
          <c:x val="8.0521820445461217E-2"/>
          <c:y val="0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Arkusz1!$C$5</c:f>
              <c:strCache>
                <c:ptCount val="1"/>
                <c:pt idx="0">
                  <c:v>Całkowita liczba nowo przyjętych studentów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-6.327149499582259E-3"/>
                  <c:y val="-4.9994445061659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4236086374060082E-2"/>
                  <c:y val="-3.6107099211198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Arkusz1!$D$4:$F$4</c:f>
              <c:strCache>
                <c:ptCount val="3"/>
                <c:pt idx="0">
                  <c:v>2012/2013</c:v>
                </c:pt>
                <c:pt idx="1">
                  <c:v>2013/2014</c:v>
                </c:pt>
                <c:pt idx="2">
                  <c:v>2014/2015</c:v>
                </c:pt>
              </c:strCache>
            </c:strRef>
          </c:cat>
          <c:val>
            <c:numRef>
              <c:f>Arkusz1!$D$5:$F$5</c:f>
              <c:numCache>
                <c:formatCode>General</c:formatCode>
                <c:ptCount val="3"/>
                <c:pt idx="0">
                  <c:v>15581</c:v>
                </c:pt>
                <c:pt idx="1">
                  <c:v>13487</c:v>
                </c:pt>
                <c:pt idx="2">
                  <c:v>13736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4260224"/>
        <c:axId val="136843648"/>
      </c:lineChart>
      <c:catAx>
        <c:axId val="1342602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36843648"/>
        <c:crosses val="autoZero"/>
        <c:auto val="1"/>
        <c:lblAlgn val="ctr"/>
        <c:lblOffset val="100"/>
        <c:noMultiLvlLbl val="0"/>
      </c:catAx>
      <c:valAx>
        <c:axId val="13684364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342602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400">
          <a:latin typeface="Trebuchet MS" panose="020B0603020202020204" pitchFamily="34" charset="0"/>
        </a:defRPr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12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wykladowcy!$D$4:$D$6</c:f>
              <c:strCache>
                <c:ptCount val="3"/>
                <c:pt idx="0">
                  <c:v>chemia</c:v>
                </c:pt>
                <c:pt idx="1">
                  <c:v>matematyka</c:v>
                </c:pt>
                <c:pt idx="2">
                  <c:v>fizyka</c:v>
                </c:pt>
              </c:strCache>
            </c:strRef>
          </c:cat>
          <c:val>
            <c:numRef>
              <c:f>wykladowcy!$M$4:$M$6</c:f>
              <c:numCache>
                <c:formatCode>General</c:formatCode>
                <c:ptCount val="3"/>
                <c:pt idx="0">
                  <c:v>198</c:v>
                </c:pt>
                <c:pt idx="1">
                  <c:v>60</c:v>
                </c:pt>
                <c:pt idx="2">
                  <c:v>255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t"/>
      <c:overlay val="0"/>
    </c:legend>
    <c:plotVisOnly val="1"/>
    <c:dispBlanksAs val="zero"/>
    <c:showDLblsOverMax val="0"/>
  </c:chart>
  <c:txPr>
    <a:bodyPr/>
    <a:lstStyle/>
    <a:p>
      <a:pPr>
        <a:defRPr sz="1800">
          <a:latin typeface="+mj-lt"/>
        </a:defRPr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'[Wykres w programie Microsoft PowerPoint]Arkusz2'!$B$4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'[Wykres w programie Microsoft PowerPoint]Arkusz2'!$A$5:$A$16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'[Wykres w programie Microsoft PowerPoint]Arkusz2'!$B$5:$B$16</c:f>
              <c:numCache>
                <c:formatCode>General</c:formatCode>
                <c:ptCount val="12"/>
                <c:pt idx="0">
                  <c:v>469</c:v>
                </c:pt>
                <c:pt idx="1">
                  <c:v>424</c:v>
                </c:pt>
                <c:pt idx="2">
                  <c:v>807</c:v>
                </c:pt>
                <c:pt idx="3">
                  <c:v>550</c:v>
                </c:pt>
                <c:pt idx="4">
                  <c:v>858</c:v>
                </c:pt>
                <c:pt idx="5">
                  <c:v>509</c:v>
                </c:pt>
                <c:pt idx="6">
                  <c:v>526</c:v>
                </c:pt>
                <c:pt idx="7">
                  <c:v>273</c:v>
                </c:pt>
                <c:pt idx="8">
                  <c:v>530</c:v>
                </c:pt>
                <c:pt idx="9">
                  <c:v>452</c:v>
                </c:pt>
                <c:pt idx="10">
                  <c:v>510</c:v>
                </c:pt>
                <c:pt idx="11">
                  <c:v>376</c:v>
                </c:pt>
              </c:numCache>
            </c:numRef>
          </c:val>
        </c:ser>
        <c:ser>
          <c:idx val="1"/>
          <c:order val="1"/>
          <c:tx>
            <c:strRef>
              <c:f>'[Wykres w programie Microsoft PowerPoint]Arkusz2'!$C$4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'[Wykres w programie Microsoft PowerPoint]Arkusz2'!$A$5:$A$16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WRZESIEŃ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'[Wykres w programie Microsoft PowerPoint]Arkusz2'!$C$5:$C$16</c:f>
              <c:numCache>
                <c:formatCode>General</c:formatCode>
                <c:ptCount val="12"/>
                <c:pt idx="0">
                  <c:v>559</c:v>
                </c:pt>
                <c:pt idx="1">
                  <c:v>529</c:v>
                </c:pt>
                <c:pt idx="2">
                  <c:v>661</c:v>
                </c:pt>
                <c:pt idx="3">
                  <c:v>671</c:v>
                </c:pt>
                <c:pt idx="4">
                  <c:v>743</c:v>
                </c:pt>
                <c:pt idx="5">
                  <c:v>709</c:v>
                </c:pt>
                <c:pt idx="6">
                  <c:v>511</c:v>
                </c:pt>
                <c:pt idx="7">
                  <c:v>414</c:v>
                </c:pt>
                <c:pt idx="8">
                  <c:v>769</c:v>
                </c:pt>
                <c:pt idx="9">
                  <c:v>868</c:v>
                </c:pt>
                <c:pt idx="10">
                  <c:v>494</c:v>
                </c:pt>
                <c:pt idx="11">
                  <c:v>452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9890304"/>
        <c:axId val="79891840"/>
        <c:axId val="0"/>
      </c:bar3DChart>
      <c:catAx>
        <c:axId val="79890304"/>
        <c:scaling>
          <c:orientation val="minMax"/>
        </c:scaling>
        <c:delete val="0"/>
        <c:axPos val="b"/>
        <c:majorTickMark val="out"/>
        <c:minorTickMark val="none"/>
        <c:tickLblPos val="nextTo"/>
        <c:crossAx val="79891840"/>
        <c:crosses val="autoZero"/>
        <c:auto val="1"/>
        <c:lblAlgn val="ctr"/>
        <c:lblOffset val="100"/>
        <c:noMultiLvlLbl val="0"/>
      </c:catAx>
      <c:valAx>
        <c:axId val="79891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98903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8184688917080289"/>
          <c:y val="8.8395953354487619E-2"/>
          <c:w val="0.11596078744803373"/>
          <c:h val="0.1406054042863228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100">
          <a:latin typeface="Trebuchet MS" panose="020B0603020202020204" pitchFamily="34" charset="0"/>
        </a:defRPr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30"/>
      <c:rotY val="12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200959187618052E-2"/>
          <c:y val="4.180385306090522E-2"/>
          <c:w val="0.90905431138360104"/>
          <c:h val="0.88878184971977081"/>
        </c:manualLayout>
      </c:layout>
      <c:pie3DChart>
        <c:varyColors val="1"/>
        <c:ser>
          <c:idx val="0"/>
          <c:order val="0"/>
          <c:tx>
            <c:strRef>
              <c:f>'[Wykres w programie Microsoft PowerPoint]Arkusz1'!$B$1</c:f>
              <c:strCache>
                <c:ptCount val="1"/>
                <c:pt idx="0">
                  <c:v>Kolumna1</c:v>
                </c:pt>
              </c:strCache>
            </c:strRef>
          </c:tx>
          <c:explosion val="25"/>
          <c:dPt>
            <c:idx val="2"/>
            <c:bubble3D val="0"/>
            <c:explosion val="7"/>
          </c:dPt>
          <c:dLbls>
            <c:dLbl>
              <c:idx val="0"/>
              <c:layout>
                <c:manualLayout>
                  <c:x val="-6.6604648839663161E-2"/>
                  <c:y val="-7.0212780661078212E-3"/>
                </c:manualLayout>
              </c:layout>
              <c:tx>
                <c:rich>
                  <a:bodyPr/>
                  <a:lstStyle/>
                  <a:p>
                    <a:r>
                      <a:rPr lang="en-US" sz="1150" dirty="0" err="1">
                        <a:latin typeface="Trebuchet MS" panose="020B0603020202020204" pitchFamily="34" charset="0"/>
                      </a:rPr>
                      <a:t>negatywne</a:t>
                    </a:r>
                    <a:r>
                      <a:rPr lang="en-US" sz="1150">
                        <a:latin typeface="Trebuchet MS" panose="020B0603020202020204" pitchFamily="34" charset="0"/>
                      </a:rPr>
                      <a:t>
</a:t>
                    </a:r>
                    <a:r>
                      <a:rPr lang="en-US" sz="1150" smtClean="0">
                        <a:latin typeface="Trebuchet MS" panose="020B0603020202020204" pitchFamily="34" charset="0"/>
                      </a:rPr>
                      <a:t>0,5%</a:t>
                    </a:r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1"/>
              <c:layout>
                <c:manualLayout>
                  <c:x val="0.12369434784508862"/>
                  <c:y val="-1.7553195165269552E-2"/>
                </c:manualLayout>
              </c:layout>
              <c:tx>
                <c:rich>
                  <a:bodyPr/>
                  <a:lstStyle/>
                  <a:p>
                    <a:r>
                      <a:rPr lang="pl-PL" sz="1150" dirty="0" smtClean="0">
                        <a:latin typeface="Trebuchet MS" panose="020B0603020202020204" pitchFamily="34" charset="0"/>
                      </a:rPr>
                      <a:t>duże</a:t>
                    </a:r>
                    <a:r>
                      <a:rPr lang="en-US" sz="1150" dirty="0" smtClean="0">
                        <a:latin typeface="Trebuchet MS" panose="020B0603020202020204" pitchFamily="34" charset="0"/>
                      </a:rPr>
                      <a:t> </a:t>
                    </a:r>
                    <a:r>
                      <a:rPr lang="en-US" sz="1150" dirty="0" err="1" smtClean="0">
                        <a:latin typeface="Trebuchet MS" panose="020B0603020202020204" pitchFamily="34" charset="0"/>
                      </a:rPr>
                      <a:t>materiały</a:t>
                    </a:r>
                    <a:r>
                      <a:rPr lang="pl-PL" sz="1150" dirty="0" smtClean="0">
                        <a:latin typeface="Trebuchet MS" panose="020B0603020202020204" pitchFamily="34" charset="0"/>
                      </a:rPr>
                      <a:t>*</a:t>
                    </a:r>
                    <a:r>
                      <a:rPr lang="en-US" sz="1150" dirty="0">
                        <a:latin typeface="Trebuchet MS" panose="020B0603020202020204" pitchFamily="34" charset="0"/>
                      </a:rPr>
                      <a:t>
</a:t>
                    </a:r>
                    <a:r>
                      <a:rPr lang="en-US" sz="1150" dirty="0" smtClean="0">
                        <a:latin typeface="Trebuchet MS" panose="020B0603020202020204" pitchFamily="34" charset="0"/>
                      </a:rPr>
                      <a:t>7</a:t>
                    </a:r>
                    <a:r>
                      <a:rPr lang="pl-PL" sz="1150" dirty="0" smtClean="0">
                        <a:latin typeface="Trebuchet MS" panose="020B0603020202020204" pitchFamily="34" charset="0"/>
                      </a:rPr>
                      <a:t>,7</a:t>
                    </a:r>
                    <a:r>
                      <a:rPr lang="en-US" sz="1150" dirty="0" smtClean="0">
                        <a:latin typeface="Trebuchet MS" panose="020B0603020202020204" pitchFamily="34" charset="0"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dLbl>
              <c:idx val="2"/>
              <c:layout>
                <c:manualLayout>
                  <c:x val="0.6533598886176476"/>
                  <c:y val="-2.4574473231377372E-2"/>
                </c:manualLayout>
              </c:layout>
              <c:tx>
                <c:rich>
                  <a:bodyPr/>
                  <a:lstStyle/>
                  <a:p>
                    <a:r>
                      <a:rPr lang="en-US" sz="1150" dirty="0" err="1">
                        <a:latin typeface="Trebuchet MS" panose="020B0603020202020204" pitchFamily="34" charset="0"/>
                      </a:rPr>
                      <a:t>pozostałe</a:t>
                    </a:r>
                    <a:r>
                      <a:rPr lang="en-US" sz="1150" dirty="0">
                        <a:latin typeface="Trebuchet MS" panose="020B0603020202020204" pitchFamily="34" charset="0"/>
                      </a:rPr>
                      <a:t>
</a:t>
                    </a:r>
                    <a:r>
                      <a:rPr lang="en-US" sz="1150" dirty="0" smtClean="0">
                        <a:latin typeface="Trebuchet MS" panose="020B0603020202020204" pitchFamily="34" charset="0"/>
                      </a:rPr>
                      <a:t>9</a:t>
                    </a:r>
                    <a:r>
                      <a:rPr lang="pl-PL" sz="1150" dirty="0" smtClean="0">
                        <a:latin typeface="Trebuchet MS" panose="020B0603020202020204" pitchFamily="34" charset="0"/>
                      </a:rPr>
                      <a:t>1,8</a:t>
                    </a:r>
                    <a:r>
                      <a:rPr lang="en-US" sz="1150" dirty="0" smtClean="0">
                        <a:latin typeface="Trebuchet MS" panose="020B0603020202020204" pitchFamily="34" charset="0"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</c:dLbl>
            <c:txPr>
              <a:bodyPr anchor="ctr"/>
              <a:lstStyle/>
              <a:p>
                <a:pPr>
                  <a:defRPr sz="1150">
                    <a:latin typeface="Trebuchet MS" panose="020B0603020202020204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'[Wykres w programie Microsoft PowerPoint]Arkusz1'!$A$2:$A$4</c:f>
              <c:strCache>
                <c:ptCount val="3"/>
                <c:pt idx="0">
                  <c:v>negatywne</c:v>
                </c:pt>
                <c:pt idx="1">
                  <c:v>większe materiały</c:v>
                </c:pt>
                <c:pt idx="2">
                  <c:v>pozostałe</c:v>
                </c:pt>
              </c:strCache>
            </c:strRef>
          </c:cat>
          <c:val>
            <c:numRef>
              <c:f>'[Wykres w programie Microsoft PowerPoint]Arkusz1'!$B$2:$B$4</c:f>
              <c:numCache>
                <c:formatCode>General</c:formatCode>
                <c:ptCount val="3"/>
                <c:pt idx="0">
                  <c:v>0.5</c:v>
                </c:pt>
                <c:pt idx="1">
                  <c:v>7.7</c:v>
                </c:pt>
                <c:pt idx="2">
                  <c:v>99.5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0.70134</cdr:x>
      <cdr:y>0.64524</cdr:y>
    </cdr:from>
    <cdr:to>
      <cdr:x>0.79125</cdr:x>
      <cdr:y>0.6751</cdr:y>
    </cdr:to>
    <cdr:cxnSp macro="">
      <cdr:nvCxnSpPr>
        <cdr:cNvPr id="3" name="Łącznik prostoliniowy 2"/>
        <cdr:cNvCxnSpPr/>
      </cdr:nvCxnSpPr>
      <cdr:spPr>
        <a:xfrm xmlns:a="http://schemas.openxmlformats.org/drawingml/2006/main">
          <a:off x="2808312" y="2334216"/>
          <a:ext cx="360040" cy="108012"/>
        </a:xfrm>
        <a:prstGeom xmlns:a="http://schemas.openxmlformats.org/drawingml/2006/main" prst="line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4814" cy="49672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940" tIns="45470" rIns="90940" bIns="4547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90" y="1"/>
            <a:ext cx="2946399" cy="49672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940" tIns="45470" rIns="90940" bIns="4547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324"/>
            <a:ext cx="2944814" cy="49672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940" tIns="45470" rIns="90940" bIns="4547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90" y="9428324"/>
            <a:ext cx="2946399" cy="49672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0940" tIns="45470" rIns="90940" bIns="4547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99A9DB0D-DBBE-461D-A5A8-678B133DC65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160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4814" cy="49672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743" tIns="49871" rIns="99743" bIns="49871" numCol="1" anchor="t" anchorCtr="0" compatLnSpc="1">
            <a:prstTxWarp prst="textNoShape">
              <a:avLst/>
            </a:prstTxWarp>
          </a:bodyPr>
          <a:lstStyle>
            <a:lvl1pPr defTabSz="998039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1"/>
            <a:ext cx="2944814" cy="496729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743" tIns="49871" rIns="99743" bIns="49871" numCol="1" anchor="t" anchorCtr="0" compatLnSpc="1">
            <a:prstTxWarp prst="textNoShape">
              <a:avLst/>
            </a:prstTxWarp>
          </a:bodyPr>
          <a:lstStyle>
            <a:lvl1pPr algn="r" defTabSz="998039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4538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1" y="4714957"/>
            <a:ext cx="5438775" cy="446738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743" tIns="49871" rIns="99743" bIns="4987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174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324"/>
            <a:ext cx="2944814" cy="49672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743" tIns="49871" rIns="99743" bIns="49871" numCol="1" anchor="b" anchorCtr="0" compatLnSpc="1">
            <a:prstTxWarp prst="textNoShape">
              <a:avLst/>
            </a:prstTxWarp>
          </a:bodyPr>
          <a:lstStyle>
            <a:lvl1pPr defTabSz="998039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74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324"/>
            <a:ext cx="2944814" cy="49672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9743" tIns="49871" rIns="99743" bIns="49871" numCol="1" anchor="b" anchorCtr="0" compatLnSpc="1">
            <a:prstTxWarp prst="textNoShape">
              <a:avLst/>
            </a:prstTxWarp>
          </a:bodyPr>
          <a:lstStyle>
            <a:lvl1pPr algn="r" defTabSz="998039">
              <a:defRPr sz="1300" b="0">
                <a:latin typeface="Arial" charset="0"/>
              </a:defRPr>
            </a:lvl1pPr>
          </a:lstStyle>
          <a:p>
            <a:pPr>
              <a:defRPr/>
            </a:pPr>
            <a:fld id="{F9FBDEFB-CF45-4072-BD3D-DA12E25D34D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1867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7662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1C359-9E20-4953-BB86-DF0B8C467DCF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4387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1C359-9E20-4953-BB86-DF0B8C467DCF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4387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5314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51074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Symbol zastępczy notatek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dirty="0" smtClean="0"/>
          </a:p>
        </p:txBody>
      </p:sp>
      <p:sp>
        <p:nvSpPr>
          <p:cNvPr id="12292" name="Symbol zastępczy numeru slajdu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7937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1pPr>
            <a:lvl2pPr marL="738979" indent="-284223" defTabSz="997937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2pPr>
            <a:lvl3pPr marL="1136889" indent="-227378" defTabSz="997937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3pPr>
            <a:lvl4pPr marL="1591646" indent="-227378" defTabSz="997937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4pPr>
            <a:lvl5pPr marL="2046403" indent="-227378" defTabSz="997937" eaLnBrk="0" hangingPunct="0">
              <a:defRPr b="1">
                <a:solidFill>
                  <a:schemeClr val="tx1"/>
                </a:solidFill>
                <a:latin typeface="Trebuchet MS" pitchFamily="34" charset="0"/>
              </a:defRPr>
            </a:lvl5pPr>
            <a:lvl6pPr marL="2501158" indent="-227378" defTabSz="99793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6pPr>
            <a:lvl7pPr marL="2955913" indent="-227378" defTabSz="99793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7pPr>
            <a:lvl8pPr marL="3410669" indent="-227378" defTabSz="99793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8pPr>
            <a:lvl9pPr marL="3865426" indent="-227378" defTabSz="99793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fld id="{4BCC1E21-14C2-4479-8229-D884B2B76BB1}" type="slidenum">
              <a:rPr lang="pl-PL" b="0" smtClean="0">
                <a:latin typeface="Arial" charset="0"/>
              </a:rPr>
              <a:pPr eaLnBrk="1" hangingPunct="1">
                <a:defRPr/>
              </a:pPr>
              <a:t>16</a:t>
            </a:fld>
            <a:endParaRPr lang="pl-PL" b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1722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72651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1259F-ED08-4CCA-9C40-AB55C6C1455D}" type="slidenum">
              <a:rPr lang="pl-PL" smtClean="0">
                <a:solidFill>
                  <a:prstClr val="black"/>
                </a:solidFill>
              </a:rPr>
              <a:pPr/>
              <a:t>19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9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92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663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317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87036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3267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24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54962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3264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07621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31731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31502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31502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57025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  <p:sp>
        <p:nvSpPr>
          <p:cNvPr id="26628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1001589"/>
            <a:fld id="{125A7A97-2218-4B1A-A4B4-6F3B9C6A928C}" type="slidenum">
              <a:rPr lang="pl-PL" smtClean="0"/>
              <a:pPr defTabSz="1001589"/>
              <a:t>36</a:t>
            </a:fld>
            <a:endParaRPr lang="pl-PL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dirty="0" smtClean="0"/>
          </a:p>
        </p:txBody>
      </p:sp>
      <p:sp>
        <p:nvSpPr>
          <p:cNvPr id="28676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96459"/>
            <a:fld id="{35ED2243-2860-4164-8AF2-590C86975FE3}" type="slidenum">
              <a:rPr lang="pl-PL" smtClean="0"/>
              <a:pPr defTabSz="996459"/>
              <a:t>37</a:t>
            </a:fld>
            <a:endParaRPr lang="pl-PL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  <p:sp>
        <p:nvSpPr>
          <p:cNvPr id="2765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96459"/>
            <a:fld id="{8548DDE8-9BD0-4440-B235-00FDE3C17728}" type="slidenum">
              <a:rPr lang="pl-PL" smtClean="0"/>
              <a:pPr defTabSz="996459"/>
              <a:t>38</a:t>
            </a:fld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40019538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  <p:sp>
        <p:nvSpPr>
          <p:cNvPr id="3072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97856"/>
            <a:fld id="{05B88E2B-FFFE-43A9-B769-008A6C12A62F}" type="slidenum">
              <a:rPr lang="pl-PL" smtClean="0"/>
              <a:pPr defTabSz="997856"/>
              <a:t>39</a:t>
            </a:fld>
            <a:endParaRPr lang="pl-PL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  <p:sp>
        <p:nvSpPr>
          <p:cNvPr id="32772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97654"/>
            <a:fld id="{71CB011D-8B64-407F-BDC7-F4B64A714865}" type="slidenum">
              <a:rPr lang="pl-PL" smtClean="0"/>
              <a:pPr defTabSz="997654"/>
              <a:t>40</a:t>
            </a:fld>
            <a:endParaRPr lang="pl-PL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dirty="0" smtClean="0"/>
          </a:p>
        </p:txBody>
      </p:sp>
      <p:sp>
        <p:nvSpPr>
          <p:cNvPr id="34820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96459"/>
            <a:fld id="{6DBC2F35-E07F-49D1-BCD8-CA7A827EAC2F}" type="slidenum">
              <a:rPr lang="pl-PL" smtClean="0"/>
              <a:pPr defTabSz="996459"/>
              <a:t>41</a:t>
            </a:fld>
            <a:endParaRPr lang="pl-PL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34248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D258A-51CE-4CD5-92F1-C88FCCF08CDE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11045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310375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1D258A-51CE-4CD5-92F1-C88FCCF08CDE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11045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56480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  <p:sp>
        <p:nvSpPr>
          <p:cNvPr id="1024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D59B1A8-AA12-41BE-9043-2EA05749F026}" type="slidenum">
              <a:rPr lang="pl-PL" smtClean="0">
                <a:solidFill>
                  <a:prstClr val="black"/>
                </a:solidFill>
              </a:rPr>
              <a:pPr/>
              <a:t>46</a:t>
            </a:fld>
            <a:endParaRPr lang="pl-PL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Symbol zastępczy notatek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  <p:sp>
        <p:nvSpPr>
          <p:cNvPr id="1024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D59B1A8-AA12-41BE-9043-2EA05749F026}" type="slidenum">
              <a:rPr lang="pl-PL" smtClean="0">
                <a:solidFill>
                  <a:prstClr val="black"/>
                </a:solidFill>
              </a:rPr>
              <a:pPr/>
              <a:t>47</a:t>
            </a:fld>
            <a:endParaRPr lang="pl-PL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5823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599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4262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52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87683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100" dirty="0" smtClean="0">
                <a:solidFill>
                  <a:prstClr val="black"/>
                </a:solidFill>
              </a:rPr>
              <a:t>147 uczniów 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100" dirty="0" smtClean="0">
                <a:solidFill>
                  <a:prstClr val="black"/>
                </a:solidFill>
              </a:rPr>
              <a:t>33 zatrudnionych nauczycieli 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9367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8051"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pl-P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939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18514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78551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64E80-7D61-4BF0-A191-C1B0BB039EE3}" type="slidenum">
              <a:rPr lang="pl-PL" smtClean="0"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97606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46256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69850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97892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64E80-7D61-4BF0-A191-C1B0BB039EE3}" type="slidenum">
              <a:rPr lang="pl-PL" smtClean="0"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52337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1633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15201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379932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875047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82751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127547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818813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928489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928489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928489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928489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71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9284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79092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7928489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73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341470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74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967272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75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800252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76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907184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77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222487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78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484112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79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331704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4538"/>
            <a:ext cx="4959350" cy="3721100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81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86189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544167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FBDEFB-CF45-4072-BD3D-DA12E25D34DA}" type="slidenum">
              <a:rPr lang="pl-PL" smtClean="0"/>
              <a:pPr>
                <a:defRPr/>
              </a:pPr>
              <a:t>88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68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38409-C4DB-4117-B1CF-BD572E20721C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9474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46F69-93A1-408C-9217-4B8AFD55A219}" type="datetime1">
              <a:rPr lang="en-US" smtClean="0"/>
              <a:t>7/9/2015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69D93-6A51-42C4-A69F-8A72B402F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C47F7-3F50-45B2-A3AC-FE9288415FDE}" type="datetime1">
              <a:rPr lang="en-US" smtClean="0"/>
              <a:t>7/9/2015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B623D-8493-4EEB-9889-E0C8CB7EE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34323-9D02-4315-89B9-BEEE2B2BF5F9}" type="datetime1">
              <a:rPr lang="en-US" smtClean="0"/>
              <a:t>7/9/2015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24362-4E40-41FF-94DA-8B4820A40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6DD5E-4CBF-48C6-8BCF-81106CE49E15}" type="datetime1">
              <a:rPr lang="en-US" smtClean="0"/>
              <a:t>7/9/2015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62DA7-B148-4D21-B9F5-16534206B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18325-FD73-4F15-814F-DAE80A0ED829}" type="datetime1">
              <a:rPr lang="en-US" smtClean="0"/>
              <a:t>7/9/2015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CA556-BCC1-43A6-BF3C-87EB4BC0FF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943B3-F920-41D0-BDFD-E3C3DCFB553B}" type="datetime1">
              <a:rPr lang="en-US" smtClean="0"/>
              <a:t>7/9/2015</a:t>
            </a:fld>
            <a:endParaRPr lang="en-US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88EB1-D074-4F98-8655-6478D2656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C4F4E-0AD3-4876-9A65-00772568D8C9}" type="datetime1">
              <a:rPr lang="en-US" smtClean="0"/>
              <a:t>7/9/2015</a:t>
            </a:fld>
            <a:endParaRPr lang="en-US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A741A-508D-4063-8E2B-618B427E7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B347B-4D7A-46D2-B155-AC952760BDC8}" type="datetime1">
              <a:rPr lang="en-US" smtClean="0"/>
              <a:t>7/9/2015</a:t>
            </a:fld>
            <a:endParaRPr lang="en-US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9E0AE-E108-42A6-8498-DC686BE70B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486D5-604B-4D3E-A6C5-C5D05D2AE4AB}" type="datetime1">
              <a:rPr lang="en-US" smtClean="0"/>
              <a:t>7/9/2015</a:t>
            </a:fld>
            <a:endParaRPr lang="en-US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C9CFD-5022-4417-909C-BEF1FB1ED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B4712-1002-4738-9B90-472F05AAB95C}" type="datetime1">
              <a:rPr lang="en-US" smtClean="0"/>
              <a:t>7/9/2015</a:t>
            </a:fld>
            <a:endParaRPr lang="en-US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88775-6005-4CF0-B1FC-1D474E9DF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798B4-072D-44DF-B603-41B401140DEA}" type="datetime1">
              <a:rPr lang="en-US" smtClean="0"/>
              <a:t>7/9/2015</a:t>
            </a:fld>
            <a:endParaRPr lang="en-US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121E5-14B9-4230-A88E-BFDAB0C4D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1150938" y="549275"/>
            <a:ext cx="75358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512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1150938" y="1520825"/>
            <a:ext cx="75358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02BF8DC-505D-4DBC-9EA2-BFE065A7E953}" type="datetime1">
              <a:rPr lang="en-US" smtClean="0"/>
              <a:t>7/9/2015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3004D2-FC75-4BD3-B037-0FF8575C3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indent="355600"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Trebuchet MS" pitchFamily="34" charset="0"/>
          <a:ea typeface="+mj-ea"/>
          <a:cs typeface="+mj-cs"/>
        </a:defRPr>
      </a:lvl1pPr>
      <a:lvl2pPr indent="355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2pPr>
      <a:lvl3pPr indent="355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3pPr>
      <a:lvl4pPr indent="355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4pPr>
      <a:lvl5pPr indent="355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5pPr>
      <a:lvl6pPr marL="457200" indent="355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6pPr>
      <a:lvl7pPr marL="914400" indent="355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7pPr>
      <a:lvl8pPr marL="1371600" indent="355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8pPr>
      <a:lvl9pPr marL="1828800" indent="355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3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9.png"/><Relationship Id="rId5" Type="http://schemas.openxmlformats.org/officeDocument/2006/relationships/image" Target="../media/image78.emf"/><Relationship Id="rId4" Type="http://schemas.openxmlformats.org/officeDocument/2006/relationships/oleObject" Target="file:///C:\Users\VAIO\Documents\Politechnika\WI\Informatyzacja_Strategiczne\Strategia.vsd\Rysunek\~Informatyzacja_docelowy\Gatekeeper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Relationship Id="rId9" Type="http://schemas.openxmlformats.org/officeDocument/2006/relationships/image" Target="../media/image8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emf"/><Relationship Id="rId4" Type="http://schemas.openxmlformats.org/officeDocument/2006/relationships/image" Target="../media/image8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784468" y="5651956"/>
            <a:ext cx="1620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4" name="Prostokąt 13"/>
          <p:cNvSpPr/>
          <p:nvPr/>
        </p:nvSpPr>
        <p:spPr>
          <a:xfrm>
            <a:off x="1" y="368660"/>
            <a:ext cx="8784467" cy="5652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1611" y="257268"/>
            <a:ext cx="1515814" cy="1304832"/>
          </a:xfrm>
          <a:prstGeom prst="rect">
            <a:avLst/>
          </a:prstGeom>
          <a:ln>
            <a:noFill/>
          </a:ln>
          <a:effectLst>
            <a:glow rad="127000">
              <a:schemeClr val="bg1"/>
            </a:glow>
            <a:outerShdw sx="1000" sy="1000" algn="ctr" rotWithShape="0">
              <a:srgbClr val="000000"/>
            </a:outerShdw>
            <a:reflection stA="93000"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0" y="6597352"/>
            <a:ext cx="7920880" cy="260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0" y="224644"/>
            <a:ext cx="7707568" cy="126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indent="0" algn="ctr" eaLnBrk="1" hangingPunct="1"/>
            <a:r>
              <a:rPr lang="pl-PL" sz="4600" b="1" dirty="0" smtClean="0"/>
              <a:t>SPRAWOZDANIE REKTORA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3000" b="1" dirty="0" smtClean="0"/>
              <a:t>Z DZIAŁALNOŚCI UCZELNI ZA 2014 ROK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8" t="-143" r="4823" b="8791"/>
          <a:stretch/>
        </p:blipFill>
        <p:spPr bwMode="auto">
          <a:xfrm>
            <a:off x="6021701" y="1664804"/>
            <a:ext cx="2762767" cy="2628292"/>
          </a:xfrm>
          <a:prstGeom prst="round1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ffectLst>
            <a:reflection stA="56000" endPos="64000" dir="5400000" sy="-100000" algn="bl" rotWithShape="0"/>
          </a:effectLst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3" t="8903" r="34115" b="13805"/>
          <a:stretch/>
        </p:blipFill>
        <p:spPr bwMode="auto">
          <a:xfrm>
            <a:off x="397213" y="1664805"/>
            <a:ext cx="2746860" cy="2628291"/>
          </a:xfrm>
          <a:prstGeom prst="rect">
            <a:avLst/>
          </a:prstGeom>
          <a:ln>
            <a:noFill/>
          </a:ln>
          <a:effectLst>
            <a:reflection stA="44000" endPos="54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0" r="18136" b="361"/>
          <a:stretch/>
        </p:blipFill>
        <p:spPr bwMode="auto">
          <a:xfrm>
            <a:off x="3203848" y="1664805"/>
            <a:ext cx="2746859" cy="2628291"/>
          </a:xfrm>
          <a:prstGeom prst="rect">
            <a:avLst/>
          </a:prstGeom>
          <a:ln>
            <a:noFill/>
          </a:ln>
          <a:effectLst>
            <a:reflection stA="44000" endPos="54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86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63588" y="549275"/>
            <a:ext cx="7535862" cy="719138"/>
          </a:xfrm>
          <a:noFill/>
        </p:spPr>
        <p:txBody>
          <a:bodyPr/>
          <a:lstStyle/>
          <a:p>
            <a:pPr indent="0" eaLnBrk="1" hangingPunct="1"/>
            <a:r>
              <a:rPr lang="pl-PL" b="1" dirty="0" smtClean="0"/>
              <a:t>Rozwój i kształcenie kadry</a:t>
            </a:r>
            <a:r>
              <a:rPr lang="pl-PL" sz="2800" b="1" dirty="0" smtClean="0"/>
              <a:t> </a:t>
            </a:r>
          </a:p>
        </p:txBody>
      </p:sp>
      <p:graphicFrame>
        <p:nvGraphicFramePr>
          <p:cNvPr id="11294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8789101"/>
              </p:ext>
            </p:extLst>
          </p:nvPr>
        </p:nvGraphicFramePr>
        <p:xfrm>
          <a:off x="690558" y="1484784"/>
          <a:ext cx="7481842" cy="2005956"/>
        </p:xfrm>
        <a:graphic>
          <a:graphicData uri="http://schemas.openxmlformats.org/drawingml/2006/table">
            <a:tbl>
              <a:tblPr/>
              <a:tblGrid>
                <a:gridCol w="2584966"/>
                <a:gridCol w="2520612"/>
                <a:gridCol w="2376264"/>
              </a:tblGrid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Rozwój i kształcenie kadry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2013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2014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Liczba nadanych tytułów profesorskich</a:t>
                      </a:r>
                      <a:endParaRPr kumimoji="0" lang="pl-PL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Liczba nadanych stopni doktora habilitowanego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25 </a:t>
                      </a:r>
                      <a:b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(w tym 14 pracowników </a:t>
                      </a:r>
                      <a:r>
                        <a:rPr kumimoji="0" lang="pl-PL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PWr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(w tym 34 pracowników PWr)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Liczba nadanych stopni doktora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149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(w tym 55 pracowników </a:t>
                      </a:r>
                      <a:r>
                        <a:rPr kumimoji="0" lang="pl-PL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PWr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+mj-lt"/>
                        </a:rPr>
                        <a:t>133</a:t>
                      </a:r>
                    </a:p>
                    <a:p>
                      <a:pPr algn="ctr"/>
                      <a:r>
                        <a:rPr lang="pl-PL" sz="1200" dirty="0" smtClean="0">
                          <a:latin typeface="+mj-lt"/>
                        </a:rPr>
                        <a:t>(w tym 35 pracowników PWr)</a:t>
                      </a:r>
                    </a:p>
                    <a:p>
                      <a:endParaRPr lang="pl-PL" dirty="0">
                        <a:latin typeface="+mj-lt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6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63080" y="476672"/>
            <a:ext cx="8147248" cy="598078"/>
          </a:xfrm>
        </p:spPr>
        <p:txBody>
          <a:bodyPr/>
          <a:lstStyle/>
          <a:p>
            <a:pPr indent="0" algn="l"/>
            <a:r>
              <a:rPr lang="pl-PL" sz="3200" b="1" dirty="0" smtClean="0">
                <a:latin typeface="Trebuchet MS" pitchFamily="34" charset="0"/>
              </a:rPr>
              <a:t>Wyjazdy pracowników</a:t>
            </a:r>
            <a:endParaRPr lang="pl-PL" sz="3200" b="1" dirty="0">
              <a:latin typeface="Trebuchet MS" pitchFamily="34" charset="0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70663999"/>
              </p:ext>
            </p:extLst>
          </p:nvPr>
        </p:nvGraphicFramePr>
        <p:xfrm>
          <a:off x="863080" y="1319168"/>
          <a:ext cx="4392489" cy="3006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8053"/>
                <a:gridCol w="614334"/>
                <a:gridCol w="645051"/>
                <a:gridCol w="645051"/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2012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2013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2014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A02F10"/>
                    </a:solidFill>
                  </a:tcPr>
                </a:tc>
              </a:tr>
              <a:tr h="334836">
                <a:tc>
                  <a:txBody>
                    <a:bodyPr/>
                    <a:lstStyle/>
                    <a:p>
                      <a:pPr algn="l"/>
                      <a:r>
                        <a:rPr lang="pl-PL" sz="1200" b="0" dirty="0" smtClean="0">
                          <a:latin typeface="+mj-lt"/>
                        </a:rPr>
                        <a:t>Konferencje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595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523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pl-PL" sz="1200" b="0" dirty="0" smtClean="0">
                          <a:latin typeface="+mj-lt"/>
                        </a:rPr>
                        <a:t>Praca naukowo-badawcza i dydaktyczna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154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185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pl-PL" sz="1200" b="0" dirty="0" smtClean="0">
                          <a:latin typeface="+mj-lt"/>
                        </a:rPr>
                        <a:t>Staż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23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23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200" b="0" dirty="0" smtClean="0">
                          <a:latin typeface="+mj-lt"/>
                        </a:rPr>
                        <a:t>Kontrakt,</a:t>
                      </a:r>
                      <a:r>
                        <a:rPr lang="pl-PL" sz="1200" b="0" baseline="0" dirty="0" smtClean="0">
                          <a:latin typeface="+mj-lt"/>
                        </a:rPr>
                        <a:t> umowa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 36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22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200" b="0" dirty="0" smtClean="0">
                          <a:latin typeface="+mj-lt"/>
                        </a:rPr>
                        <a:t>Organizacyjny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0" dirty="0" smtClean="0">
                          <a:latin typeface="+mj-lt"/>
                        </a:rPr>
                        <a:t>79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0" dirty="0" smtClean="0">
                          <a:latin typeface="+mj-lt"/>
                        </a:rPr>
                        <a:t>80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200" b="0" dirty="0" smtClean="0">
                          <a:latin typeface="+mj-lt"/>
                        </a:rPr>
                        <a:t>Inny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0" dirty="0" smtClean="0">
                          <a:latin typeface="+mj-lt"/>
                        </a:rPr>
                        <a:t>88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0" dirty="0" smtClean="0">
                          <a:latin typeface="+mj-lt"/>
                        </a:rPr>
                        <a:t>97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l-PL" sz="1200" b="0" dirty="0" smtClean="0">
                          <a:latin typeface="+mj-lt"/>
                        </a:rPr>
                        <a:t>Razem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1" dirty="0" smtClean="0">
                          <a:latin typeface="+mj-lt"/>
                        </a:rPr>
                        <a:t>975</a:t>
                      </a:r>
                      <a:endParaRPr lang="pl-PL" sz="1200" b="1" dirty="0">
                        <a:latin typeface="+mj-lt"/>
                      </a:endParaRPr>
                    </a:p>
                  </a:txBody>
                  <a:tcPr marL="44873" marR="4487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1" dirty="0" smtClean="0">
                          <a:latin typeface="+mj-lt"/>
                        </a:rPr>
                        <a:t>927</a:t>
                      </a:r>
                      <a:endParaRPr lang="pl-PL" sz="1200" b="1" dirty="0">
                        <a:latin typeface="+mj-lt"/>
                      </a:endParaRPr>
                    </a:p>
                  </a:txBody>
                  <a:tcPr marL="44873" marR="4487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pl-PL" sz="1200" b="1" dirty="0">
                        <a:latin typeface="+mj-lt"/>
                      </a:endParaRPr>
                    </a:p>
                  </a:txBody>
                  <a:tcPr marL="44873" marR="44873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Symbol zastępczy zawartości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24916093"/>
              </p:ext>
            </p:extLst>
          </p:nvPr>
        </p:nvGraphicFramePr>
        <p:xfrm>
          <a:off x="827585" y="1268761"/>
          <a:ext cx="5184577" cy="3056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108"/>
                <a:gridCol w="720151"/>
                <a:gridCol w="756159"/>
                <a:gridCol w="756159"/>
              </a:tblGrid>
              <a:tr h="377058">
                <a:tc>
                  <a:txBody>
                    <a:bodyPr/>
                    <a:lstStyle/>
                    <a:p>
                      <a:pPr algn="l"/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2012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2013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2014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A02F10"/>
                    </a:solidFill>
                  </a:tcPr>
                </a:tc>
              </a:tr>
              <a:tr h="340450">
                <a:tc>
                  <a:txBody>
                    <a:bodyPr/>
                    <a:lstStyle/>
                    <a:p>
                      <a:pPr algn="l"/>
                      <a:r>
                        <a:rPr lang="pl-PL" sz="1200" b="0" dirty="0" smtClean="0">
                          <a:latin typeface="+mj-lt"/>
                        </a:rPr>
                        <a:t>Konferencje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595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523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486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</a:tr>
              <a:tr h="464866">
                <a:tc>
                  <a:txBody>
                    <a:bodyPr/>
                    <a:lstStyle/>
                    <a:p>
                      <a:pPr algn="l"/>
                      <a:r>
                        <a:rPr lang="pl-PL" sz="1200" b="0" dirty="0" smtClean="0">
                          <a:latin typeface="+mj-lt"/>
                        </a:rPr>
                        <a:t>Praca naukowo-badawcza i dydaktyczna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154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185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135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</a:tr>
              <a:tr h="366077">
                <a:tc>
                  <a:txBody>
                    <a:bodyPr/>
                    <a:lstStyle/>
                    <a:p>
                      <a:pPr algn="l"/>
                      <a:r>
                        <a:rPr lang="pl-PL" sz="1200" b="0" dirty="0" smtClean="0">
                          <a:latin typeface="+mj-lt"/>
                        </a:rPr>
                        <a:t>Staż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23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23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20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DDDDDD"/>
                    </a:solidFill>
                  </a:tcPr>
                </a:tc>
              </a:tr>
              <a:tr h="377058">
                <a:tc>
                  <a:txBody>
                    <a:bodyPr/>
                    <a:lstStyle/>
                    <a:p>
                      <a:pPr algn="l"/>
                      <a:r>
                        <a:rPr lang="pl-PL" sz="1200" b="0" dirty="0" smtClean="0">
                          <a:latin typeface="+mj-lt"/>
                        </a:rPr>
                        <a:t>Kontrakt,</a:t>
                      </a:r>
                      <a:r>
                        <a:rPr lang="pl-PL" sz="1200" b="0" baseline="0" dirty="0" smtClean="0">
                          <a:latin typeface="+mj-lt"/>
                        </a:rPr>
                        <a:t> umowa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 36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22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+mj-lt"/>
                        </a:rPr>
                        <a:t>23</a:t>
                      </a:r>
                      <a:endParaRPr lang="pl-PL" sz="120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</a:tr>
              <a:tr h="377058">
                <a:tc>
                  <a:txBody>
                    <a:bodyPr/>
                    <a:lstStyle/>
                    <a:p>
                      <a:pPr algn="l"/>
                      <a:r>
                        <a:rPr lang="pl-PL" sz="1200" b="0" dirty="0" smtClean="0">
                          <a:latin typeface="+mj-lt"/>
                        </a:rPr>
                        <a:t>Organizacyjny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0" dirty="0" smtClean="0">
                          <a:latin typeface="+mj-lt"/>
                        </a:rPr>
                        <a:t>79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0" dirty="0" smtClean="0">
                          <a:latin typeface="+mj-lt"/>
                        </a:rPr>
                        <a:t>80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0" dirty="0" smtClean="0">
                          <a:latin typeface="+mj-lt"/>
                        </a:rPr>
                        <a:t>94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7058">
                <a:tc>
                  <a:txBody>
                    <a:bodyPr/>
                    <a:lstStyle/>
                    <a:p>
                      <a:pPr algn="l"/>
                      <a:r>
                        <a:rPr lang="pl-PL" sz="1200" b="0" dirty="0" smtClean="0">
                          <a:latin typeface="+mj-lt"/>
                        </a:rPr>
                        <a:t>Inny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0" dirty="0" smtClean="0">
                          <a:latin typeface="+mj-lt"/>
                        </a:rPr>
                        <a:t>88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0" dirty="0" smtClean="0">
                          <a:latin typeface="+mj-lt"/>
                        </a:rPr>
                        <a:t>97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0" dirty="0" smtClean="0">
                          <a:latin typeface="+mj-lt"/>
                        </a:rPr>
                        <a:t>81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rgbClr val="C0C0C0"/>
                    </a:solidFill>
                  </a:tcPr>
                </a:tc>
              </a:tr>
              <a:tr h="377058">
                <a:tc>
                  <a:txBody>
                    <a:bodyPr/>
                    <a:lstStyle/>
                    <a:p>
                      <a:pPr algn="l"/>
                      <a:r>
                        <a:rPr lang="pl-PL" sz="1200" b="0" dirty="0" smtClean="0">
                          <a:latin typeface="+mj-lt"/>
                        </a:rPr>
                        <a:t>Razem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 marL="44873" marR="4487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1" dirty="0" smtClean="0">
                          <a:latin typeface="+mj-lt"/>
                        </a:rPr>
                        <a:t>975</a:t>
                      </a:r>
                      <a:endParaRPr lang="pl-PL" sz="1200" b="1" dirty="0">
                        <a:latin typeface="+mj-lt"/>
                      </a:endParaRPr>
                    </a:p>
                  </a:txBody>
                  <a:tcPr marL="44873" marR="4487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1" dirty="0" smtClean="0">
                          <a:latin typeface="+mj-lt"/>
                        </a:rPr>
                        <a:t>927</a:t>
                      </a:r>
                      <a:endParaRPr lang="pl-PL" sz="1200" b="1" dirty="0">
                        <a:latin typeface="+mj-lt"/>
                      </a:endParaRPr>
                    </a:p>
                  </a:txBody>
                  <a:tcPr marL="44873" marR="44873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1" dirty="0" smtClean="0">
                          <a:latin typeface="+mj-lt"/>
                        </a:rPr>
                        <a:t>839</a:t>
                      </a:r>
                      <a:endParaRPr lang="pl-PL" sz="1200" b="1" dirty="0">
                        <a:latin typeface="+mj-lt"/>
                      </a:endParaRPr>
                    </a:p>
                  </a:txBody>
                  <a:tcPr marL="44873" marR="44873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2" descr="O:\Materiały_Graficzne\!!!!!NEW\!zdjecia\!_z_fotolii\ogolne-inne\Fotolia_50041312_Subscription_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5" t="19733" r="55381" b="7190"/>
          <a:stretch/>
        </p:blipFill>
        <p:spPr bwMode="auto">
          <a:xfrm>
            <a:off x="6155000" y="673571"/>
            <a:ext cx="2386608" cy="3554713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88EB1-D074-4F98-8655-6478D265682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6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 idx="4294967295"/>
          </p:nvPr>
        </p:nvSpPr>
        <p:spPr>
          <a:xfrm>
            <a:off x="647564" y="368660"/>
            <a:ext cx="8074025" cy="720725"/>
          </a:xfrm>
        </p:spPr>
        <p:txBody>
          <a:bodyPr>
            <a:normAutofit/>
          </a:bodyPr>
          <a:lstStyle/>
          <a:p>
            <a:pPr indent="0" eaLnBrk="1" hangingPunct="1"/>
            <a:r>
              <a:rPr lang="pl-PL" sz="2970" b="1" dirty="0" smtClean="0">
                <a:latin typeface="Trebuchet MS" panose="020B0603020202020204" pitchFamily="34" charset="0"/>
              </a:rPr>
              <a:t>Działalność</a:t>
            </a:r>
            <a:r>
              <a:rPr lang="pl-PL" sz="2970" b="1" i="1" dirty="0" smtClean="0">
                <a:latin typeface="Trebuchet MS" panose="020B0603020202020204" pitchFamily="34" charset="0"/>
              </a:rPr>
              <a:t> </a:t>
            </a:r>
            <a:r>
              <a:rPr lang="pl-PL" sz="2970" b="1" dirty="0" smtClean="0">
                <a:latin typeface="Trebuchet MS" panose="020B0603020202020204" pitchFamily="34" charset="0"/>
              </a:rPr>
              <a:t>naukowo-badawcza w 2014 roku</a:t>
            </a:r>
          </a:p>
        </p:txBody>
      </p:sp>
      <p:graphicFrame>
        <p:nvGraphicFramePr>
          <p:cNvPr id="15421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9843535"/>
              </p:ext>
            </p:extLst>
          </p:nvPr>
        </p:nvGraphicFramePr>
        <p:xfrm>
          <a:off x="647564" y="1268760"/>
          <a:ext cx="7776864" cy="4240084"/>
        </p:xfrm>
        <a:graphic>
          <a:graphicData uri="http://schemas.openxmlformats.org/drawingml/2006/table">
            <a:tbl>
              <a:tblPr/>
              <a:tblGrid>
                <a:gridCol w="2808498"/>
                <a:gridCol w="1584176"/>
                <a:gridCol w="1836018"/>
                <a:gridCol w="1548172"/>
              </a:tblGrid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Nazwa konkursu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Liczba złożonych wniosków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Liczba wniosków zakwalifikowanych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do dofinansowania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Całkowita kwota projektów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(zł)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BIOSTRATEG 1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CuBR</a:t>
                      </a:r>
                      <a:r>
                        <a:rPr kumimoji="0" lang="pl-PL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1 oraz 2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43 696 100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Diamentowy Grant 3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390 000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Etiuda 2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311 994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Fuga 3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893 000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Gekon 2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24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Harmonia 6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1 966 640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Iuventus Plus 4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  <a:r>
                        <a:rPr lang="pl-PL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632 750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Lider 5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1 062 500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Maestro 6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3 733 160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 idx="4294967295"/>
          </p:nvPr>
        </p:nvSpPr>
        <p:spPr>
          <a:xfrm>
            <a:off x="671299" y="378950"/>
            <a:ext cx="8074025" cy="719138"/>
          </a:xfrm>
        </p:spPr>
        <p:txBody>
          <a:bodyPr>
            <a:noAutofit/>
          </a:bodyPr>
          <a:lstStyle/>
          <a:p>
            <a:pPr indent="0" eaLnBrk="1" hangingPunct="1"/>
            <a:r>
              <a:rPr lang="pl-PL" sz="2950" b="1" dirty="0" smtClean="0">
                <a:latin typeface="Trebuchet MS" panose="020B0603020202020204" pitchFamily="34" charset="0"/>
              </a:rPr>
              <a:t>Działalność</a:t>
            </a:r>
            <a:r>
              <a:rPr lang="pl-PL" sz="2950" b="1" i="1" dirty="0" smtClean="0">
                <a:latin typeface="Trebuchet MS" panose="020B0603020202020204" pitchFamily="34" charset="0"/>
              </a:rPr>
              <a:t> </a:t>
            </a:r>
            <a:r>
              <a:rPr lang="pl-PL" sz="2950" b="1" dirty="0" smtClean="0">
                <a:latin typeface="Trebuchet MS" panose="020B0603020202020204" pitchFamily="34" charset="0"/>
              </a:rPr>
              <a:t>naukowo-badawcza w 2014 roku</a:t>
            </a:r>
          </a:p>
        </p:txBody>
      </p:sp>
      <p:graphicFrame>
        <p:nvGraphicFramePr>
          <p:cNvPr id="15421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889137"/>
              </p:ext>
            </p:extLst>
          </p:nvPr>
        </p:nvGraphicFramePr>
        <p:xfrm>
          <a:off x="683568" y="1158530"/>
          <a:ext cx="7776864" cy="3880084"/>
        </p:xfrm>
        <a:graphic>
          <a:graphicData uri="http://schemas.openxmlformats.org/drawingml/2006/table">
            <a:tbl>
              <a:tblPr/>
              <a:tblGrid>
                <a:gridCol w="2808498"/>
                <a:gridCol w="1584176"/>
                <a:gridCol w="1836018"/>
                <a:gridCol w="1548172"/>
              </a:tblGrid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Nazwa konkursu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Liczba złożonych wniosków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Liczba wniosków zakwalifikowanych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Całkowita kwota projektów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(zł)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Opus 7 oraz 8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128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3 931 695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PBS 3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38 745 255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Preludium 7 oraz 8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392 300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Sonata 7 oraz 8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44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2 257 538</a:t>
                      </a:r>
                    </a:p>
                  </a:txBody>
                  <a:tcPr marL="91445" marR="91445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Sonata Bis 4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Strategmed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2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Symfonia 2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6626" marR="6626" marT="66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Tango 1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  <a:r>
                        <a:rPr lang="pl-PL" sz="12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298 830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Uniwersytet Młodych Wynalazców 1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37 500</a:t>
                      </a:r>
                      <a:endParaRPr lang="pl-PL" sz="120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1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 bwMode="auto">
          <a:xfrm>
            <a:off x="863588" y="390864"/>
            <a:ext cx="8136904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indent="0" eaLnBrk="1" hangingPunct="1"/>
            <a:r>
              <a:rPr lang="pl-PL" sz="2800" b="1" dirty="0" smtClean="0"/>
              <a:t>Działalność</a:t>
            </a:r>
            <a:r>
              <a:rPr lang="pl-PL" sz="2800" b="1" i="1" dirty="0" smtClean="0"/>
              <a:t> </a:t>
            </a:r>
            <a:r>
              <a:rPr lang="pl-PL" sz="2800" b="1" dirty="0" smtClean="0"/>
              <a:t>naukowo-badawcza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854297"/>
              </p:ext>
            </p:extLst>
          </p:nvPr>
        </p:nvGraphicFramePr>
        <p:xfrm>
          <a:off x="863588" y="1304764"/>
          <a:ext cx="7385880" cy="4297368"/>
        </p:xfrm>
        <a:graphic>
          <a:graphicData uri="http://schemas.openxmlformats.org/drawingml/2006/table">
            <a:tbl>
              <a:tblPr/>
              <a:tblGrid>
                <a:gridCol w="2920243"/>
                <a:gridCol w="1149350"/>
                <a:gridCol w="1106487"/>
                <a:gridCol w="1104900"/>
                <a:gridCol w="1104900"/>
              </a:tblGrid>
              <a:tr h="3600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Dorobek naukowy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2014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600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Liczba publikacji </a:t>
                      </a:r>
                      <a:br>
                        <a:rPr kumimoji="0" lang="pl-PL" altLang="pl-PL" sz="12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pl-PL" altLang="pl-PL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 tym: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4 496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5 026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4 429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5 044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0000"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o zasięgu międzynarodowym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2 126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2 260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2 104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2 349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0000"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o zasięgu lokalnym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2 041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2 512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1 994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2 097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000"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książki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139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164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0000"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cytowania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8 220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9 201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9 779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11 100</a:t>
                      </a:r>
                      <a:endParaRPr kumimoji="0" lang="pl-PL" altLang="pl-PL" sz="12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000">
                <a:tc>
                  <a:txBody>
                    <a:bodyPr/>
                    <a:lstStyle>
                      <a:lvl1pPr marL="2857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7463" marR="0" lvl="0" indent="-1746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Liczba publikacji na Liście Filadelfijskiej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825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856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810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856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360000">
                <a:tc gridSpan="5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</a:t>
                      </a:r>
                      <a:r>
                        <a:rPr kumimoji="0" lang="pl-PL" altLang="pl-PL" sz="12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naliza dorobku naukowego pracowników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2F1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pl-PL" altLang="pl-PL" sz="12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pl-PL" altLang="pl-PL" sz="12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60000"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47675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447675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liczba publikacji przypadających na pracownika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2,3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2,1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2,2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2,4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360000"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uzyskane patenty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151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187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149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360000">
                <a:tc>
                  <a:txBody>
                    <a:bodyPr/>
                    <a:lstStyle>
                      <a:lvl1pPr marL="342900" indent="-342900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zgłosze</a:t>
                      </a: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nia</a:t>
                      </a: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anose="020B0604020202020204" pitchFamily="34" charset="0"/>
                        </a:rPr>
                        <a:t> patentowe</a:t>
                      </a:r>
                      <a:endParaRPr kumimoji="0" lang="pl-PL" altLang="pl-PL" sz="125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167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altLang="pl-PL" sz="12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176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Rectangle 4"/>
          <p:cNvSpPr txBox="1">
            <a:spLocks noChangeArrowheads="1"/>
          </p:cNvSpPr>
          <p:nvPr/>
        </p:nvSpPr>
        <p:spPr bwMode="auto">
          <a:xfrm>
            <a:off x="550726" y="391166"/>
            <a:ext cx="7535862" cy="80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/>
            <a:r>
              <a:rPr lang="pl-PL" sz="2970" dirty="0" smtClean="0">
                <a:latin typeface="+mj-lt"/>
              </a:rPr>
              <a:t>Działalność</a:t>
            </a:r>
            <a:r>
              <a:rPr lang="pl-PL" sz="2970" i="1" dirty="0">
                <a:latin typeface="+mj-lt"/>
              </a:rPr>
              <a:t> </a:t>
            </a:r>
            <a:r>
              <a:rPr lang="pl-PL" sz="2970" dirty="0" smtClean="0">
                <a:latin typeface="+mj-lt"/>
              </a:rPr>
              <a:t>naukowo-badawcza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066904"/>
              </p:ext>
            </p:extLst>
          </p:nvPr>
        </p:nvGraphicFramePr>
        <p:xfrm>
          <a:off x="539552" y="1239537"/>
          <a:ext cx="7992888" cy="30404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4056"/>
                <a:gridCol w="3600400"/>
                <a:gridCol w="936104"/>
                <a:gridCol w="1008112"/>
                <a:gridCol w="756084"/>
                <a:gridCol w="1188132"/>
              </a:tblGrid>
              <a:tr h="308789">
                <a:tc rowSpan="2" gridSpan="2">
                  <a:txBody>
                    <a:bodyPr/>
                    <a:lstStyle/>
                    <a:p>
                      <a:pPr algn="ctr" rtl="0" fontAlgn="ctr"/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2013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2014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60000">
                <a:tc gridSpan="2" vMerge="1">
                  <a:txBody>
                    <a:bodyPr/>
                    <a:lstStyle/>
                    <a:p>
                      <a:pPr algn="ctr" fontAlgn="b"/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b">
                    <a:solidFill>
                      <a:srgbClr val="9F250D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Liczba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Kwota</a:t>
                      </a:r>
                    </a:p>
                    <a:p>
                      <a:pPr algn="ctr" rtl="0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(zł)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Liczba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Kwota</a:t>
                      </a:r>
                    </a:p>
                    <a:p>
                      <a:pPr algn="ctr" rtl="0" fontAlgn="ctr"/>
                      <a:r>
                        <a:rPr lang="pl-PL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(zł)</a:t>
                      </a:r>
                      <a:endParaRPr lang="pl-PL" sz="12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9F250D"/>
                    </a:solidFill>
                  </a:tcPr>
                </a:tc>
              </a:tr>
              <a:tr h="360000">
                <a:tc gridSpan="2">
                  <a:txBody>
                    <a:bodyPr/>
                    <a:lstStyle/>
                    <a:p>
                      <a:pPr algn="l" rtl="0" fontAlgn="ctr"/>
                      <a:endParaRPr lang="pl-PL" sz="1200" b="1" u="none" strike="noStrike" dirty="0" smtClean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l" rtl="0" fontAlgn="ctr"/>
                      <a:r>
                        <a:rPr lang="pl-PL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Projekty pozyskane do realizacji</a:t>
                      </a:r>
                      <a:endParaRPr lang="pl-PL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algn="l" rtl="0" fontAlgn="ctr"/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106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168 227</a:t>
                      </a:r>
                      <a:r>
                        <a:rPr lang="pl-PL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874</a:t>
                      </a:r>
                      <a:endParaRPr lang="pl-PL" sz="12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162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139 123 170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pl-PL" sz="1200" b="0" u="none" strike="noStrike" dirty="0">
                          <a:effectLst/>
                          <a:latin typeface="+mj-lt"/>
                        </a:rPr>
                        <a:t>Działalność statutowa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vert="vert27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Dotacja na utrzymanie potencjału badawczego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33208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23 208 820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235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22 824 560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Dotacja na badania młodych naukowców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33208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3 126 210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173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3 659 130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Dotacja – SPUB CIW (MAN i KDM)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33208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4 550 000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4 550 000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Dotacja – SPUB Wydziały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33208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268 920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295 812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Dotacja – </a:t>
                      </a:r>
                      <a:r>
                        <a:rPr lang="pl-PL" sz="1200" b="1" u="none" strike="noStrike" dirty="0" err="1">
                          <a:effectLst/>
                          <a:latin typeface="+mj-lt"/>
                        </a:rPr>
                        <a:t>Chemical</a:t>
                      </a:r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pl-PL" sz="1200" b="1" u="none" strike="noStrike" dirty="0" err="1">
                          <a:effectLst/>
                          <a:latin typeface="+mj-lt"/>
                        </a:rPr>
                        <a:t>Abstracts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233208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4 390 200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4 498 600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113295"/>
              </p:ext>
            </p:extLst>
          </p:nvPr>
        </p:nvGraphicFramePr>
        <p:xfrm>
          <a:off x="550726" y="4338107"/>
          <a:ext cx="7992888" cy="72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04456"/>
                <a:gridCol w="924930"/>
                <a:gridCol w="1019286"/>
                <a:gridCol w="744910"/>
                <a:gridCol w="1199306"/>
              </a:tblGrid>
              <a:tr h="360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Współpraca z </a:t>
                      </a:r>
                      <a:r>
                        <a:rPr lang="pl-PL" sz="1200" b="1" u="none" strike="noStrike" dirty="0" smtClean="0">
                          <a:effectLst/>
                          <a:latin typeface="+mj-lt"/>
                        </a:rPr>
                        <a:t>przemysłem* </a:t>
                      </a:r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– krajowe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14 336 898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136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17 135 398</a:t>
                      </a:r>
                    </a:p>
                  </a:txBody>
                  <a:tcPr marL="8637" marR="8637" marT="8637" marB="0" anchor="ctr">
                    <a:solidFill>
                      <a:srgbClr val="DDDDD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Współpraca z </a:t>
                      </a:r>
                      <a:r>
                        <a:rPr lang="pl-PL" sz="1200" b="1" u="none" strike="noStrike" dirty="0" smtClean="0">
                          <a:effectLst/>
                          <a:latin typeface="+mj-lt"/>
                        </a:rPr>
                        <a:t>przemysłem* </a:t>
                      </a:r>
                      <a:r>
                        <a:rPr lang="pl-PL" sz="1200" b="1" u="none" strike="noStrike" dirty="0">
                          <a:effectLst/>
                          <a:latin typeface="+mj-lt"/>
                        </a:rPr>
                        <a:t>– zagraniczne</a:t>
                      </a:r>
                      <a:endParaRPr lang="pl-P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l-PL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2 614 630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1 135 199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37" marR="8637" marT="8637" marB="0" anchor="ctr"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6" name="Prostokąt 5"/>
          <p:cNvSpPr/>
          <p:nvPr/>
        </p:nvSpPr>
        <p:spPr>
          <a:xfrm>
            <a:off x="546634" y="5409220"/>
            <a:ext cx="784179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100" b="1" dirty="0" smtClean="0"/>
              <a:t>* Projekty </a:t>
            </a:r>
            <a:r>
              <a:rPr lang="pl-PL" sz="1100" b="1" dirty="0"/>
              <a:t>pozyskane do </a:t>
            </a:r>
            <a:r>
              <a:rPr lang="pl-PL" sz="1100" b="1" dirty="0" smtClean="0"/>
              <a:t>realizacji </a:t>
            </a:r>
            <a:r>
              <a:rPr lang="pl-PL" sz="1100" dirty="0" smtClean="0"/>
              <a:t>pochodzą z </a:t>
            </a:r>
            <a:r>
              <a:rPr lang="pl-PL" sz="1100" dirty="0"/>
              <a:t>takich instytucji finansujących jak m.in.: </a:t>
            </a:r>
            <a:r>
              <a:rPr lang="pl-PL" sz="1100" dirty="0" smtClean="0"/>
              <a:t>NCN</a:t>
            </a:r>
            <a:r>
              <a:rPr lang="pl-PL" sz="1100" dirty="0"/>
              <a:t>, NCBiR, FNP, POKL, </a:t>
            </a:r>
            <a:r>
              <a:rPr lang="pl-PL" sz="1100" dirty="0" smtClean="0"/>
              <a:t>7PR. i inne międzynarodowe, funduszy </a:t>
            </a:r>
            <a:r>
              <a:rPr lang="pl-PL" sz="1100" dirty="0"/>
              <a:t>strukturalnych i innych inicjatyw ministerialnych (innych niż działalność statutowa np. Iuventus Plus 3, Diamentowy Grant). Wszystkie </a:t>
            </a:r>
            <a:r>
              <a:rPr lang="pl-PL" sz="1100" dirty="0" smtClean="0"/>
              <a:t>zarejestrowane </a:t>
            </a:r>
            <a:r>
              <a:rPr lang="pl-PL" sz="1100" dirty="0"/>
              <a:t>w systemie HERA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8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ytuł 1"/>
          <p:cNvSpPr>
            <a:spLocks noGrp="1"/>
          </p:cNvSpPr>
          <p:nvPr>
            <p:ph type="title" idx="4294967295"/>
          </p:nvPr>
        </p:nvSpPr>
        <p:spPr>
          <a:xfrm>
            <a:off x="622941" y="225425"/>
            <a:ext cx="8274050" cy="900113"/>
          </a:xfrm>
        </p:spPr>
        <p:txBody>
          <a:bodyPr/>
          <a:lstStyle/>
          <a:p>
            <a:pPr indent="0" eaLnBrk="1" hangingPunct="1"/>
            <a:r>
              <a:rPr lang="pl-PL" b="1" dirty="0" smtClean="0"/>
              <a:t>Współpraca z gospodarką</a:t>
            </a:r>
          </a:p>
        </p:txBody>
      </p:sp>
      <p:sp>
        <p:nvSpPr>
          <p:cNvPr id="18435" name="Symbol zastępczy zawartości 2"/>
          <p:cNvSpPr>
            <a:spLocks noGrp="1"/>
          </p:cNvSpPr>
          <p:nvPr>
            <p:ph idx="4294967295"/>
          </p:nvPr>
        </p:nvSpPr>
        <p:spPr>
          <a:xfrm>
            <a:off x="612775" y="1017464"/>
            <a:ext cx="7883661" cy="4896544"/>
          </a:xfrm>
          <a:noFill/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pl-PL" sz="1800" b="1" dirty="0" smtClean="0">
                <a:solidFill>
                  <a:srgbClr val="9F250D"/>
                </a:solidFill>
                <a:latin typeface="+mj-lt"/>
              </a:rPr>
              <a:t>Ważniejsze umowy dotyczące współpracy z przemysłem w 2014 </a:t>
            </a:r>
            <a:r>
              <a:rPr lang="pl-PL" sz="1800" b="1" dirty="0" smtClean="0">
                <a:solidFill>
                  <a:srgbClr val="A02F10"/>
                </a:solidFill>
                <a:latin typeface="+mj-lt"/>
              </a:rPr>
              <a:t>roku</a:t>
            </a:r>
          </a:p>
          <a:p>
            <a:pPr eaLnBrk="1" hangingPunct="1">
              <a:buFont typeface="Arial" charset="0"/>
              <a:buNone/>
            </a:pPr>
            <a:endParaRPr lang="pl-PL" sz="1400" b="1" dirty="0" smtClean="0">
              <a:latin typeface="+mj-lt"/>
            </a:endParaRP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PCC Rokita </a:t>
            </a:r>
            <a:r>
              <a:rPr lang="pl-PL" sz="1400" dirty="0" smtClean="0">
                <a:latin typeface="+mj-lt"/>
              </a:rPr>
              <a:t>S.A. </a:t>
            </a:r>
            <a:endParaRPr lang="pl-PL" sz="1400" dirty="0">
              <a:latin typeface="+mj-lt"/>
            </a:endParaRP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TAURON Dystrybucja S.A.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FSE </a:t>
            </a:r>
            <a:r>
              <a:rPr lang="pl-PL" sz="1400" dirty="0" err="1">
                <a:latin typeface="+mj-lt"/>
              </a:rPr>
              <a:t>Besel</a:t>
            </a:r>
            <a:r>
              <a:rPr lang="pl-PL" sz="1400" dirty="0">
                <a:latin typeface="+mj-lt"/>
              </a:rPr>
              <a:t> </a:t>
            </a:r>
            <a:r>
              <a:rPr lang="pl-PL" sz="1400" dirty="0" smtClean="0">
                <a:latin typeface="+mj-lt"/>
              </a:rPr>
              <a:t>S.A</a:t>
            </a:r>
            <a:r>
              <a:rPr lang="pl-PL" sz="1400" dirty="0">
                <a:latin typeface="+mj-lt"/>
              </a:rPr>
              <a:t>.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Uniwersytet w Limoges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THB Systemy Informatyczne Sp. z o.o.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Power Media </a:t>
            </a:r>
            <a:r>
              <a:rPr lang="pl-PL" sz="1400" dirty="0" smtClean="0">
                <a:latin typeface="+mj-lt"/>
              </a:rPr>
              <a:t>S.A</a:t>
            </a:r>
            <a:r>
              <a:rPr lang="pl-PL" sz="1400" dirty="0">
                <a:latin typeface="+mj-lt"/>
              </a:rPr>
              <a:t>.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Uniwersytet Mikołaja Kopernika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+mj-lt"/>
              </a:rPr>
              <a:t>Nord Electronics Solutions Sp. z </a:t>
            </a:r>
            <a:r>
              <a:rPr lang="en-US" sz="1400" dirty="0" err="1" smtClean="0">
                <a:latin typeface="+mj-lt"/>
              </a:rPr>
              <a:t>o.o</a:t>
            </a:r>
            <a:r>
              <a:rPr lang="en-US" sz="1400" dirty="0">
                <a:latin typeface="+mj-lt"/>
              </a:rPr>
              <a:t>.</a:t>
            </a:r>
            <a:endParaRPr lang="pl-PL" sz="1400" dirty="0">
              <a:latin typeface="+mj-lt"/>
            </a:endParaRP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Grupa Kapitałowa Azoty Tarnów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Europejska Organizacja Badań Jądrowych </a:t>
            </a:r>
            <a:r>
              <a:rPr lang="pl-PL" sz="1400" dirty="0" smtClean="0">
                <a:latin typeface="+mj-lt"/>
              </a:rPr>
              <a:t>CERN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PGE </a:t>
            </a:r>
            <a:r>
              <a:rPr lang="pl-PL" sz="1400" dirty="0">
                <a:latin typeface="+mj-lt"/>
              </a:rPr>
              <a:t>Górnictwo i Energetyka Konwencjonalna S.A.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RAVDEMAR </a:t>
            </a:r>
            <a:r>
              <a:rPr lang="pl-PL" sz="1400" dirty="0">
                <a:latin typeface="+mj-lt"/>
              </a:rPr>
              <a:t>Sp. z o.o.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Urząd </a:t>
            </a:r>
            <a:r>
              <a:rPr lang="pl-PL" sz="1400" dirty="0">
                <a:latin typeface="+mj-lt"/>
              </a:rPr>
              <a:t>Komunikacji Elektronicznej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Eco-Finance </a:t>
            </a:r>
            <a:r>
              <a:rPr lang="pl-PL" sz="1400" dirty="0">
                <a:latin typeface="+mj-lt"/>
              </a:rPr>
              <a:t>Sp. z o.o.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TERMOCYCLE </a:t>
            </a:r>
            <a:r>
              <a:rPr lang="pl-PL" sz="1400" dirty="0">
                <a:latin typeface="+mj-lt"/>
              </a:rPr>
              <a:t>Sp. </a:t>
            </a:r>
            <a:r>
              <a:rPr lang="pl-PL" sz="1400" dirty="0" smtClean="0">
                <a:latin typeface="+mj-lt"/>
              </a:rPr>
              <a:t>z o.o</a:t>
            </a:r>
            <a:r>
              <a:rPr lang="pl-PL" sz="1400" dirty="0">
                <a:latin typeface="+mj-lt"/>
              </a:rPr>
              <a:t>.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Instytut </a:t>
            </a:r>
            <a:r>
              <a:rPr lang="pl-PL" sz="1400" dirty="0">
                <a:latin typeface="+mj-lt"/>
              </a:rPr>
              <a:t>Technologii i Badań SAL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err="1" smtClean="0">
                <a:latin typeface="+mj-lt"/>
              </a:rPr>
              <a:t>Ove</a:t>
            </a:r>
            <a:r>
              <a:rPr lang="pl-PL" sz="1400" dirty="0" smtClean="0">
                <a:latin typeface="+mj-lt"/>
              </a:rPr>
              <a:t> </a:t>
            </a:r>
            <a:r>
              <a:rPr lang="pl-PL" sz="1400" dirty="0" err="1">
                <a:latin typeface="+mj-lt"/>
              </a:rPr>
              <a:t>Arup</a:t>
            </a:r>
            <a:r>
              <a:rPr lang="pl-PL" sz="1400" dirty="0">
                <a:latin typeface="+mj-lt"/>
              </a:rPr>
              <a:t> &amp; Partners </a:t>
            </a:r>
            <a:r>
              <a:rPr lang="pl-PL" sz="1400" dirty="0" smtClean="0">
                <a:latin typeface="+mj-lt"/>
              </a:rPr>
              <a:t>International Limited</a:t>
            </a:r>
            <a:endParaRPr lang="pl-PL" sz="1400" b="1" dirty="0" smtClean="0">
              <a:latin typeface="+mj-lt"/>
            </a:endParaRPr>
          </a:p>
          <a:p>
            <a:pPr marL="1314450" lvl="2" indent="-514350" eaLnBrk="1" hangingPunct="1"/>
            <a:endParaRPr lang="pl-PL" sz="1400" dirty="0" smtClean="0">
              <a:latin typeface="+mj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502" y="1448780"/>
            <a:ext cx="2777440" cy="4167336"/>
          </a:xfrm>
          <a:prstGeom prst="round1Rect">
            <a:avLst>
              <a:gd name="adj" fmla="val 12467"/>
            </a:avLst>
          </a:prstGeom>
          <a:noFill/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8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5558" y="453132"/>
            <a:ext cx="8388930" cy="827745"/>
          </a:xfrm>
        </p:spPr>
        <p:txBody>
          <a:bodyPr>
            <a:noAutofit/>
          </a:bodyPr>
          <a:lstStyle/>
          <a:p>
            <a:pPr indent="0" algn="l"/>
            <a:r>
              <a:rPr lang="pl-PL" sz="2970" b="1" dirty="0">
                <a:latin typeface="+mj-lt"/>
              </a:rPr>
              <a:t>Efekty </a:t>
            </a:r>
            <a:r>
              <a:rPr lang="pl-PL" sz="2970" b="1" dirty="0" smtClean="0">
                <a:latin typeface="+mj-lt"/>
              </a:rPr>
              <a:t>współpracy z instytucjami </a:t>
            </a:r>
            <a:r>
              <a:rPr lang="en-US" sz="2970" b="1" dirty="0" err="1" smtClean="0">
                <a:latin typeface="+mj-lt"/>
              </a:rPr>
              <a:t>zagranicznymi</a:t>
            </a:r>
            <a:endParaRPr lang="pl-PL" sz="2970" b="1" dirty="0">
              <a:latin typeface="+mj-lt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441213"/>
              </p:ext>
            </p:extLst>
          </p:nvPr>
        </p:nvGraphicFramePr>
        <p:xfrm>
          <a:off x="575558" y="1600200"/>
          <a:ext cx="7740857" cy="3960000"/>
        </p:xfrm>
        <a:graphic>
          <a:graphicData uri="http://schemas.openxmlformats.org/drawingml/2006/table">
            <a:tbl>
              <a:tblPr/>
              <a:tblGrid>
                <a:gridCol w="4673753"/>
                <a:gridCol w="1022368"/>
                <a:gridCol w="1022368"/>
                <a:gridCol w="1022368"/>
              </a:tblGrid>
              <a:tr h="3600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Rodzaj działania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2F1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Efekty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2F1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2F1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2F10"/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2013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2014</a:t>
                      </a: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02F10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Wspólne projekty naukowo–badawcze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166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167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138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Wspólne projekty dydaktyczne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67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62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59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Wspólnie wytworzona aparatura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12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8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4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Prace habilitacyjne zakończone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4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2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4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Wspólne przewody doktorskie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12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11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16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Wspólne publikacje, recenzje, referaty, komunikaty itp. (liczba)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164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170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147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Wspólne prace dla przemysłu (liczba realizowanych projektów)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33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29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22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Wspólnie zgłoszone patenty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8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10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2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Nowe umowy międzynarodowe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11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17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latin typeface="Trebuchet MS" pitchFamily="34" charset="0"/>
                        </a:rPr>
                        <a:t>46</a:t>
                      </a:r>
                      <a:endParaRPr lang="pl-PL" sz="1200" b="0" dirty="0">
                        <a:latin typeface="Trebuchet MS" pitchFamily="34" charset="0"/>
                      </a:endParaRPr>
                    </a:p>
                  </a:txBody>
                  <a:tcPr marT="45713" marB="45713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09E0AE-E108-42A6-8498-DC686BE70BF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5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 idx="4294967295"/>
          </p:nvPr>
        </p:nvSpPr>
        <p:spPr>
          <a:xfrm>
            <a:off x="621457" y="404664"/>
            <a:ext cx="8074025" cy="719138"/>
          </a:xfrm>
        </p:spPr>
        <p:txBody>
          <a:bodyPr>
            <a:noAutofit/>
          </a:bodyPr>
          <a:lstStyle/>
          <a:p>
            <a:pPr indent="0"/>
            <a:r>
              <a:rPr lang="pl-PL" sz="2900" b="1" dirty="0"/>
              <a:t>Projekty realizowane </a:t>
            </a:r>
            <a:r>
              <a:rPr lang="pl-PL" sz="2900" b="1" dirty="0" smtClean="0"/>
              <a:t>przez Dział Zarządzania Projektami w 2014 roku </a:t>
            </a:r>
            <a:br>
              <a:rPr lang="pl-PL" sz="2900" b="1" dirty="0" smtClean="0"/>
            </a:br>
            <a:r>
              <a:rPr lang="pl-PL" sz="1100" b="1" dirty="0" smtClean="0"/>
              <a:t>(nie tylko projekty badawcze)</a:t>
            </a:r>
            <a:endParaRPr lang="pl-PL" sz="1100" b="1" dirty="0"/>
          </a:p>
        </p:txBody>
      </p:sp>
      <p:graphicFrame>
        <p:nvGraphicFramePr>
          <p:cNvPr id="15421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284333"/>
              </p:ext>
            </p:extLst>
          </p:nvPr>
        </p:nvGraphicFramePr>
        <p:xfrm>
          <a:off x="612776" y="1395959"/>
          <a:ext cx="7991672" cy="4553280"/>
        </p:xfrm>
        <a:graphic>
          <a:graphicData uri="http://schemas.openxmlformats.org/drawingml/2006/table">
            <a:tbl>
              <a:tblPr/>
              <a:tblGrid>
                <a:gridCol w="3059124"/>
                <a:gridCol w="1260140"/>
                <a:gridCol w="1296144"/>
                <a:gridCol w="1296144"/>
                <a:gridCol w="1080120"/>
              </a:tblGrid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Projekty</a:t>
                      </a:r>
                    </a:p>
                  </a:txBody>
                  <a:tcPr marL="91445" marR="91445" marT="45722" marB="4572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Liczba </a:t>
                      </a: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projektów trwających </a:t>
                      </a:r>
                      <a:r>
                        <a:rPr lang="pl-PL" sz="1200" b="1" dirty="0" smtClean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/>
                      </a:r>
                      <a:br>
                        <a:rPr lang="pl-PL" sz="1200" b="1" dirty="0" smtClean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</a:br>
                      <a:r>
                        <a:rPr lang="pl-PL" sz="1200" b="1" dirty="0" smtClean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w </a:t>
                      </a: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2013 r.</a:t>
                      </a:r>
                      <a:endParaRPr lang="pl-PL" sz="1200" b="1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 smtClean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Liczba projektów trwających </a:t>
                      </a:r>
                      <a:br>
                        <a:rPr lang="pl-PL" sz="1200" b="1" dirty="0" smtClean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</a:br>
                      <a:r>
                        <a:rPr lang="pl-PL" sz="1200" b="1" dirty="0" smtClean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w 2014 r.</a:t>
                      </a:r>
                      <a:endParaRPr lang="pl-PL" sz="1200" b="1" dirty="0" smtClean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w </a:t>
                      </a: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tym rozpoczętych </a:t>
                      </a:r>
                      <a:r>
                        <a:rPr lang="pl-PL" sz="1200" b="1" dirty="0" smtClean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/>
                      </a:r>
                      <a:br>
                        <a:rPr lang="pl-PL" sz="1200" b="1" dirty="0" smtClean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</a:br>
                      <a:r>
                        <a:rPr lang="pl-PL" sz="1200" b="1" dirty="0" smtClean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w </a:t>
                      </a:r>
                      <a:r>
                        <a:rPr lang="pl-PL" sz="1200" b="1" dirty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2013 r.</a:t>
                      </a:r>
                      <a:endParaRPr lang="pl-PL" sz="1200" b="1" dirty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 smtClean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w tym rozpoczętych </a:t>
                      </a:r>
                      <a:br>
                        <a:rPr lang="pl-PL" sz="1200" b="1" dirty="0" smtClean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</a:br>
                      <a:r>
                        <a:rPr lang="pl-PL" sz="1200" b="1" dirty="0" smtClean="0"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w 2014 r.</a:t>
                      </a:r>
                      <a:endParaRPr lang="pl-PL" sz="1200" b="1" dirty="0" smtClean="0"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Ogółem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Trebuchet MS" panose="020B0603020202020204" pitchFamily="34" charset="0"/>
                        </a:rPr>
                        <a:t>1 </a:t>
                      </a:r>
                      <a:r>
                        <a:rPr lang="pl-PL" sz="1200" b="1" dirty="0" smtClean="0">
                          <a:effectLst/>
                          <a:latin typeface="Trebuchet MS" panose="020B0603020202020204" pitchFamily="34" charset="0"/>
                        </a:rPr>
                        <a:t>599</a:t>
                      </a:r>
                      <a:endParaRPr lang="pl-PL" sz="1200" b="1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1333</a:t>
                      </a:r>
                      <a:endParaRPr lang="pl-PL" sz="1200" b="1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effectLst/>
                          <a:latin typeface="Trebuchet MS" panose="020B0603020202020204" pitchFamily="34" charset="0"/>
                        </a:rPr>
                        <a:t>730</a:t>
                      </a:r>
                      <a:endParaRPr lang="pl-PL" sz="1200" b="1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585</a:t>
                      </a:r>
                      <a:endParaRPr lang="pl-PL" sz="1200" b="1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</a:t>
                      </a:r>
                      <a:r>
                        <a:rPr lang="pl-PL" sz="1200" b="0" i="0" dirty="0" err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NCBiR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69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66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16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14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NCN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246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227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43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73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</a:t>
                      </a:r>
                      <a:r>
                        <a:rPr lang="pl-PL" sz="1200" b="0" i="0" dirty="0" err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MNiSW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37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42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16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13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 err="1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MNiSW</a:t>
                      </a: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- Działalność statutowa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753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809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396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413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FNP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  <a:endParaRPr lang="pl-PL" sz="120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5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1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UE - Ramowe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30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30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6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4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UE - Strukturalne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62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55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14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12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UE - inne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28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26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10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7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- poza UE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3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1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</a:t>
                      </a:r>
                      <a:r>
                        <a:rPr lang="pl-PL" sz="1200" b="0" i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inwestycyjne (28 cz., 38 cz. budżetu oraz FNiTP)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+mn-ea"/>
                        </a:rPr>
                        <a:t>11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8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+mn-ea"/>
                        </a:rPr>
                        <a:t>9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4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Pozostałe dotacje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4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4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0" i="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Konferencje naukowe</a:t>
                      </a:r>
                      <a:endParaRPr lang="pl-PL" sz="1200" b="0" i="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43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58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rebuchet MS" panose="020B0603020202020204" pitchFamily="34" charset="0"/>
                        </a:rPr>
                        <a:t>43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39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36990" marR="3699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8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677" y="1052736"/>
            <a:ext cx="8296261" cy="4057954"/>
          </a:xfrm>
          <a:prstGeom prst="round1Rect">
            <a:avLst/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7652" name="Tytuł 3"/>
          <p:cNvSpPr>
            <a:spLocks noGrp="1"/>
          </p:cNvSpPr>
          <p:nvPr>
            <p:ph type="title"/>
          </p:nvPr>
        </p:nvSpPr>
        <p:spPr>
          <a:xfrm>
            <a:off x="127225" y="260350"/>
            <a:ext cx="9031324" cy="792386"/>
          </a:xfrm>
        </p:spPr>
        <p:txBody>
          <a:bodyPr>
            <a:noAutofit/>
          </a:bodyPr>
          <a:lstStyle/>
          <a:p>
            <a:pPr indent="0" algn="l" eaLnBrk="1" hangingPunct="1"/>
            <a:r>
              <a:rPr lang="pl-PL" altLang="pl-PL" sz="2800" b="1" dirty="0" smtClean="0"/>
              <a:t>Centrum Wiedzy i Informacji Naukowo-Technicznej</a:t>
            </a:r>
          </a:p>
        </p:txBody>
      </p:sp>
      <p:sp>
        <p:nvSpPr>
          <p:cNvPr id="27653" name="Prostokąt 1"/>
          <p:cNvSpPr>
            <a:spLocks noChangeArrowheads="1"/>
          </p:cNvSpPr>
          <p:nvPr/>
        </p:nvSpPr>
        <p:spPr bwMode="auto">
          <a:xfrm>
            <a:off x="329677" y="5229200"/>
            <a:ext cx="8296261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pl-PL" altLang="pl-PL" sz="1400" dirty="0">
                <a:solidFill>
                  <a:prstClr val="black"/>
                </a:solidFill>
                <a:latin typeface="Trebuchet MS"/>
              </a:rPr>
              <a:t>O</a:t>
            </a:r>
            <a:r>
              <a:rPr lang="pl-PL" altLang="pl-PL" sz="1400" dirty="0" smtClean="0">
                <a:solidFill>
                  <a:prstClr val="black"/>
                </a:solidFill>
                <a:latin typeface="Trebuchet MS"/>
              </a:rPr>
              <a:t>gólnouczelniana jednostka organizacyjna </a:t>
            </a:r>
            <a:r>
              <a:rPr lang="pl-PL" altLang="pl-PL" sz="1400" dirty="0">
                <a:solidFill>
                  <a:prstClr val="black"/>
                </a:solidFill>
                <a:latin typeface="Trebuchet MS"/>
              </a:rPr>
              <a:t>prowadzącą działalność naukową, badawczą, szkoleniową i </a:t>
            </a:r>
            <a:r>
              <a:rPr lang="pl-PL" altLang="pl-PL" sz="1400" dirty="0" smtClean="0">
                <a:solidFill>
                  <a:prstClr val="black"/>
                </a:solidFill>
                <a:latin typeface="Trebuchet MS"/>
              </a:rPr>
              <a:t>usługową, powołana </a:t>
            </a:r>
            <a:r>
              <a:rPr lang="pl-PL" altLang="pl-PL" sz="1400" dirty="0">
                <a:solidFill>
                  <a:prstClr val="black"/>
                </a:solidFill>
                <a:latin typeface="Trebuchet MS"/>
              </a:rPr>
              <a:t>uchwałą Senatu oraz </a:t>
            </a:r>
            <a:r>
              <a:rPr lang="pl-PL" altLang="pl-PL" sz="1400" dirty="0" smtClean="0">
                <a:solidFill>
                  <a:prstClr val="black"/>
                </a:solidFill>
                <a:latin typeface="Trebuchet MS"/>
              </a:rPr>
              <a:t>Zarządzeniem Wewnętrznym </a:t>
            </a:r>
            <a:br>
              <a:rPr lang="pl-PL" altLang="pl-PL" sz="1400" dirty="0" smtClean="0">
                <a:solidFill>
                  <a:prstClr val="black"/>
                </a:solidFill>
                <a:latin typeface="Trebuchet MS"/>
              </a:rPr>
            </a:br>
            <a:r>
              <a:rPr lang="pl-PL" altLang="pl-PL" sz="1400" dirty="0" smtClean="0">
                <a:solidFill>
                  <a:prstClr val="black"/>
                </a:solidFill>
                <a:latin typeface="Trebuchet MS"/>
              </a:rPr>
              <a:t>z dniem 1 </a:t>
            </a:r>
            <a:r>
              <a:rPr lang="pl-PL" altLang="pl-PL" sz="1400" dirty="0">
                <a:solidFill>
                  <a:prstClr val="black"/>
                </a:solidFill>
                <a:latin typeface="Trebuchet MS"/>
              </a:rPr>
              <a:t>stycznia 2014 r. </a:t>
            </a:r>
            <a:endParaRPr lang="pl-PL" altLang="pl-PL" sz="1400" dirty="0" smtClean="0">
              <a:solidFill>
                <a:prstClr val="black"/>
              </a:solidFill>
              <a:latin typeface="Trebuchet MS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6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0" eaLnBrk="1" hangingPunct="1"/>
            <a:r>
              <a:rPr lang="pl-PL" b="1" dirty="0" smtClean="0"/>
              <a:t>Władze uczelni     </a:t>
            </a:r>
            <a:br>
              <a:rPr lang="pl-PL" b="1" dirty="0" smtClean="0"/>
            </a:br>
            <a:r>
              <a:rPr lang="pl-PL" sz="2000" b="1" dirty="0" smtClean="0"/>
              <a:t>(kadencja 2012-2016)</a:t>
            </a:r>
          </a:p>
        </p:txBody>
      </p:sp>
      <p:sp>
        <p:nvSpPr>
          <p:cNvPr id="7171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Rektor</a:t>
            </a:r>
            <a:r>
              <a:rPr lang="pl-PL" sz="1400" dirty="0" smtClean="0"/>
              <a:t>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Tadeusz Więckowski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Prorektor ds. Organizacji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Jerzy </a:t>
            </a:r>
            <a:r>
              <a:rPr lang="pl-PL" sz="1400" dirty="0" err="1" smtClean="0"/>
              <a:t>Walendziewski</a:t>
            </a:r>
            <a:endParaRPr lang="pl-PL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Prorektor ds. Badań Naukowych i Współpracy z Gospodarką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Eugeniusz Rusiński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Prorektor ds. Nauczania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Andrzej Kasprzak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Prorektor ds. Rozwoju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Cezary </a:t>
            </a:r>
            <a:r>
              <a:rPr lang="pl-PL" sz="1400" dirty="0" err="1" smtClean="0"/>
              <a:t>Madryas</a:t>
            </a:r>
            <a:endParaRPr lang="pl-PL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Prorektor ds. Studenckich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pl-PL" sz="1400" dirty="0" smtClean="0"/>
              <a:t>dr hab. inż. Zbigniew Sroka, prof</a:t>
            </a:r>
            <a:r>
              <a:rPr lang="pl-PL" sz="1400" dirty="0"/>
              <a:t>. PWr</a:t>
            </a:r>
            <a:endParaRPr lang="pl-PL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56874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 txBox="1">
            <a:spLocks noChangeArrowheads="1"/>
          </p:cNvSpPr>
          <p:nvPr/>
        </p:nvSpPr>
        <p:spPr bwMode="auto">
          <a:xfrm>
            <a:off x="209550" y="296863"/>
            <a:ext cx="86423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179388" indent="-179388" defTabSz="3587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defTabSz="3587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defTabSz="3587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defTabSz="3587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defTabSz="3587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3587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3587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3587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3587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500"/>
              </a:spcBef>
              <a:buClr>
                <a:srgbClr val="9F250D"/>
              </a:buClr>
              <a:buFont typeface="Arial" panose="020B0604020202020204" pitchFamily="34" charset="0"/>
              <a:buNone/>
            </a:pPr>
            <a:r>
              <a:rPr lang="pl-PL" altLang="pl-PL" sz="2800" dirty="0">
                <a:solidFill>
                  <a:srgbClr val="000000"/>
                </a:solidFill>
              </a:rPr>
              <a:t>Centrum Wiedzy i Informacji Naukowo-Technicznej</a:t>
            </a:r>
          </a:p>
        </p:txBody>
      </p:sp>
      <p:sp>
        <p:nvSpPr>
          <p:cNvPr id="4" name="Prostokąt zaokrąglony 3"/>
          <p:cNvSpPr/>
          <p:nvPr/>
        </p:nvSpPr>
        <p:spPr>
          <a:xfrm>
            <a:off x="2128838" y="1339850"/>
            <a:ext cx="4572000" cy="307975"/>
          </a:xfrm>
          <a:prstGeom prst="roundRect">
            <a:avLst/>
          </a:prstGeom>
          <a:solidFill>
            <a:srgbClr val="A02F1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srgbClr val="F79646">
                  <a:lumMod val="20000"/>
                  <a:lumOff val="80000"/>
                </a:srgb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142875" y="1766888"/>
            <a:ext cx="4387850" cy="3606800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71438" y="1160463"/>
            <a:ext cx="8823325" cy="46450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sp>
        <p:nvSpPr>
          <p:cNvPr id="29703" name="pole tekstowe 7"/>
          <p:cNvSpPr txBox="1">
            <a:spLocks noChangeArrowheads="1"/>
          </p:cNvSpPr>
          <p:nvPr/>
        </p:nvSpPr>
        <p:spPr bwMode="auto">
          <a:xfrm>
            <a:off x="2243138" y="1339850"/>
            <a:ext cx="4673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400" dirty="0">
                <a:solidFill>
                  <a:srgbClr val="FFFFFF"/>
                </a:solidFill>
              </a:rPr>
              <a:t>Centrum Wiedzy i Informacji Naukowo-Technicznej</a:t>
            </a:r>
          </a:p>
        </p:txBody>
      </p:sp>
      <p:sp>
        <p:nvSpPr>
          <p:cNvPr id="29704" name="pole tekstowe 8"/>
          <p:cNvSpPr txBox="1">
            <a:spLocks noChangeArrowheads="1"/>
          </p:cNvSpPr>
          <p:nvPr/>
        </p:nvSpPr>
        <p:spPr bwMode="auto">
          <a:xfrm>
            <a:off x="1300163" y="1846263"/>
            <a:ext cx="23764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900">
                <a:solidFill>
                  <a:srgbClr val="000000"/>
                </a:solidFill>
              </a:rPr>
              <a:t>Biblioteki Politechniki Wrocławskiej</a:t>
            </a:r>
          </a:p>
        </p:txBody>
      </p:sp>
      <p:sp>
        <p:nvSpPr>
          <p:cNvPr id="17" name="Prostokąt zaokrąglony 16"/>
          <p:cNvSpPr/>
          <p:nvPr/>
        </p:nvSpPr>
        <p:spPr>
          <a:xfrm>
            <a:off x="3141663" y="2184400"/>
            <a:ext cx="1322387" cy="542925"/>
          </a:xfrm>
          <a:prstGeom prst="roundRect">
            <a:avLst/>
          </a:prstGeom>
          <a:solidFill>
            <a:srgbClr val="A02F1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l-PL" sz="1000" dirty="0">
                <a:solidFill>
                  <a:prstClr val="white"/>
                </a:solidFill>
                <a:latin typeface="Trebuchet MS" panose="020B0603020202020204" pitchFamily="34" charset="0"/>
              </a:rPr>
              <a:t>Oddziały Centrum przy Wydziałach/ Studiach</a:t>
            </a:r>
          </a:p>
        </p:txBody>
      </p:sp>
      <p:sp>
        <p:nvSpPr>
          <p:cNvPr id="18" name="Prostokąt zaokrąglony 17"/>
          <p:cNvSpPr/>
          <p:nvPr/>
        </p:nvSpPr>
        <p:spPr>
          <a:xfrm>
            <a:off x="290513" y="2171700"/>
            <a:ext cx="1211262" cy="542925"/>
          </a:xfrm>
          <a:prstGeom prst="roundRect">
            <a:avLst/>
          </a:prstGeom>
          <a:solidFill>
            <a:srgbClr val="A02F1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l-PL" sz="1000" dirty="0">
                <a:solidFill>
                  <a:prstClr val="white"/>
                </a:solidFill>
                <a:latin typeface="Trebuchet MS" panose="020B0603020202020204" pitchFamily="34" charset="0"/>
              </a:rPr>
              <a:t>Biblioteka Klasyczna</a:t>
            </a:r>
          </a:p>
        </p:txBody>
      </p:sp>
      <p:sp>
        <p:nvSpPr>
          <p:cNvPr id="19" name="Prostokąt zaokrąglony 18"/>
          <p:cNvSpPr/>
          <p:nvPr/>
        </p:nvSpPr>
        <p:spPr>
          <a:xfrm>
            <a:off x="1716088" y="2168525"/>
            <a:ext cx="1185862" cy="544513"/>
          </a:xfrm>
          <a:prstGeom prst="roundRect">
            <a:avLst/>
          </a:prstGeom>
          <a:solidFill>
            <a:srgbClr val="A02F1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l-PL" sz="1000" dirty="0">
                <a:solidFill>
                  <a:prstClr val="white"/>
                </a:solidFill>
                <a:latin typeface="Trebuchet MS" panose="020B0603020202020204" pitchFamily="34" charset="0"/>
              </a:rPr>
              <a:t>Biblioteka Elektroniczna</a:t>
            </a:r>
          </a:p>
        </p:txBody>
      </p:sp>
      <p:sp>
        <p:nvSpPr>
          <p:cNvPr id="20" name="Prostokąt zaokrąglony 19"/>
          <p:cNvSpPr/>
          <p:nvPr/>
        </p:nvSpPr>
        <p:spPr>
          <a:xfrm>
            <a:off x="4684713" y="2184400"/>
            <a:ext cx="1352550" cy="542925"/>
          </a:xfrm>
          <a:prstGeom prst="roundRect">
            <a:avLst/>
          </a:prstGeom>
          <a:solidFill>
            <a:srgbClr val="A02F1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l-PL" sz="1000" dirty="0">
                <a:solidFill>
                  <a:prstClr val="white"/>
                </a:solidFill>
                <a:latin typeface="Trebuchet MS" panose="020B0603020202020204" pitchFamily="34" charset="0"/>
              </a:rPr>
              <a:t>Ośrodek Współpracy Nauki z Gospodarką</a:t>
            </a:r>
          </a:p>
        </p:txBody>
      </p:sp>
      <p:sp>
        <p:nvSpPr>
          <p:cNvPr id="21" name="Prostokąt zaokrąglony 20"/>
          <p:cNvSpPr/>
          <p:nvPr/>
        </p:nvSpPr>
        <p:spPr>
          <a:xfrm>
            <a:off x="6156325" y="2203450"/>
            <a:ext cx="1328738" cy="523875"/>
          </a:xfrm>
          <a:prstGeom prst="roundRect">
            <a:avLst/>
          </a:prstGeom>
          <a:solidFill>
            <a:srgbClr val="A02F1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l-PL" sz="1000" dirty="0">
                <a:solidFill>
                  <a:prstClr val="white"/>
                </a:solidFill>
                <a:latin typeface="Trebuchet MS" panose="020B0603020202020204" pitchFamily="34" charset="0"/>
              </a:rPr>
              <a:t>Punkt Kontaktowy ds. Transferu Technologii</a:t>
            </a:r>
          </a:p>
        </p:txBody>
      </p:sp>
      <p:sp>
        <p:nvSpPr>
          <p:cNvPr id="22" name="Prostokąt zaokrąglony 21"/>
          <p:cNvSpPr/>
          <p:nvPr/>
        </p:nvSpPr>
        <p:spPr>
          <a:xfrm>
            <a:off x="7591425" y="2203450"/>
            <a:ext cx="1228725" cy="523875"/>
          </a:xfrm>
          <a:prstGeom prst="roundRect">
            <a:avLst/>
          </a:prstGeom>
          <a:solidFill>
            <a:srgbClr val="A02F1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l-PL" sz="900" dirty="0">
                <a:solidFill>
                  <a:prstClr val="white"/>
                </a:solidFill>
                <a:latin typeface="Trebuchet MS" panose="020B0603020202020204" pitchFamily="34" charset="0"/>
              </a:rPr>
              <a:t>Zespół Laboratoriów Naukowo-Badawczych</a:t>
            </a:r>
          </a:p>
        </p:txBody>
      </p:sp>
      <p:sp>
        <p:nvSpPr>
          <p:cNvPr id="24" name="Prostokąt zaokrąglony 23"/>
          <p:cNvSpPr/>
          <p:nvPr/>
        </p:nvSpPr>
        <p:spPr>
          <a:xfrm>
            <a:off x="4946650" y="3036888"/>
            <a:ext cx="1003300" cy="446087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l-PL" sz="800" dirty="0">
                <a:solidFill>
                  <a:prstClr val="black"/>
                </a:solidFill>
                <a:latin typeface="Trebuchet MS" panose="020B0603020202020204" pitchFamily="34" charset="0"/>
              </a:rPr>
              <a:t>Dział Transferu Wiedzy </a:t>
            </a:r>
            <a:br>
              <a:rPr lang="pl-PL" sz="800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pl-PL" sz="800" dirty="0">
                <a:solidFill>
                  <a:prstClr val="black"/>
                </a:solidFill>
                <a:latin typeface="Trebuchet MS" panose="020B0603020202020204" pitchFamily="34" charset="0"/>
              </a:rPr>
              <a:t>i Informacji</a:t>
            </a:r>
          </a:p>
        </p:txBody>
      </p:sp>
      <p:sp>
        <p:nvSpPr>
          <p:cNvPr id="25" name="Prostokąt zaokrąglony 24"/>
          <p:cNvSpPr/>
          <p:nvPr/>
        </p:nvSpPr>
        <p:spPr>
          <a:xfrm>
            <a:off x="4957763" y="3824288"/>
            <a:ext cx="977900" cy="611187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l-PL" sz="800" dirty="0">
                <a:solidFill>
                  <a:prstClr val="black"/>
                </a:solidFill>
                <a:latin typeface="Trebuchet MS" panose="020B0603020202020204" pitchFamily="34" charset="0"/>
              </a:rPr>
              <a:t>Dział Własności Intelektualnej </a:t>
            </a:r>
            <a:br>
              <a:rPr lang="pl-PL" sz="800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pl-PL" sz="800" dirty="0">
                <a:solidFill>
                  <a:prstClr val="black"/>
                </a:solidFill>
                <a:latin typeface="Trebuchet MS" panose="020B0603020202020204" pitchFamily="34" charset="0"/>
              </a:rPr>
              <a:t>i Informacji Patentowej</a:t>
            </a:r>
          </a:p>
        </p:txBody>
      </p:sp>
      <p:cxnSp>
        <p:nvCxnSpPr>
          <p:cNvPr id="12" name="Łącznik prosty 11"/>
          <p:cNvCxnSpPr>
            <a:endCxn id="24" idx="1"/>
          </p:cNvCxnSpPr>
          <p:nvPr/>
        </p:nvCxnSpPr>
        <p:spPr>
          <a:xfrm>
            <a:off x="4829175" y="3260725"/>
            <a:ext cx="11747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Łącznik prosty 31"/>
          <p:cNvCxnSpPr/>
          <p:nvPr/>
        </p:nvCxnSpPr>
        <p:spPr>
          <a:xfrm>
            <a:off x="4826000" y="4130675"/>
            <a:ext cx="11906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 flipV="1">
            <a:off x="4826000" y="2727325"/>
            <a:ext cx="0" cy="14033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Prostokąt zaokrąglony 26"/>
          <p:cNvSpPr/>
          <p:nvPr/>
        </p:nvSpPr>
        <p:spPr>
          <a:xfrm>
            <a:off x="2020888" y="3036888"/>
            <a:ext cx="1120775" cy="608012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l-PL" sz="800" dirty="0">
                <a:solidFill>
                  <a:prstClr val="black"/>
                </a:solidFill>
                <a:latin typeface="Trebuchet MS" panose="020B0603020202020204" pitchFamily="34" charset="0"/>
              </a:rPr>
              <a:t>Dział Digitalizacji </a:t>
            </a:r>
            <a:br>
              <a:rPr lang="pl-PL" sz="800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pl-PL" sz="800" dirty="0">
                <a:solidFill>
                  <a:prstClr val="black"/>
                </a:solidFill>
                <a:latin typeface="Trebuchet MS" panose="020B0603020202020204" pitchFamily="34" charset="0"/>
              </a:rPr>
              <a:t>i Repozytorium Wiedzy</a:t>
            </a:r>
          </a:p>
        </p:txBody>
      </p:sp>
      <p:sp>
        <p:nvSpPr>
          <p:cNvPr id="28" name="Prostokąt zaokrąglony 27"/>
          <p:cNvSpPr/>
          <p:nvPr/>
        </p:nvSpPr>
        <p:spPr>
          <a:xfrm>
            <a:off x="2032000" y="3841750"/>
            <a:ext cx="992188" cy="474663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l-PL" sz="800" dirty="0">
                <a:solidFill>
                  <a:prstClr val="black"/>
                </a:solidFill>
                <a:latin typeface="Trebuchet MS" panose="020B0603020202020204" pitchFamily="34" charset="0"/>
              </a:rPr>
              <a:t>Dział Usług Informacyjnych</a:t>
            </a:r>
          </a:p>
        </p:txBody>
      </p:sp>
      <p:cxnSp>
        <p:nvCxnSpPr>
          <p:cNvPr id="30" name="Łącznik prosty 29"/>
          <p:cNvCxnSpPr/>
          <p:nvPr/>
        </p:nvCxnSpPr>
        <p:spPr>
          <a:xfrm>
            <a:off x="1900238" y="4148138"/>
            <a:ext cx="11906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Łącznik prosty 30"/>
          <p:cNvCxnSpPr/>
          <p:nvPr/>
        </p:nvCxnSpPr>
        <p:spPr>
          <a:xfrm flipV="1">
            <a:off x="1900238" y="2744788"/>
            <a:ext cx="0" cy="14033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Prostokąt zaokrąglony 32"/>
          <p:cNvSpPr/>
          <p:nvPr/>
        </p:nvSpPr>
        <p:spPr>
          <a:xfrm>
            <a:off x="601662" y="3043238"/>
            <a:ext cx="1114425" cy="601662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l-PL" sz="800" dirty="0">
                <a:solidFill>
                  <a:prstClr val="black"/>
                </a:solidFill>
                <a:latin typeface="Trebuchet MS" panose="020B0603020202020204" pitchFamily="34" charset="0"/>
              </a:rPr>
              <a:t>Dział Udostępniania </a:t>
            </a:r>
            <a:br>
              <a:rPr lang="pl-PL" sz="800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pl-PL" sz="8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i Magazynowania </a:t>
            </a:r>
            <a:r>
              <a:rPr lang="pl-PL" sz="800" dirty="0">
                <a:solidFill>
                  <a:prstClr val="black"/>
                </a:solidFill>
                <a:latin typeface="Trebuchet MS" panose="020B0603020202020204" pitchFamily="34" charset="0"/>
              </a:rPr>
              <a:t>Zbiorów</a:t>
            </a:r>
          </a:p>
        </p:txBody>
      </p:sp>
      <p:sp>
        <p:nvSpPr>
          <p:cNvPr id="34" name="Prostokąt zaokrąglony 33"/>
          <p:cNvSpPr/>
          <p:nvPr/>
        </p:nvSpPr>
        <p:spPr>
          <a:xfrm>
            <a:off x="612775" y="3830638"/>
            <a:ext cx="1103312" cy="604837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l-PL" sz="800" dirty="0">
                <a:solidFill>
                  <a:prstClr val="black"/>
                </a:solidFill>
                <a:latin typeface="Trebuchet MS" panose="020B0603020202020204" pitchFamily="34" charset="0"/>
              </a:rPr>
              <a:t>Dział Gromadzenia </a:t>
            </a:r>
            <a:br>
              <a:rPr lang="pl-PL" sz="800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pl-PL" sz="800" dirty="0">
                <a:solidFill>
                  <a:prstClr val="black"/>
                </a:solidFill>
                <a:latin typeface="Trebuchet MS" panose="020B0603020202020204" pitchFamily="34" charset="0"/>
              </a:rPr>
              <a:t>i Opracowania Zbiorów</a:t>
            </a:r>
          </a:p>
        </p:txBody>
      </p:sp>
      <p:cxnSp>
        <p:nvCxnSpPr>
          <p:cNvPr id="35" name="Łącznik prosty 34"/>
          <p:cNvCxnSpPr>
            <a:endCxn id="33" idx="1"/>
          </p:cNvCxnSpPr>
          <p:nvPr/>
        </p:nvCxnSpPr>
        <p:spPr>
          <a:xfrm>
            <a:off x="484188" y="3267075"/>
            <a:ext cx="117474" cy="7699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Łącznik prosty 35"/>
          <p:cNvCxnSpPr/>
          <p:nvPr/>
        </p:nvCxnSpPr>
        <p:spPr>
          <a:xfrm>
            <a:off x="481013" y="4137025"/>
            <a:ext cx="11906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7" name="Łącznik prosty 36"/>
          <p:cNvCxnSpPr/>
          <p:nvPr/>
        </p:nvCxnSpPr>
        <p:spPr>
          <a:xfrm flipV="1">
            <a:off x="481013" y="2733675"/>
            <a:ext cx="0" cy="20701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8" name="Prostokąt zaokrąglony 37"/>
          <p:cNvSpPr/>
          <p:nvPr/>
        </p:nvSpPr>
        <p:spPr>
          <a:xfrm>
            <a:off x="612775" y="4559300"/>
            <a:ext cx="1103312" cy="487363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l-PL" sz="800" dirty="0">
                <a:solidFill>
                  <a:prstClr val="black"/>
                </a:solidFill>
                <a:latin typeface="Trebuchet MS" panose="020B0603020202020204" pitchFamily="34" charset="0"/>
              </a:rPr>
              <a:t>Dział Kontroli</a:t>
            </a:r>
            <a:br>
              <a:rPr lang="pl-PL" sz="800" dirty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pl-PL" sz="800" dirty="0">
                <a:solidFill>
                  <a:prstClr val="black"/>
                </a:solidFill>
                <a:latin typeface="Trebuchet MS" panose="020B0603020202020204" pitchFamily="34" charset="0"/>
              </a:rPr>
              <a:t> i Selekcji Zbiorów</a:t>
            </a:r>
          </a:p>
        </p:txBody>
      </p:sp>
      <p:cxnSp>
        <p:nvCxnSpPr>
          <p:cNvPr id="39" name="Łącznik prosty 38"/>
          <p:cNvCxnSpPr/>
          <p:nvPr/>
        </p:nvCxnSpPr>
        <p:spPr>
          <a:xfrm>
            <a:off x="488950" y="4803775"/>
            <a:ext cx="11906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0" name="Łącznik prosty 39"/>
          <p:cNvCxnSpPr/>
          <p:nvPr/>
        </p:nvCxnSpPr>
        <p:spPr>
          <a:xfrm>
            <a:off x="1900238" y="3295650"/>
            <a:ext cx="11906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9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876404" y="332656"/>
            <a:ext cx="7535862" cy="719138"/>
          </a:xfrm>
        </p:spPr>
        <p:txBody>
          <a:bodyPr>
            <a:normAutofit/>
          </a:bodyPr>
          <a:lstStyle/>
          <a:p>
            <a:pPr indent="0" algn="l"/>
            <a:r>
              <a:rPr lang="pl-PL" b="1" dirty="0"/>
              <a:t>Patenty</a:t>
            </a:r>
          </a:p>
        </p:txBody>
      </p:sp>
      <p:graphicFrame>
        <p:nvGraphicFramePr>
          <p:cNvPr id="5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068380"/>
              </p:ext>
            </p:extLst>
          </p:nvPr>
        </p:nvGraphicFramePr>
        <p:xfrm>
          <a:off x="937208" y="1160748"/>
          <a:ext cx="7487221" cy="4787293"/>
        </p:xfrm>
        <a:graphic>
          <a:graphicData uri="http://schemas.openxmlformats.org/drawingml/2006/table">
            <a:tbl>
              <a:tblPr/>
              <a:tblGrid>
                <a:gridCol w="4822924"/>
                <a:gridCol w="936104"/>
                <a:gridCol w="900100"/>
                <a:gridCol w="828093"/>
              </a:tblGrid>
              <a:tr h="68389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cs typeface="Arial" charset="0"/>
                        </a:rPr>
                        <a:t>Patenty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cs typeface="Arial" charset="0"/>
                        </a:rPr>
                        <a:t>2012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cs typeface="Arial" charset="0"/>
                        </a:rPr>
                        <a:t>2013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j-lt"/>
                          <a:cs typeface="Arial" charset="0"/>
                        </a:rPr>
                        <a:t>2014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68389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u="none" strike="noStrike" dirty="0" smtClean="0">
                          <a:effectLst/>
                          <a:latin typeface="+mj-lt"/>
                        </a:rPr>
                        <a:t>Liczba zgłoszeń do</a:t>
                      </a:r>
                      <a:r>
                        <a:rPr lang="pl-PL" sz="1200" b="0" u="none" strike="noStrike" baseline="0" dirty="0" smtClean="0">
                          <a:effectLst/>
                          <a:latin typeface="+mj-lt"/>
                        </a:rPr>
                        <a:t> Urzędu Patentowego RP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188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167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169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683899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u="none" strike="noStrike" dirty="0" smtClean="0">
                          <a:effectLst/>
                          <a:latin typeface="+mj-lt"/>
                        </a:rPr>
                        <a:t>  Liczba </a:t>
                      </a:r>
                      <a:r>
                        <a:rPr lang="pl-PL" sz="1200" b="0" u="none" strike="noStrike" dirty="0">
                          <a:effectLst/>
                          <a:latin typeface="+mj-lt"/>
                        </a:rPr>
                        <a:t>udzielonych </a:t>
                      </a:r>
                      <a:r>
                        <a:rPr lang="pl-PL" sz="1200" b="0" u="none" strike="noStrike" dirty="0" smtClean="0">
                          <a:effectLst/>
                          <a:latin typeface="+mj-lt"/>
                        </a:rPr>
                        <a:t>praw wyłącznych (w tym 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uzyskanych patentów)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7659" marR="17659" marT="17658" marB="0" anchor="ctr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u="none" strike="noStrike" dirty="0" smtClean="0">
                          <a:effectLst/>
                          <a:latin typeface="+mj-lt"/>
                        </a:rPr>
                        <a:t>187 (186)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7659" marR="17659" marT="17658" marB="0" anchor="ctr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u="none" strike="noStrike" dirty="0" smtClean="0">
                          <a:effectLst/>
                          <a:latin typeface="+mj-lt"/>
                        </a:rPr>
                        <a:t>186 (180)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7659" marR="17659" marT="17658" marB="0" anchor="ctr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147 (136)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7659" marR="17659" marT="17658" marB="0" anchor="ctr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68389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Liczba projektów wynalazczych, zgłoszonych</a:t>
                      </a:r>
                      <a:b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</a:b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w ramach ochrony międzynarodowej, w tym wzorów przemysłowych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2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6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12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68389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Liczba zawartych umów licencyjnych (wdrożenia wynalazków)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2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8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11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68389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Liczba zawartych umów o współwłasności prawa do przedmiotów własności przemysłowej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40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14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36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</a:tr>
              <a:tr h="683899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Liczba spraw w toku przed UPRP (stan na 31.12 danego roku)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528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503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10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Arial" charset="0"/>
                        </a:rPr>
                        <a:t>475</a:t>
                      </a:r>
                    </a:p>
                  </a:txBody>
                  <a:tcPr marT="45722" marB="45722" anchor="ctr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4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90" t="2400" r="4365" b="2400"/>
          <a:stretch/>
        </p:blipFill>
        <p:spPr bwMode="auto">
          <a:xfrm>
            <a:off x="5363108" y="1160748"/>
            <a:ext cx="3486686" cy="4801021"/>
          </a:xfrm>
          <a:prstGeom prst="round1Rect">
            <a:avLst>
              <a:gd name="adj" fmla="val 1480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ymbol zastępczy zawartości 2"/>
          <p:cNvSpPr txBox="1">
            <a:spLocks/>
          </p:cNvSpPr>
          <p:nvPr/>
        </p:nvSpPr>
        <p:spPr>
          <a:xfrm>
            <a:off x="760633" y="1673424"/>
            <a:ext cx="4602475" cy="445587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pl-PL" sz="1400" b="1" dirty="0" smtClean="0">
                <a:latin typeface="+mj-lt"/>
              </a:rPr>
              <a:t>Udostępnianie zbiorów:</a:t>
            </a:r>
            <a:endParaRPr lang="pl-PL" sz="1400" b="0" dirty="0" smtClean="0">
              <a:latin typeface="+mj-lt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 smtClean="0">
                <a:latin typeface="+mj-lt"/>
              </a:rPr>
              <a:t>175 621 wypożyczeń na zewnątrz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 smtClean="0">
                <a:latin typeface="+mj-lt"/>
              </a:rPr>
              <a:t>157 484 zbiorów udostępnionych </a:t>
            </a:r>
            <a:br>
              <a:rPr lang="pl-PL" sz="1400" b="0" dirty="0" smtClean="0">
                <a:latin typeface="+mj-lt"/>
              </a:rPr>
            </a:br>
            <a:r>
              <a:rPr lang="pl-PL" sz="1400" b="0" dirty="0" smtClean="0">
                <a:latin typeface="+mj-lt"/>
              </a:rPr>
              <a:t>w czytelniach Biblioteki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 smtClean="0">
                <a:latin typeface="+mj-lt"/>
              </a:rPr>
              <a:t>5 813 zapisanych użytkowników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 smtClean="0">
                <a:latin typeface="+mj-lt"/>
              </a:rPr>
              <a:t>22 554 aktywnych użytkowników</a:t>
            </a:r>
          </a:p>
          <a:p>
            <a:pPr>
              <a:defRPr/>
            </a:pPr>
            <a:endParaRPr lang="pl-PL" sz="1400" b="0" dirty="0" smtClean="0">
              <a:latin typeface="+mj-lt"/>
            </a:endParaRPr>
          </a:p>
          <a:p>
            <a:pPr marL="0" indent="0">
              <a:buFont typeface="Arial" charset="0"/>
              <a:buNone/>
              <a:defRPr/>
            </a:pPr>
            <a:r>
              <a:rPr lang="pl-PL" sz="1400" b="1" dirty="0" smtClean="0">
                <a:latin typeface="+mj-lt"/>
              </a:rPr>
              <a:t>Zbiory biblioteczne:</a:t>
            </a:r>
            <a:endParaRPr lang="pl-PL" sz="1400" b="0" dirty="0" smtClean="0">
              <a:latin typeface="+mj-lt"/>
            </a:endParaRPr>
          </a:p>
          <a:p>
            <a:pPr marL="285750" lvl="1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 smtClean="0">
                <a:latin typeface="+mj-lt"/>
              </a:rPr>
              <a:t>743 977 książek i czasopism drukowanych</a:t>
            </a:r>
          </a:p>
          <a:p>
            <a:pPr marL="285750" lvl="1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 smtClean="0">
                <a:latin typeface="+mj-lt"/>
              </a:rPr>
              <a:t>615 tytułów czasopism bieżących drukowanych</a:t>
            </a:r>
          </a:p>
          <a:p>
            <a:pPr marL="285750" lvl="1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 smtClean="0">
                <a:latin typeface="+mj-lt"/>
              </a:rPr>
              <a:t>221 815 książek elektronicznych</a:t>
            </a:r>
          </a:p>
          <a:p>
            <a:pPr marL="285750" lvl="1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 smtClean="0">
                <a:latin typeface="+mj-lt"/>
              </a:rPr>
              <a:t>9 116 czasopism elektronicznych</a:t>
            </a:r>
          </a:p>
          <a:p>
            <a:pPr marL="285750" lvl="1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 smtClean="0">
                <a:latin typeface="+mj-lt"/>
              </a:rPr>
              <a:t>88 baz danych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endParaRPr lang="pl-PL" sz="1400" b="0" dirty="0" smtClean="0">
              <a:latin typeface="+mj-lt"/>
            </a:endParaRPr>
          </a:p>
          <a:p>
            <a:pPr marL="0" indent="0">
              <a:buFont typeface="Arial" charset="0"/>
              <a:buNone/>
              <a:defRPr/>
            </a:pPr>
            <a:r>
              <a:rPr lang="pl-PL" sz="1400" b="1" dirty="0" smtClean="0">
                <a:latin typeface="+mj-lt"/>
              </a:rPr>
              <a:t>Dolnośląska Biblioteka Cyfrowa: </a:t>
            </a:r>
            <a:endParaRPr lang="pl-PL" sz="1400" b="0" dirty="0" smtClean="0">
              <a:latin typeface="+mj-lt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 smtClean="0">
                <a:latin typeface="+mj-lt"/>
              </a:rPr>
              <a:t>486 dokumentów </a:t>
            </a:r>
            <a:r>
              <a:rPr lang="pl-PL" sz="1400" b="0" dirty="0" err="1" smtClean="0">
                <a:latin typeface="+mj-lt"/>
              </a:rPr>
              <a:t>zdigitalizowanych</a:t>
            </a:r>
            <a:r>
              <a:rPr lang="pl-PL" sz="1400" b="0" dirty="0" smtClean="0">
                <a:latin typeface="+mj-lt"/>
              </a:rPr>
              <a:t> (12 340 stron)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 smtClean="0">
                <a:latin typeface="+mj-lt"/>
              </a:rPr>
              <a:t>645 239 wyświetleń publikacji</a:t>
            </a:r>
          </a:p>
        </p:txBody>
      </p:sp>
      <p:sp>
        <p:nvSpPr>
          <p:cNvPr id="1126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55576" y="565150"/>
            <a:ext cx="7535863" cy="719138"/>
          </a:xfrm>
        </p:spPr>
        <p:txBody>
          <a:bodyPr/>
          <a:lstStyle/>
          <a:p>
            <a:pPr indent="0" eaLnBrk="1" hangingPunct="1"/>
            <a:r>
              <a:rPr lang="pl-PL" b="1" dirty="0"/>
              <a:t>Biblioteki systemu </a:t>
            </a:r>
            <a:r>
              <a:rPr lang="pl-PL" b="1" dirty="0" smtClean="0"/>
              <a:t>biblioteczno-</a:t>
            </a:r>
            <a:br>
              <a:rPr lang="pl-PL" b="1" dirty="0" smtClean="0"/>
            </a:br>
            <a:r>
              <a:rPr lang="pl-PL" b="1" dirty="0" smtClean="0"/>
              <a:t>-informacyjnego </a:t>
            </a:r>
            <a:r>
              <a:rPr lang="pl-PL" b="1" dirty="0"/>
              <a:t>Uczelni</a:t>
            </a:r>
            <a:endParaRPr lang="pl-PL" b="1" dirty="0" smtClean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ytuł 1"/>
          <p:cNvSpPr>
            <a:spLocks noGrp="1"/>
          </p:cNvSpPr>
          <p:nvPr>
            <p:ph type="title"/>
          </p:nvPr>
        </p:nvSpPr>
        <p:spPr>
          <a:xfrm>
            <a:off x="472280" y="376461"/>
            <a:ext cx="7859713" cy="704850"/>
          </a:xfrm>
        </p:spPr>
        <p:txBody>
          <a:bodyPr/>
          <a:lstStyle/>
          <a:p>
            <a:pPr indent="0"/>
            <a:r>
              <a:rPr lang="pl-PL" altLang="pl-PL" b="1" dirty="0" smtClean="0"/>
              <a:t>Repozytorium Wiedzy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1" y="1052736"/>
            <a:ext cx="7859712" cy="507342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pl-PL" sz="1400" b="1" dirty="0" smtClean="0">
                <a:solidFill>
                  <a:srgbClr val="A02F10"/>
                </a:solidFill>
              </a:rPr>
              <a:t>Zadania:</a:t>
            </a: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dirty="0" smtClean="0"/>
              <a:t>Gromadzenie, udostępnianie i promowanie dorobku naukowego pracowników, doktorantów i studentów Politechniki Wrocławskiej oraz informacji o potencjale naukowo-badawczym Uczelni.</a:t>
            </a: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dirty="0" smtClean="0"/>
              <a:t>Zwiększanie widoczności i </a:t>
            </a:r>
            <a:r>
              <a:rPr lang="pl-PL" sz="1400" dirty="0" err="1" smtClean="0"/>
              <a:t>cytowalności</a:t>
            </a:r>
            <a:r>
              <a:rPr lang="pl-PL" sz="1400" dirty="0" smtClean="0"/>
              <a:t> prac naukowych pracowników Politechniki Wrocławskiej. </a:t>
            </a: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dirty="0" smtClean="0"/>
              <a:t>Wsparcie dla otwartego, bezpłatnego dostępu do publikacji naukowych i wyników badań (Open Access).</a:t>
            </a: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dirty="0" smtClean="0"/>
              <a:t>Wsparcie komercjalizacji wyników badań prowadzonych na Uczelni oraz umożliwienie </a:t>
            </a:r>
            <a:br>
              <a:rPr lang="pl-PL" sz="1400" dirty="0" smtClean="0"/>
            </a:br>
            <a:r>
              <a:rPr lang="pl-PL" sz="1400" dirty="0" smtClean="0"/>
              <a:t>i ułatwienie kontaktów pomiędzy przedstawicielami nauki i przedsiębiorcami, zwłaszcza </a:t>
            </a:r>
            <a:br>
              <a:rPr lang="pl-PL" sz="1400" dirty="0" smtClean="0"/>
            </a:br>
            <a:r>
              <a:rPr lang="pl-PL" sz="1400" dirty="0" smtClean="0"/>
              <a:t>z obszaru Innowacyjnej </a:t>
            </a:r>
            <a:r>
              <a:rPr lang="pl-PL" sz="1400" dirty="0"/>
              <a:t>G</a:t>
            </a:r>
            <a:r>
              <a:rPr lang="pl-PL" sz="1400" dirty="0" smtClean="0"/>
              <a:t>ospodarki.</a:t>
            </a:r>
          </a:p>
          <a:p>
            <a:pPr>
              <a:defRPr/>
            </a:pPr>
            <a:endParaRPr lang="pl-PL" sz="1400" dirty="0"/>
          </a:p>
          <a:p>
            <a:pPr>
              <a:defRPr/>
            </a:pPr>
            <a:endParaRPr lang="pl-PL" sz="1400" dirty="0" smtClean="0"/>
          </a:p>
          <a:p>
            <a:pPr>
              <a:defRPr/>
            </a:pPr>
            <a:endParaRPr lang="pl-PL" sz="2000" dirty="0" smtClean="0"/>
          </a:p>
          <a:p>
            <a:pPr>
              <a:defRPr/>
            </a:pPr>
            <a:endParaRPr lang="pl-PL" sz="2000" dirty="0" smtClean="0"/>
          </a:p>
          <a:p>
            <a:pPr>
              <a:defRPr/>
            </a:pPr>
            <a:endParaRPr lang="pl-PL" sz="2000" dirty="0"/>
          </a:p>
        </p:txBody>
      </p:sp>
      <p:sp>
        <p:nvSpPr>
          <p:cNvPr id="4" name="Prostokąt zaokrąglony 3"/>
          <p:cNvSpPr/>
          <p:nvPr/>
        </p:nvSpPr>
        <p:spPr>
          <a:xfrm>
            <a:off x="3708257" y="3789040"/>
            <a:ext cx="2340260" cy="473396"/>
          </a:xfrm>
          <a:prstGeom prst="roundRect">
            <a:avLst/>
          </a:prstGeom>
          <a:solidFill>
            <a:srgbClr val="A02F10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1600" b="1" dirty="0">
                <a:solidFill>
                  <a:schemeClr val="bg1"/>
                </a:solidFill>
                <a:latin typeface="+mj-lt"/>
              </a:rPr>
              <a:t>Repozytorium Wiedzy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457200" y="4964112"/>
            <a:ext cx="1668462" cy="93119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6" name="Prostokąt zaokrąglony 5"/>
          <p:cNvSpPr/>
          <p:nvPr/>
        </p:nvSpPr>
        <p:spPr>
          <a:xfrm>
            <a:off x="2530475" y="4964112"/>
            <a:ext cx="1871662" cy="931191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7" name="Prostokąt 12"/>
          <p:cNvSpPr>
            <a:spLocks noChangeArrowheads="1"/>
          </p:cNvSpPr>
          <p:nvPr/>
        </p:nvSpPr>
        <p:spPr bwMode="auto">
          <a:xfrm>
            <a:off x="395287" y="5188009"/>
            <a:ext cx="16335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200" dirty="0">
                <a:latin typeface="+mj-lt"/>
              </a:rPr>
              <a:t>Repozytorium dorobku naukowego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pl-PL" altLang="pl-PL" sz="1800" dirty="0">
              <a:latin typeface="+mj-lt"/>
            </a:endParaRPr>
          </a:p>
        </p:txBody>
      </p:sp>
      <p:sp>
        <p:nvSpPr>
          <p:cNvPr id="8" name="Prostokąt 14"/>
          <p:cNvSpPr>
            <a:spLocks noChangeArrowheads="1"/>
          </p:cNvSpPr>
          <p:nvPr/>
        </p:nvSpPr>
        <p:spPr bwMode="auto">
          <a:xfrm>
            <a:off x="2807804" y="5106541"/>
            <a:ext cx="15086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200" dirty="0"/>
              <a:t>Repozytorium prac </a:t>
            </a:r>
            <a:r>
              <a:rPr lang="pl-PL" altLang="pl-PL" sz="1200" dirty="0" smtClean="0"/>
              <a:t>dyplomowych</a:t>
            </a:r>
            <a:endParaRPr lang="pl-PL" altLang="pl-PL" sz="1200" dirty="0"/>
          </a:p>
        </p:txBody>
      </p:sp>
      <p:sp>
        <p:nvSpPr>
          <p:cNvPr id="9" name="Prostokąt 16"/>
          <p:cNvSpPr>
            <a:spLocks noChangeArrowheads="1"/>
          </p:cNvSpPr>
          <p:nvPr/>
        </p:nvSpPr>
        <p:spPr bwMode="auto">
          <a:xfrm>
            <a:off x="4855368" y="5204082"/>
            <a:ext cx="1692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200" dirty="0"/>
              <a:t>Repozytorium danych badawczych</a:t>
            </a:r>
          </a:p>
        </p:txBody>
      </p:sp>
      <p:sp>
        <p:nvSpPr>
          <p:cNvPr id="10" name="Prostokąt 18"/>
          <p:cNvSpPr>
            <a:spLocks noChangeArrowheads="1"/>
          </p:cNvSpPr>
          <p:nvPr/>
        </p:nvSpPr>
        <p:spPr bwMode="auto">
          <a:xfrm>
            <a:off x="7089775" y="5111749"/>
            <a:ext cx="1660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200" dirty="0"/>
              <a:t>Repozytorium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200" dirty="0"/>
              <a:t>potencjału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200" dirty="0"/>
              <a:t>naukowego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7000875" y="4964112"/>
            <a:ext cx="1825625" cy="937423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2" name="Prostokąt zaokrąglony 11"/>
          <p:cNvSpPr/>
          <p:nvPr/>
        </p:nvSpPr>
        <p:spPr>
          <a:xfrm>
            <a:off x="4765675" y="4968875"/>
            <a:ext cx="1871662" cy="932081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sz="2400" b="1" dirty="0">
              <a:solidFill>
                <a:schemeClr val="tx1"/>
              </a:solidFill>
            </a:endParaRPr>
          </a:p>
        </p:txBody>
      </p:sp>
      <p:cxnSp>
        <p:nvCxnSpPr>
          <p:cNvPr id="13" name="Łącznik prosty 24"/>
          <p:cNvCxnSpPr/>
          <p:nvPr/>
        </p:nvCxnSpPr>
        <p:spPr>
          <a:xfrm>
            <a:off x="1333500" y="4608512"/>
            <a:ext cx="6480175" cy="0"/>
          </a:xfrm>
          <a:prstGeom prst="line">
            <a:avLst/>
          </a:prstGeom>
          <a:ln>
            <a:solidFill>
              <a:srgbClr val="9F2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26"/>
          <p:cNvCxnSpPr/>
          <p:nvPr/>
        </p:nvCxnSpPr>
        <p:spPr>
          <a:xfrm>
            <a:off x="1333500" y="4608512"/>
            <a:ext cx="0" cy="344488"/>
          </a:xfrm>
          <a:prstGeom prst="line">
            <a:avLst/>
          </a:prstGeom>
          <a:ln>
            <a:solidFill>
              <a:srgbClr val="9F2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28"/>
          <p:cNvCxnSpPr/>
          <p:nvPr/>
        </p:nvCxnSpPr>
        <p:spPr>
          <a:xfrm>
            <a:off x="3421062" y="4619625"/>
            <a:ext cx="0" cy="344487"/>
          </a:xfrm>
          <a:prstGeom prst="line">
            <a:avLst/>
          </a:prstGeom>
          <a:ln>
            <a:solidFill>
              <a:srgbClr val="9F2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29"/>
          <p:cNvCxnSpPr/>
          <p:nvPr/>
        </p:nvCxnSpPr>
        <p:spPr>
          <a:xfrm>
            <a:off x="5726112" y="4619625"/>
            <a:ext cx="0" cy="344487"/>
          </a:xfrm>
          <a:prstGeom prst="line">
            <a:avLst/>
          </a:prstGeom>
          <a:ln>
            <a:solidFill>
              <a:srgbClr val="9F2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30"/>
          <p:cNvCxnSpPr/>
          <p:nvPr/>
        </p:nvCxnSpPr>
        <p:spPr>
          <a:xfrm>
            <a:off x="7813675" y="4619625"/>
            <a:ext cx="0" cy="344487"/>
          </a:xfrm>
          <a:prstGeom prst="line">
            <a:avLst/>
          </a:prstGeom>
          <a:ln>
            <a:solidFill>
              <a:srgbClr val="9F2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32"/>
          <p:cNvCxnSpPr/>
          <p:nvPr/>
        </p:nvCxnSpPr>
        <p:spPr>
          <a:xfrm>
            <a:off x="4878387" y="4262436"/>
            <a:ext cx="0" cy="344487"/>
          </a:xfrm>
          <a:prstGeom prst="line">
            <a:avLst/>
          </a:prstGeom>
          <a:ln>
            <a:solidFill>
              <a:srgbClr val="9F29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/>
          <p:cNvSpPr txBox="1"/>
          <p:nvPr/>
        </p:nvSpPr>
        <p:spPr>
          <a:xfrm>
            <a:off x="457200" y="3763634"/>
            <a:ext cx="2303462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600" b="1" dirty="0">
                <a:solidFill>
                  <a:srgbClr val="9F250D"/>
                </a:solidFill>
              </a:rPr>
              <a:t>Kierunki rozwoju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3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84575" y="368660"/>
            <a:ext cx="7535862" cy="719138"/>
          </a:xfrm>
        </p:spPr>
        <p:txBody>
          <a:bodyPr/>
          <a:lstStyle/>
          <a:p>
            <a:pPr indent="0"/>
            <a:r>
              <a:rPr lang="pl-PL" b="1" kern="0" dirty="0" smtClean="0">
                <a:solidFill>
                  <a:sysClr val="windowText" lastClr="000000"/>
                </a:solidFill>
                <a:latin typeface="Trebuchet MS" panose="020B0603020202020204" pitchFamily="34" charset="0"/>
              </a:rPr>
              <a:t>Repozytorium Wiedzy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93534" y="1292636"/>
            <a:ext cx="4482522" cy="4525963"/>
          </a:xfrm>
        </p:spPr>
        <p:txBody>
          <a:bodyPr>
            <a:normAutofit/>
          </a:bodyPr>
          <a:lstStyle/>
          <a:p>
            <a:pPr marL="285750" lvl="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 smtClean="0">
                <a:solidFill>
                  <a:prstClr val="black"/>
                </a:solidFill>
              </a:rPr>
              <a:t>633 </a:t>
            </a:r>
            <a:r>
              <a:rPr lang="pl-PL" dirty="0">
                <a:solidFill>
                  <a:prstClr val="black"/>
                </a:solidFill>
              </a:rPr>
              <a:t>wprowadzonych </a:t>
            </a:r>
            <a:r>
              <a:rPr lang="pl-PL" dirty="0" smtClean="0">
                <a:solidFill>
                  <a:prstClr val="black"/>
                </a:solidFill>
              </a:rPr>
              <a:t/>
            </a:r>
            <a:br>
              <a:rPr lang="pl-PL" dirty="0" smtClean="0">
                <a:solidFill>
                  <a:prstClr val="black"/>
                </a:solidFill>
              </a:rPr>
            </a:br>
            <a:r>
              <a:rPr lang="pl-PL" dirty="0" smtClean="0">
                <a:solidFill>
                  <a:prstClr val="black"/>
                </a:solidFill>
              </a:rPr>
              <a:t>dokumentów </a:t>
            </a:r>
            <a:r>
              <a:rPr lang="pl-PL" dirty="0">
                <a:solidFill>
                  <a:prstClr val="black"/>
                </a:solidFill>
              </a:rPr>
              <a:t>pełnotekstowych </a:t>
            </a:r>
            <a:r>
              <a:rPr lang="pl-PL" dirty="0" smtClean="0">
                <a:solidFill>
                  <a:prstClr val="black"/>
                </a:solidFill>
              </a:rPr>
              <a:t>w </a:t>
            </a:r>
            <a:r>
              <a:rPr lang="pl-PL" dirty="0">
                <a:solidFill>
                  <a:prstClr val="black"/>
                </a:solidFill>
              </a:rPr>
              <a:t>tym</a:t>
            </a:r>
            <a:r>
              <a:rPr lang="pl-PL" dirty="0" smtClean="0">
                <a:solidFill>
                  <a:prstClr val="black"/>
                </a:solidFill>
              </a:rPr>
              <a:t>: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>
                <a:solidFill>
                  <a:prstClr val="black"/>
                </a:solidFill>
              </a:rPr>
              <a:t>177 </a:t>
            </a:r>
            <a:r>
              <a:rPr lang="pl-PL" dirty="0" smtClean="0">
                <a:solidFill>
                  <a:prstClr val="black"/>
                </a:solidFill>
              </a:rPr>
              <a:t>doktoratów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 smtClean="0">
                <a:solidFill>
                  <a:prstClr val="black"/>
                </a:solidFill>
              </a:rPr>
              <a:t>379 artykułów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 smtClean="0">
                <a:solidFill>
                  <a:prstClr val="black"/>
                </a:solidFill>
              </a:rPr>
              <a:t>6 referatów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 smtClean="0">
                <a:solidFill>
                  <a:prstClr val="black"/>
                </a:solidFill>
              </a:rPr>
              <a:t>9 skryptów</a:t>
            </a: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 smtClean="0">
                <a:solidFill>
                  <a:prstClr val="black"/>
                </a:solidFill>
              </a:rPr>
              <a:t>30 </a:t>
            </a:r>
            <a:r>
              <a:rPr lang="pl-PL" dirty="0">
                <a:solidFill>
                  <a:prstClr val="black"/>
                </a:solidFill>
              </a:rPr>
              <a:t>rozdziałów </a:t>
            </a:r>
            <a:r>
              <a:rPr lang="pl-PL" dirty="0" smtClean="0">
                <a:solidFill>
                  <a:prstClr val="black"/>
                </a:solidFill>
              </a:rPr>
              <a:t>w </a:t>
            </a:r>
            <a:r>
              <a:rPr lang="pl-PL" dirty="0">
                <a:solidFill>
                  <a:prstClr val="black"/>
                </a:solidFill>
              </a:rPr>
              <a:t>książce oraz </a:t>
            </a:r>
            <a:endParaRPr lang="pl-PL" dirty="0" smtClean="0">
              <a:solidFill>
                <a:prstClr val="black"/>
              </a:solidFill>
            </a:endParaRPr>
          </a:p>
          <a:p>
            <a:pPr lvl="1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pl-PL" dirty="0" smtClean="0">
                <a:solidFill>
                  <a:prstClr val="black"/>
                </a:solidFill>
              </a:rPr>
              <a:t>26 </a:t>
            </a:r>
            <a:r>
              <a:rPr lang="pl-PL" dirty="0">
                <a:solidFill>
                  <a:prstClr val="black"/>
                </a:solidFill>
              </a:rPr>
              <a:t>innych </a:t>
            </a:r>
            <a:r>
              <a:rPr lang="pl-PL" dirty="0" smtClean="0">
                <a:solidFill>
                  <a:prstClr val="black"/>
                </a:solidFill>
              </a:rPr>
              <a:t>prac</a:t>
            </a:r>
            <a:endParaRPr lang="pl-PL" dirty="0">
              <a:solidFill>
                <a:prstClr val="black"/>
              </a:solidFill>
            </a:endParaRPr>
          </a:p>
          <a:p>
            <a:pPr lvl="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dirty="0" smtClean="0">
                <a:solidFill>
                  <a:prstClr val="black"/>
                </a:solidFill>
              </a:rPr>
              <a:t>16 894 odsłon, w tym 7 </a:t>
            </a:r>
            <a:r>
              <a:rPr lang="pl-PL" dirty="0">
                <a:solidFill>
                  <a:prstClr val="black"/>
                </a:solidFill>
              </a:rPr>
              <a:t>344 z sieci </a:t>
            </a:r>
            <a:r>
              <a:rPr lang="pl-PL" dirty="0" smtClean="0">
                <a:solidFill>
                  <a:prstClr val="black"/>
                </a:solidFill>
              </a:rPr>
              <a:t>PWr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dirty="0" smtClean="0">
                <a:solidFill>
                  <a:prstClr val="black"/>
                </a:solidFill>
              </a:rPr>
              <a:t>4 234 wyświetleń pełnego tekstu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dirty="0" smtClean="0">
                <a:solidFill>
                  <a:prstClr val="black"/>
                </a:solidFill>
              </a:rPr>
              <a:t>4 729 wyświetleń pełnego opisu pracy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dirty="0" smtClean="0">
                <a:solidFill>
                  <a:prstClr val="black"/>
                </a:solidFill>
              </a:rPr>
              <a:t>2 846 wyświetleń pełnego teksty </a:t>
            </a:r>
            <a:br>
              <a:rPr lang="pl-PL" dirty="0" smtClean="0">
                <a:solidFill>
                  <a:prstClr val="black"/>
                </a:solidFill>
              </a:rPr>
            </a:br>
            <a:r>
              <a:rPr lang="pl-PL" dirty="0" smtClean="0">
                <a:solidFill>
                  <a:prstClr val="black"/>
                </a:solidFill>
              </a:rPr>
              <a:t>z materiałów zewnętrznych.</a:t>
            </a:r>
            <a:endParaRPr lang="pl-PL" dirty="0">
              <a:solidFill>
                <a:prstClr val="black"/>
              </a:solidFill>
            </a:endParaRPr>
          </a:p>
          <a:p>
            <a:pPr marL="0" lvl="0" indent="0">
              <a:buClr>
                <a:srgbClr val="C00000"/>
              </a:buClr>
              <a:buNone/>
              <a:defRPr/>
            </a:pPr>
            <a:endParaRPr lang="pl-PL" dirty="0">
              <a:solidFill>
                <a:prstClr val="black"/>
              </a:solidFill>
            </a:endParaRPr>
          </a:p>
          <a:p>
            <a:pPr marL="0" lvl="0" indent="0">
              <a:buClr>
                <a:srgbClr val="C00000"/>
              </a:buClr>
              <a:buNone/>
              <a:defRPr/>
            </a:pPr>
            <a:endParaRPr lang="pl-PL" dirty="0">
              <a:solidFill>
                <a:prstClr val="black"/>
              </a:solidFill>
            </a:endParaRPr>
          </a:p>
          <a:p>
            <a:endParaRPr lang="pl-PL" sz="1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2611" y="1292637"/>
            <a:ext cx="3188532" cy="2100360"/>
          </a:xfrm>
          <a:prstGeom prst="round1Rect">
            <a:avLst>
              <a:gd name="adj" fmla="val 1480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612" y="3706971"/>
            <a:ext cx="3188144" cy="2111628"/>
          </a:xfrm>
          <a:prstGeom prst="rect">
            <a:avLst/>
          </a:prstGeom>
          <a:noFill/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ymbol zastępczy zawartości 2"/>
          <p:cNvSpPr>
            <a:spLocks noGrp="1"/>
          </p:cNvSpPr>
          <p:nvPr>
            <p:ph idx="1"/>
          </p:nvPr>
        </p:nvSpPr>
        <p:spPr>
          <a:xfrm>
            <a:off x="827585" y="1423988"/>
            <a:ext cx="7668852" cy="4705312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400" b="1" dirty="0">
                <a:solidFill>
                  <a:srgbClr val="9F250D"/>
                </a:solidFill>
              </a:rPr>
              <a:t>Nagrody Ministra Nauki i Szkolnictwa Wyższego </a:t>
            </a:r>
            <a:r>
              <a:rPr lang="pl-PL" sz="1400" b="1" dirty="0" smtClean="0">
                <a:solidFill>
                  <a:srgbClr val="9F250D"/>
                </a:solidFill>
              </a:rPr>
              <a:t>2014 </a:t>
            </a:r>
            <a:r>
              <a:rPr lang="pl-PL" sz="1400" b="1" dirty="0">
                <a:solidFill>
                  <a:srgbClr val="9F250D"/>
                </a:solidFill>
              </a:rPr>
              <a:t>za wybitne osiągnięcia naukowe oraz </a:t>
            </a:r>
            <a:r>
              <a:rPr lang="pl-PL" sz="1400" b="1" dirty="0" smtClean="0">
                <a:solidFill>
                  <a:srgbClr val="9F250D"/>
                </a:solidFill>
              </a:rPr>
              <a:t>za </a:t>
            </a:r>
            <a:r>
              <a:rPr lang="pl-PL" sz="1400" b="1" dirty="0">
                <a:solidFill>
                  <a:srgbClr val="9F250D"/>
                </a:solidFill>
              </a:rPr>
              <a:t>osiągnięcia w opiece naukowej i dydaktycznej </a:t>
            </a:r>
            <a:endParaRPr lang="pl-PL" sz="1400" b="1" dirty="0" smtClean="0">
              <a:solidFill>
                <a:srgbClr val="9F250D"/>
              </a:solidFill>
            </a:endParaRPr>
          </a:p>
          <a:p>
            <a:pPr marL="0" indent="0">
              <a:buNone/>
            </a:pPr>
            <a:r>
              <a:rPr lang="pl-PL" sz="200" dirty="0" smtClean="0"/>
              <a:t> </a:t>
            </a:r>
            <a:endParaRPr lang="pl-PL" sz="1400" dirty="0" smtClean="0"/>
          </a:p>
          <a:p>
            <a:pPr marL="0" indent="0">
              <a:buClr>
                <a:srgbClr val="A02F10"/>
              </a:buClr>
              <a:buNone/>
            </a:pPr>
            <a:r>
              <a:rPr lang="pl-PL" sz="1400" dirty="0" smtClean="0"/>
              <a:t>W kategorii nagród za badania podstawowe:</a:t>
            </a:r>
          </a:p>
          <a:p>
            <a:pPr marL="0" indent="0">
              <a:buClr>
                <a:srgbClr val="A02F10"/>
              </a:buClr>
              <a:buNone/>
            </a:pPr>
            <a:r>
              <a:rPr lang="pl-PL" sz="1400" b="1" dirty="0"/>
              <a:t>z</a:t>
            </a:r>
            <a:r>
              <a:rPr lang="pl-PL" sz="1400" b="1" dirty="0" smtClean="0"/>
              <a:t>espół </a:t>
            </a:r>
            <a:r>
              <a:rPr lang="pl-PL" sz="1400" b="1" dirty="0"/>
              <a:t>naukowców, który od kilkunastu lat stanowi krajową czołówkę w dziedzinie laserów światłowodowych, w tym laserów emitujących tzw. impulsy ultrakrótkie: </a:t>
            </a:r>
            <a:r>
              <a:rPr lang="pl-PL" sz="1400" b="1" dirty="0" smtClean="0"/>
              <a:t/>
            </a:r>
            <a:br>
              <a:rPr lang="pl-PL" sz="1400" b="1" dirty="0" smtClean="0"/>
            </a:br>
            <a:endParaRPr lang="pl-PL" sz="200" b="1" dirty="0"/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/>
              <a:t>prof. dr hab. Krzysztof </a:t>
            </a:r>
            <a:r>
              <a:rPr lang="pl-PL" sz="1400" b="1" dirty="0" smtClean="0"/>
              <a:t>Abramski z </a:t>
            </a:r>
            <a:r>
              <a:rPr lang="pl-PL" sz="1400" dirty="0" smtClean="0"/>
              <a:t>Wydziału Elektroniki</a:t>
            </a:r>
            <a:endParaRPr lang="pl-PL" sz="1400" dirty="0"/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/>
              <a:t>dr inż. </a:t>
            </a:r>
            <a:r>
              <a:rPr lang="pl-PL" sz="1400" b="1" dirty="0" smtClean="0"/>
              <a:t>Jarosław </a:t>
            </a:r>
            <a:r>
              <a:rPr lang="pl-PL" sz="1400" b="1" dirty="0" err="1" smtClean="0"/>
              <a:t>Sotor</a:t>
            </a:r>
            <a:r>
              <a:rPr lang="pl-PL" sz="1400" b="1" dirty="0" smtClean="0"/>
              <a:t> </a:t>
            </a:r>
            <a:r>
              <a:rPr lang="pl-PL" sz="1400" dirty="0"/>
              <a:t>z Wydziału </a:t>
            </a:r>
            <a:r>
              <a:rPr lang="pl-PL" sz="1400" dirty="0" smtClean="0"/>
              <a:t>Elektroniki</a:t>
            </a:r>
            <a:endParaRPr lang="pl-PL" sz="1400" dirty="0"/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/>
              <a:t>dr inż. </a:t>
            </a:r>
            <a:r>
              <a:rPr lang="pl-PL" sz="1400" b="1" dirty="0" smtClean="0"/>
              <a:t>Grzegorz Soboń </a:t>
            </a:r>
            <a:r>
              <a:rPr lang="pl-PL" sz="1400" dirty="0"/>
              <a:t>z Wydziału </a:t>
            </a:r>
            <a:r>
              <a:rPr lang="pl-PL" sz="1400" dirty="0" smtClean="0"/>
              <a:t>Elektroniki.</a:t>
            </a:r>
            <a:endParaRPr lang="pl-PL" sz="1400" dirty="0"/>
          </a:p>
          <a:p>
            <a:pPr marL="0" indent="0">
              <a:buClr>
                <a:srgbClr val="A02F10"/>
              </a:buClr>
              <a:buNone/>
            </a:pPr>
            <a:r>
              <a:rPr lang="pl-PL" sz="400" dirty="0" smtClean="0"/>
              <a:t> </a:t>
            </a:r>
            <a:endParaRPr lang="pl-PL" sz="1400" dirty="0" smtClean="0"/>
          </a:p>
          <a:p>
            <a:pPr marL="0" indent="0">
              <a:buClr>
                <a:srgbClr val="A02F10"/>
              </a:buClr>
              <a:buNone/>
            </a:pPr>
            <a:r>
              <a:rPr lang="pl-PL" sz="1400" dirty="0" smtClean="0"/>
              <a:t>W </a:t>
            </a:r>
            <a:r>
              <a:rPr lang="pl-PL" sz="1400" dirty="0"/>
              <a:t>kategorii nagród za osiągnięcia w opiece naukowej i dydaktycznej:</a:t>
            </a: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/>
              <a:t>prof. dr hab. inż. Janusz </a:t>
            </a:r>
            <a:r>
              <a:rPr lang="pl-PL" sz="1400" b="1" dirty="0" smtClean="0"/>
              <a:t>Mroczka </a:t>
            </a:r>
            <a:r>
              <a:rPr lang="pl-PL" sz="1400" dirty="0"/>
              <a:t>z Wydziału </a:t>
            </a:r>
            <a:r>
              <a:rPr lang="pl-PL" sz="1400" dirty="0" smtClean="0"/>
              <a:t>Elektroniki. </a:t>
            </a:r>
          </a:p>
          <a:p>
            <a:pPr marL="0" indent="0">
              <a:buClr>
                <a:srgbClr val="A02F10"/>
              </a:buClr>
              <a:buNone/>
            </a:pPr>
            <a:r>
              <a:rPr lang="pl-PL" sz="1400" dirty="0" smtClean="0"/>
              <a:t>W </a:t>
            </a:r>
            <a:r>
              <a:rPr lang="pl-PL" sz="1400" dirty="0"/>
              <a:t>kategorii nagród za </a:t>
            </a:r>
            <a:r>
              <a:rPr lang="pl-PL" sz="1400" dirty="0" smtClean="0"/>
              <a:t> </a:t>
            </a:r>
            <a:r>
              <a:rPr lang="pl-PL" sz="1400" dirty="0"/>
              <a:t>osiągnięcia </a:t>
            </a:r>
            <a:r>
              <a:rPr lang="pl-PL" sz="1400" dirty="0" smtClean="0"/>
              <a:t>organizacyjne:</a:t>
            </a: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/>
              <a:t>d</a:t>
            </a:r>
            <a:r>
              <a:rPr lang="pl-PL" sz="1400" b="1" dirty="0" smtClean="0"/>
              <a:t>r hab. inż. arch. </a:t>
            </a:r>
            <a:r>
              <a:rPr lang="pl-PL" sz="1400" b="1" dirty="0"/>
              <a:t>Romuald Tarczewski z Wydziału </a:t>
            </a:r>
            <a:r>
              <a:rPr lang="pl-PL" sz="1400" b="1" dirty="0" smtClean="0"/>
              <a:t>Architektury.</a:t>
            </a:r>
          </a:p>
          <a:p>
            <a:pPr marL="0" indent="0">
              <a:buClr>
                <a:srgbClr val="A02F10"/>
              </a:buClr>
              <a:buNone/>
            </a:pPr>
            <a:endParaRPr lang="pl-PL" sz="1400" dirty="0" smtClean="0"/>
          </a:p>
          <a:p>
            <a:pPr marL="0" indent="0">
              <a:buClr>
                <a:srgbClr val="A02F10"/>
              </a:buClr>
              <a:buNone/>
            </a:pPr>
            <a:r>
              <a:rPr lang="pl-PL" sz="1400" b="1" dirty="0">
                <a:solidFill>
                  <a:srgbClr val="9F250D"/>
                </a:solidFill>
              </a:rPr>
              <a:t>Nagrody </a:t>
            </a:r>
            <a:r>
              <a:rPr lang="pl-PL" sz="1400" b="1" dirty="0" smtClean="0">
                <a:solidFill>
                  <a:srgbClr val="9F250D"/>
                </a:solidFill>
              </a:rPr>
              <a:t>Premiera </a:t>
            </a:r>
            <a:r>
              <a:rPr lang="pl-PL" sz="1400" b="1" dirty="0">
                <a:solidFill>
                  <a:srgbClr val="9F250D"/>
                </a:solidFill>
              </a:rPr>
              <a:t>RP za rozprawy doktorskie i habilitacyjne oraz działalność </a:t>
            </a:r>
            <a:r>
              <a:rPr lang="pl-PL" sz="1400" b="1" dirty="0" smtClean="0">
                <a:solidFill>
                  <a:srgbClr val="9F250D"/>
                </a:solidFill>
              </a:rPr>
              <a:t>naukową</a:t>
            </a:r>
          </a:p>
          <a:p>
            <a:pPr marL="0" indent="0">
              <a:buClr>
                <a:srgbClr val="A02F10"/>
              </a:buClr>
              <a:buNone/>
            </a:pPr>
            <a:r>
              <a:rPr lang="pl-PL" sz="200" dirty="0">
                <a:solidFill>
                  <a:srgbClr val="9F250D"/>
                </a:solidFill>
              </a:rPr>
              <a:t> </a:t>
            </a:r>
            <a:r>
              <a:rPr lang="pl-PL" sz="200" dirty="0" smtClean="0">
                <a:solidFill>
                  <a:srgbClr val="9F250D"/>
                </a:solidFill>
              </a:rPr>
              <a:t> </a:t>
            </a:r>
            <a:endParaRPr lang="pl-PL" sz="200" dirty="0">
              <a:solidFill>
                <a:srgbClr val="9F250D"/>
              </a:solidFill>
            </a:endParaRP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/>
              <a:t>dr inż. Grzegorz Soboń  </a:t>
            </a:r>
            <a:r>
              <a:rPr lang="pl-PL" sz="1400" dirty="0" smtClean="0"/>
              <a:t>z Wydziału Elektroniki za rozprawę doktorską: </a:t>
            </a:r>
            <a:r>
              <a:rPr lang="pl-PL" sz="1400" i="1" dirty="0" smtClean="0"/>
              <a:t>Światłowodowe układy typu MOPA do generacji i wzmacniania ultrakrótkich impulsów laserowych w III oknie telekomunikacyjnym.</a:t>
            </a: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sz="1400" dirty="0"/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sz="1400" b="1" dirty="0"/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sz="1400" dirty="0" smtClean="0"/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827585" y="441325"/>
            <a:ext cx="7859216" cy="719138"/>
          </a:xfrm>
        </p:spPr>
        <p:txBody>
          <a:bodyPr>
            <a:noAutofit/>
          </a:bodyPr>
          <a:lstStyle/>
          <a:p>
            <a:pPr indent="0" algn="l"/>
            <a:r>
              <a:rPr lang="pl-PL" sz="3200" b="1" dirty="0" smtClean="0">
                <a:latin typeface="+mj-lt"/>
              </a:rPr>
              <a:t>Nagrody i wyróżnienia naukowców  Politechniki Wrocławskiej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9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 bwMode="auto">
          <a:xfrm>
            <a:off x="924310" y="463550"/>
            <a:ext cx="764319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indent="0"/>
            <a:r>
              <a:rPr lang="pl-PL" b="1" dirty="0" smtClean="0"/>
              <a:t>Nagrody i wyróżnienia naukowców  Politechniki Wrocławskiej</a:t>
            </a:r>
          </a:p>
        </p:txBody>
      </p:sp>
      <p:sp>
        <p:nvSpPr>
          <p:cNvPr id="4" name="Prostokąt 3"/>
          <p:cNvSpPr/>
          <p:nvPr/>
        </p:nvSpPr>
        <p:spPr>
          <a:xfrm>
            <a:off x="924670" y="1450976"/>
            <a:ext cx="764283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A02F10"/>
              </a:buClr>
            </a:pPr>
            <a:r>
              <a:rPr lang="pl-PL" sz="1400" b="1" dirty="0" smtClean="0">
                <a:solidFill>
                  <a:srgbClr val="9F250D"/>
                </a:solidFill>
              </a:rPr>
              <a:t>Złoty </a:t>
            </a:r>
            <a:r>
              <a:rPr lang="pl-PL" sz="1400" b="1" dirty="0">
                <a:solidFill>
                  <a:srgbClr val="9F250D"/>
                </a:solidFill>
              </a:rPr>
              <a:t>Medal na targach INPEX 2014 w </a:t>
            </a:r>
            <a:r>
              <a:rPr lang="pl-PL" sz="1400" b="1" dirty="0" smtClean="0">
                <a:solidFill>
                  <a:srgbClr val="9F250D"/>
                </a:solidFill>
              </a:rPr>
              <a:t>USA</a:t>
            </a:r>
          </a:p>
          <a:p>
            <a:pPr>
              <a:buClr>
                <a:srgbClr val="A02F10"/>
              </a:buClr>
            </a:pPr>
            <a:endParaRPr lang="pl-PL" sz="200" b="1" dirty="0" smtClean="0">
              <a:solidFill>
                <a:srgbClr val="9F250D"/>
              </a:solidFill>
            </a:endParaRPr>
          </a:p>
          <a:p>
            <a:pPr>
              <a:buClr>
                <a:srgbClr val="A02F10"/>
              </a:buClr>
            </a:pPr>
            <a:endParaRPr lang="pl-PL" sz="200" b="1" dirty="0" smtClean="0">
              <a:solidFill>
                <a:srgbClr val="9F250D"/>
              </a:solidFill>
            </a:endParaRP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/>
              <a:t>prof. dr hab. inż. Witold Słówko </a:t>
            </a:r>
            <a:r>
              <a:rPr lang="pl-PL" sz="1400" dirty="0"/>
              <a:t> </a:t>
            </a:r>
            <a:r>
              <a:rPr lang="pl-PL" sz="1400" dirty="0" smtClean="0"/>
              <a:t>z Wydziału Elektroniki </a:t>
            </a:r>
            <a:r>
              <a:rPr lang="pl-PL" sz="1400" dirty="0"/>
              <a:t>Mikrosystemów i Fotoniki </a:t>
            </a:r>
            <a:r>
              <a:rPr lang="pl-PL" sz="1400" dirty="0" smtClean="0"/>
              <a:t>otrzymał Złoty Medal oraz Nagrodę specjalną od </a:t>
            </a:r>
            <a:r>
              <a:rPr lang="pl-PL" sz="1400" dirty="0"/>
              <a:t>Stowarzyszenia Wynalazców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z </a:t>
            </a:r>
            <a:r>
              <a:rPr lang="pl-PL" sz="1400" dirty="0"/>
              <a:t>Tajwanu </a:t>
            </a:r>
            <a:r>
              <a:rPr lang="pl-PL" sz="1400" dirty="0" smtClean="0"/>
              <a:t>za projekt: </a:t>
            </a:r>
            <a:r>
              <a:rPr lang="pl-PL" sz="1400" i="1" dirty="0" err="1" smtClean="0"/>
              <a:t>Combined</a:t>
            </a:r>
            <a:r>
              <a:rPr lang="pl-PL" sz="1400" i="1" dirty="0" smtClean="0"/>
              <a:t> </a:t>
            </a:r>
            <a:r>
              <a:rPr lang="pl-PL" sz="1400" i="1" dirty="0" err="1" smtClean="0"/>
              <a:t>directional</a:t>
            </a:r>
            <a:r>
              <a:rPr lang="pl-PL" sz="1400" i="1" dirty="0" smtClean="0"/>
              <a:t> </a:t>
            </a:r>
            <a:r>
              <a:rPr lang="pl-PL" sz="1400" i="1" dirty="0" err="1" smtClean="0"/>
              <a:t>electron</a:t>
            </a:r>
            <a:r>
              <a:rPr lang="pl-PL" sz="1400" i="1" dirty="0" smtClean="0"/>
              <a:t> </a:t>
            </a:r>
            <a:r>
              <a:rPr lang="pl-PL" sz="1400" i="1" dirty="0" err="1" smtClean="0"/>
              <a:t>detector</a:t>
            </a:r>
            <a:r>
              <a:rPr lang="pl-PL" sz="1400" i="1" dirty="0" smtClean="0"/>
              <a:t>.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sz="1400" i="1" dirty="0"/>
          </a:p>
          <a:p>
            <a:pPr>
              <a:buClr>
                <a:srgbClr val="A02F10"/>
              </a:buClr>
            </a:pPr>
            <a:r>
              <a:rPr lang="pl-PL" sz="1400" b="1" dirty="0" smtClean="0">
                <a:solidFill>
                  <a:srgbClr val="9F250D"/>
                </a:solidFill>
              </a:rPr>
              <a:t>MAESTRO </a:t>
            </a:r>
            <a:r>
              <a:rPr lang="pl-PL" sz="1400" b="1" dirty="0">
                <a:solidFill>
                  <a:srgbClr val="9F250D"/>
                </a:solidFill>
              </a:rPr>
              <a:t>5 </a:t>
            </a:r>
            <a:r>
              <a:rPr lang="pl-PL" sz="1400" b="1" dirty="0" smtClean="0">
                <a:solidFill>
                  <a:srgbClr val="9F250D"/>
                </a:solidFill>
              </a:rPr>
              <a:t>program Narodowego </a:t>
            </a:r>
            <a:r>
              <a:rPr lang="pl-PL" sz="1400" b="1" dirty="0">
                <a:solidFill>
                  <a:srgbClr val="9F250D"/>
                </a:solidFill>
              </a:rPr>
              <a:t>Centrum Nauki</a:t>
            </a:r>
          </a:p>
          <a:p>
            <a:pPr>
              <a:buClr>
                <a:srgbClr val="A02F10"/>
              </a:buClr>
            </a:pPr>
            <a:r>
              <a:rPr lang="pl-PL" sz="200" dirty="0"/>
              <a:t> </a:t>
            </a:r>
          </a:p>
          <a:p>
            <a:pPr>
              <a:buClr>
                <a:srgbClr val="A02F10"/>
              </a:buClr>
            </a:pPr>
            <a:endParaRPr lang="pl-PL" sz="200" dirty="0"/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/>
              <a:t>prof</a:t>
            </a:r>
            <a:r>
              <a:rPr lang="pl-PL" sz="1400" b="1" dirty="0" smtClean="0"/>
              <a:t>. dr hab. inż. </a:t>
            </a:r>
            <a:r>
              <a:rPr lang="pl-PL" sz="1400" b="1" dirty="0"/>
              <a:t>Marek </a:t>
            </a:r>
            <a:r>
              <a:rPr lang="pl-PL" sz="1400" b="1" dirty="0" err="1"/>
              <a:t>Samoć</a:t>
            </a:r>
            <a:r>
              <a:rPr lang="pl-PL" sz="1400" dirty="0" smtClean="0"/>
              <a:t> z Wydziału Chemicznego laureatem programu MAESTRO 5, ogłoszonego przez Narodowe Centrum Nauki. Nagroda przekazana została na rozwój prac nad nowymi kierunkami w badaniach nieliniowych zjawisk optycznych i ich fizykochemicznych następstw.</a:t>
            </a:r>
          </a:p>
          <a:p>
            <a:pPr>
              <a:buClr>
                <a:srgbClr val="A02F10"/>
              </a:buClr>
            </a:pPr>
            <a:endParaRPr lang="pl-PL" sz="1400" dirty="0"/>
          </a:p>
          <a:p>
            <a:pPr>
              <a:buClr>
                <a:srgbClr val="A02F10"/>
              </a:buClr>
            </a:pPr>
            <a:r>
              <a:rPr lang="pl-PL" sz="1400" b="1" dirty="0" smtClean="0">
                <a:solidFill>
                  <a:srgbClr val="9F250D"/>
                </a:solidFill>
              </a:rPr>
              <a:t>Nagroda w konkursie </a:t>
            </a:r>
            <a:r>
              <a:rPr lang="pl-PL" sz="1400" b="1" dirty="0" err="1" smtClean="0">
                <a:solidFill>
                  <a:srgbClr val="9F250D"/>
                </a:solidFill>
              </a:rPr>
              <a:t>Iuvenes</a:t>
            </a:r>
            <a:r>
              <a:rPr lang="pl-PL" sz="1400" b="1" dirty="0" smtClean="0">
                <a:solidFill>
                  <a:srgbClr val="9F250D"/>
                </a:solidFill>
              </a:rPr>
              <a:t> </a:t>
            </a:r>
            <a:r>
              <a:rPr lang="pl-PL" sz="1400" b="1" dirty="0" err="1">
                <a:solidFill>
                  <a:srgbClr val="9F250D"/>
                </a:solidFill>
              </a:rPr>
              <a:t>Wratislaviae</a:t>
            </a:r>
            <a:r>
              <a:rPr lang="pl-PL" sz="1400" b="1" dirty="0">
                <a:solidFill>
                  <a:srgbClr val="9F250D"/>
                </a:solidFill>
              </a:rPr>
              <a:t> </a:t>
            </a:r>
            <a:r>
              <a:rPr lang="pl-PL" sz="1400" b="1" dirty="0" smtClean="0">
                <a:solidFill>
                  <a:srgbClr val="9F250D"/>
                </a:solidFill>
              </a:rPr>
              <a:t>Polskiej </a:t>
            </a:r>
            <a:r>
              <a:rPr lang="pl-PL" sz="1400" b="1" dirty="0">
                <a:solidFill>
                  <a:srgbClr val="9F250D"/>
                </a:solidFill>
              </a:rPr>
              <a:t>Akademii Nauk</a:t>
            </a:r>
            <a:r>
              <a:rPr lang="pl-PL" sz="200" dirty="0"/>
              <a:t> </a:t>
            </a:r>
          </a:p>
          <a:p>
            <a:pPr>
              <a:buClr>
                <a:srgbClr val="A02F10"/>
              </a:buClr>
            </a:pPr>
            <a:endParaRPr lang="pl-PL" sz="200" dirty="0"/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/>
              <a:t>dr </a:t>
            </a:r>
            <a:r>
              <a:rPr lang="pl-PL" sz="1400" b="1" dirty="0" smtClean="0"/>
              <a:t>inż. </a:t>
            </a:r>
            <a:r>
              <a:rPr lang="pl-PL" sz="1400" b="1" dirty="0"/>
              <a:t>Monika Danielewska </a:t>
            </a:r>
            <a:r>
              <a:rPr lang="pl-PL" sz="1400" dirty="0"/>
              <a:t>z Wydziału Podstawowych Problemów </a:t>
            </a:r>
            <a:r>
              <a:rPr lang="pl-PL" sz="1400" dirty="0" smtClean="0"/>
              <a:t>Techniki za </a:t>
            </a:r>
            <a:r>
              <a:rPr lang="pl-PL" sz="1400" dirty="0"/>
              <a:t>osiągnięcia </a:t>
            </a:r>
            <a:r>
              <a:rPr lang="pl-PL" sz="1400" dirty="0" smtClean="0"/>
              <a:t>w </a:t>
            </a:r>
            <a:r>
              <a:rPr lang="pl-PL" sz="1400" dirty="0"/>
              <a:t>poznaniu zjawiska </a:t>
            </a:r>
            <a:r>
              <a:rPr lang="pl-PL" sz="1400" dirty="0" err="1" smtClean="0"/>
              <a:t>dykrotyzmu</a:t>
            </a:r>
            <a:r>
              <a:rPr lang="pl-PL" sz="1400" dirty="0" smtClean="0"/>
              <a:t> </a:t>
            </a:r>
            <a:r>
              <a:rPr lang="pl-PL" sz="1400" dirty="0"/>
              <a:t>oka</a:t>
            </a:r>
            <a:r>
              <a:rPr lang="pl-PL" sz="1400" dirty="0" smtClean="0"/>
              <a:t>.</a:t>
            </a:r>
            <a:endParaRPr lang="pl-PL" sz="1400" b="1" dirty="0" smtClean="0">
              <a:solidFill>
                <a:srgbClr val="9F250D"/>
              </a:solidFill>
            </a:endParaRPr>
          </a:p>
          <a:p>
            <a:pPr>
              <a:buClr>
                <a:srgbClr val="9F250D"/>
              </a:buClr>
            </a:pPr>
            <a:r>
              <a:rPr lang="pl-PL" sz="1000" dirty="0" smtClean="0"/>
              <a:t>  </a:t>
            </a:r>
            <a:endParaRPr lang="pl-PL" sz="1400" b="1" dirty="0" smtClean="0">
              <a:solidFill>
                <a:srgbClr val="9F250D"/>
              </a:solidFill>
            </a:endParaRPr>
          </a:p>
          <a:p>
            <a:pPr>
              <a:buClr>
                <a:srgbClr val="9F250D"/>
              </a:buClr>
            </a:pPr>
            <a:r>
              <a:rPr lang="pl-PL" sz="1400" b="1" dirty="0" smtClean="0">
                <a:solidFill>
                  <a:srgbClr val="9F250D"/>
                </a:solidFill>
              </a:rPr>
              <a:t>Nagroda </a:t>
            </a:r>
            <a:r>
              <a:rPr lang="pl-PL" sz="1400" b="1" dirty="0">
                <a:solidFill>
                  <a:srgbClr val="9F250D"/>
                </a:solidFill>
              </a:rPr>
              <a:t>w konkursie Impuls Fundacji na rzecz Nauki </a:t>
            </a:r>
            <a:r>
              <a:rPr lang="pl-PL" sz="1400" b="1" dirty="0" smtClean="0">
                <a:solidFill>
                  <a:srgbClr val="9F250D"/>
                </a:solidFill>
              </a:rPr>
              <a:t>Polskiej</a:t>
            </a:r>
            <a:endParaRPr lang="pl-PL" sz="1400" dirty="0"/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/>
              <a:t>mgr </a:t>
            </a:r>
            <a:r>
              <a:rPr lang="pl-PL" sz="1400" b="1" dirty="0"/>
              <a:t>inż. Wojciech Wodo, </a:t>
            </a:r>
            <a:r>
              <a:rPr lang="pl-PL" sz="1400" dirty="0"/>
              <a:t>doktorant na Wydziale Podstawowych Problemów Techniki </a:t>
            </a:r>
            <a:r>
              <a:rPr lang="pl-PL" sz="1400" dirty="0" smtClean="0"/>
              <a:t>za projekt: </a:t>
            </a:r>
            <a:r>
              <a:rPr lang="pl-PL" sz="1400" i="1" dirty="0" smtClean="0"/>
              <a:t>Ochrona </a:t>
            </a:r>
            <a:r>
              <a:rPr lang="pl-PL" sz="1400" i="1" dirty="0"/>
              <a:t>tożsamości biometrycznej w urządzeniach </a:t>
            </a:r>
            <a:r>
              <a:rPr lang="pl-PL" sz="1400" i="1" dirty="0" smtClean="0"/>
              <a:t>wykorzystujących </a:t>
            </a:r>
            <a:r>
              <a:rPr lang="pl-PL" sz="1400" i="1" dirty="0"/>
              <a:t>interfejs klawiaturowy </a:t>
            </a:r>
            <a:r>
              <a:rPr lang="pl-PL" sz="1400" i="1" dirty="0" smtClean="0"/>
              <a:t> wraz </a:t>
            </a:r>
            <a:r>
              <a:rPr lang="pl-PL" sz="1400" i="1" dirty="0"/>
              <a:t>z automatyczną autoryzacją użytkowników w oparciu </a:t>
            </a:r>
            <a:r>
              <a:rPr lang="pl-PL" sz="1400" i="1" dirty="0" smtClean="0"/>
              <a:t>o biometryczną </a:t>
            </a:r>
            <a:r>
              <a:rPr lang="pl-PL" sz="1400" i="1" dirty="0"/>
              <a:t>cechę </a:t>
            </a:r>
            <a:r>
              <a:rPr lang="pl-PL" sz="1400" i="1" dirty="0" err="1" smtClean="0"/>
              <a:t>keystroking</a:t>
            </a:r>
            <a:r>
              <a:rPr lang="pl-PL" sz="1400" i="1" dirty="0" smtClean="0"/>
              <a:t>.</a:t>
            </a:r>
          </a:p>
          <a:p>
            <a:pPr>
              <a:buClr>
                <a:srgbClr val="9F250D"/>
              </a:buClr>
            </a:pPr>
            <a:endParaRPr lang="pl-PL" sz="1400" dirty="0">
              <a:solidFill>
                <a:srgbClr val="9F250D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8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 bwMode="auto">
          <a:xfrm>
            <a:off x="924310" y="463550"/>
            <a:ext cx="764319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indent="0"/>
            <a:r>
              <a:rPr lang="pl-PL" b="1" dirty="0" smtClean="0"/>
              <a:t>Nagrody i wyróżnienia naukowców  Politechniki Wrocławskiej</a:t>
            </a:r>
          </a:p>
        </p:txBody>
      </p:sp>
      <p:sp>
        <p:nvSpPr>
          <p:cNvPr id="4" name="Prostokąt 3"/>
          <p:cNvSpPr/>
          <p:nvPr/>
        </p:nvSpPr>
        <p:spPr>
          <a:xfrm>
            <a:off x="924670" y="1450976"/>
            <a:ext cx="7428557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rgbClr val="9F250D"/>
                </a:solidFill>
              </a:rPr>
              <a:t>Nagroda Naukowa POLITYKI 2014 </a:t>
            </a:r>
          </a:p>
          <a:p>
            <a:endParaRPr lang="pl-PL" sz="200" b="1" dirty="0">
              <a:solidFill>
                <a:srgbClr val="9F250D"/>
              </a:solidFill>
            </a:endParaRPr>
          </a:p>
          <a:p>
            <a:endParaRPr lang="pl-PL" sz="200" b="1" dirty="0">
              <a:solidFill>
                <a:srgbClr val="9F250D"/>
              </a:solidFill>
            </a:endParaRPr>
          </a:p>
          <a:p>
            <a:r>
              <a:rPr lang="pl-PL" sz="1400" dirty="0"/>
              <a:t>W kategorii nauki techniczne</a:t>
            </a:r>
            <a:r>
              <a:rPr lang="pl-PL" sz="1400" b="1" dirty="0" smtClean="0"/>
              <a:t>:</a:t>
            </a:r>
          </a:p>
          <a:p>
            <a:r>
              <a:rPr lang="pl-PL" sz="200" b="1" dirty="0" smtClean="0">
                <a:solidFill>
                  <a:srgbClr val="9F250D"/>
                </a:solidFill>
              </a:rPr>
              <a:t> </a:t>
            </a:r>
            <a:endParaRPr lang="pl-PL" sz="200" b="1" dirty="0">
              <a:solidFill>
                <a:srgbClr val="9F250D"/>
              </a:solidFill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/>
              <a:t>dr </a:t>
            </a:r>
            <a:r>
              <a:rPr lang="pl-PL" sz="1400" b="1" dirty="0"/>
              <a:t>inż. Grzegorz Soboń </a:t>
            </a:r>
            <a:r>
              <a:rPr lang="pl-PL" sz="1400" dirty="0"/>
              <a:t>z Wydziału Elektroniki.</a:t>
            </a:r>
          </a:p>
          <a:p>
            <a:pPr>
              <a:buClr>
                <a:srgbClr val="A02F10"/>
              </a:buClr>
            </a:pPr>
            <a:endParaRPr lang="pl-PL" sz="1400" b="1" dirty="0" smtClean="0">
              <a:solidFill>
                <a:srgbClr val="9F250D"/>
              </a:solidFill>
            </a:endParaRPr>
          </a:p>
          <a:p>
            <a:pPr>
              <a:buClr>
                <a:srgbClr val="A02F10"/>
              </a:buClr>
            </a:pPr>
            <a:r>
              <a:rPr lang="pl-PL" sz="1400" b="1" dirty="0" smtClean="0">
                <a:solidFill>
                  <a:srgbClr val="9F250D"/>
                </a:solidFill>
              </a:rPr>
              <a:t>Tytuł </a:t>
            </a:r>
            <a:r>
              <a:rPr lang="pl-PL" sz="1400" b="1" dirty="0">
                <a:solidFill>
                  <a:srgbClr val="9F250D"/>
                </a:solidFill>
              </a:rPr>
              <a:t>doktora honoris causa Moskiewskiego Instytutu Energetycznego </a:t>
            </a:r>
          </a:p>
          <a:p>
            <a:pPr>
              <a:buClr>
                <a:srgbClr val="A02F10"/>
              </a:buClr>
            </a:pPr>
            <a:endParaRPr lang="pl-PL" sz="200" b="1" dirty="0">
              <a:solidFill>
                <a:srgbClr val="9F250D"/>
              </a:solidFill>
            </a:endParaRPr>
          </a:p>
          <a:p>
            <a:pPr>
              <a:buClr>
                <a:srgbClr val="A02F10"/>
              </a:buClr>
            </a:pPr>
            <a:endParaRPr lang="pl-PL" sz="200" b="1" dirty="0">
              <a:solidFill>
                <a:srgbClr val="9F250D"/>
              </a:solidFill>
            </a:endParaRP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/>
              <a:t>prof. dr hab. inż. Tadeusz Więckowski, </a:t>
            </a:r>
            <a:r>
              <a:rPr lang="pl-PL" sz="1400" dirty="0"/>
              <a:t>Rektor Politechniki Wrocławskiej</a:t>
            </a:r>
            <a:r>
              <a:rPr lang="pl-PL" sz="1400" b="1" dirty="0"/>
              <a:t>, </a:t>
            </a:r>
            <a:r>
              <a:rPr lang="pl-PL" sz="1400" dirty="0"/>
              <a:t>otrzymał tytuł doktora honoris causa Moskiewskiego Instytutu Energetycznego (</a:t>
            </a:r>
            <a:r>
              <a:rPr lang="pl-PL" sz="1400" dirty="0" err="1"/>
              <a:t>Moscow</a:t>
            </a:r>
            <a:r>
              <a:rPr lang="pl-PL" sz="1400" dirty="0"/>
              <a:t> Power Engineering </a:t>
            </a:r>
            <a:r>
              <a:rPr lang="pl-PL" sz="1400" dirty="0" err="1"/>
              <a:t>Institute</a:t>
            </a:r>
            <a:r>
              <a:rPr lang="pl-PL" sz="1400" dirty="0" smtClean="0"/>
              <a:t>).</a:t>
            </a:r>
            <a:endParaRPr lang="pl-PL" sz="1400" dirty="0"/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sz="1400" dirty="0"/>
          </a:p>
          <a:p>
            <a:pPr>
              <a:buClr>
                <a:srgbClr val="A02F10"/>
              </a:buClr>
            </a:pPr>
            <a:r>
              <a:rPr lang="pl-PL" sz="1400" b="1" dirty="0">
                <a:solidFill>
                  <a:srgbClr val="9F250D"/>
                </a:solidFill>
              </a:rPr>
              <a:t>Tytuł doktora honoris causa Uniwersytetu Otto-von-Guericke w </a:t>
            </a:r>
            <a:r>
              <a:rPr lang="pl-PL" sz="1400" b="1" dirty="0" smtClean="0">
                <a:solidFill>
                  <a:srgbClr val="9F250D"/>
                </a:solidFill>
              </a:rPr>
              <a:t>Magdeburgu</a:t>
            </a:r>
            <a:endParaRPr lang="pl-PL" sz="1400" dirty="0"/>
          </a:p>
          <a:p>
            <a:pPr>
              <a:buClr>
                <a:srgbClr val="A02F10"/>
              </a:buClr>
            </a:pPr>
            <a:endParaRPr lang="pl-PL" sz="200" dirty="0"/>
          </a:p>
          <a:p>
            <a:pPr>
              <a:buClr>
                <a:srgbClr val="A02F10"/>
              </a:buClr>
            </a:pPr>
            <a:r>
              <a:rPr lang="pl-PL" sz="200" dirty="0"/>
              <a:t> </a:t>
            </a:r>
            <a:endParaRPr lang="pl-PL" sz="1400" b="1" dirty="0"/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/>
              <a:t>p</a:t>
            </a:r>
            <a:r>
              <a:rPr lang="pl-PL" sz="1400" dirty="0" smtClean="0"/>
              <a:t>rof.</a:t>
            </a:r>
            <a:r>
              <a:rPr lang="pl-PL" sz="1400" b="1" dirty="0" smtClean="0"/>
              <a:t> dr. </a:t>
            </a:r>
            <a:r>
              <a:rPr lang="pl-PL" sz="1400" dirty="0"/>
              <a:t>h</a:t>
            </a:r>
            <a:r>
              <a:rPr lang="pl-PL" sz="1400" b="1" dirty="0" smtClean="0"/>
              <a:t>ab. inż. </a:t>
            </a:r>
            <a:r>
              <a:rPr lang="pl-PL" sz="1400" b="1" dirty="0"/>
              <a:t>Waldemar Rebizant, </a:t>
            </a:r>
            <a:r>
              <a:rPr lang="pl-PL" sz="1400" dirty="0"/>
              <a:t>dziekan Wydziału Elektrycznego Politechniki Wrocławskiej, otrzymał </a:t>
            </a:r>
            <a:r>
              <a:rPr lang="pl-PL" sz="1400" dirty="0" smtClean="0"/>
              <a:t>tytuł </a:t>
            </a:r>
            <a:r>
              <a:rPr lang="pl-PL" sz="1400" dirty="0"/>
              <a:t>doktora honoris causa Uniwersytetu Otto-von-Guericke w Magdeburgu.  </a:t>
            </a:r>
            <a:endParaRPr lang="pl-PL" sz="1400" dirty="0" smtClean="0"/>
          </a:p>
          <a:p>
            <a:pPr>
              <a:buClr>
                <a:srgbClr val="A02F10"/>
              </a:buClr>
            </a:pPr>
            <a:endParaRPr lang="pl-PL" sz="1400" dirty="0" smtClean="0"/>
          </a:p>
          <a:p>
            <a:pPr>
              <a:buClr>
                <a:srgbClr val="A02F10"/>
              </a:buClr>
            </a:pPr>
            <a:r>
              <a:rPr lang="pl-PL" sz="1400" dirty="0">
                <a:solidFill>
                  <a:srgbClr val="9F250D"/>
                </a:solidFill>
              </a:rPr>
              <a:t>Tytuł doktora honoris causa Uniwersytetu Petroszany </a:t>
            </a:r>
            <a:r>
              <a:rPr lang="pl-PL" sz="1400" dirty="0" smtClean="0">
                <a:solidFill>
                  <a:srgbClr val="9F250D"/>
                </a:solidFill>
              </a:rPr>
              <a:t>w Rumuni.</a:t>
            </a:r>
            <a:endParaRPr lang="pl-PL" sz="1400" dirty="0" smtClean="0"/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prof. dr hab. inż. Monika </a:t>
            </a:r>
            <a:r>
              <a:rPr lang="pl-PL" sz="1400" dirty="0" err="1" smtClean="0"/>
              <a:t>Hardygóra</a:t>
            </a:r>
            <a:r>
              <a:rPr lang="pl-PL" sz="1400" dirty="0" smtClean="0"/>
              <a:t> z Wydziału </a:t>
            </a:r>
            <a:r>
              <a:rPr lang="pl-PL" sz="1400" dirty="0" err="1" smtClean="0"/>
              <a:t>Geoinżynierii</a:t>
            </a:r>
            <a:r>
              <a:rPr lang="pl-PL" sz="1400" dirty="0" smtClean="0"/>
              <a:t>, Górnictwa i Geologii Politechniki Wrocławskiej otrzymała tytuł </a:t>
            </a:r>
            <a:r>
              <a:rPr lang="pl-PL" sz="1400" dirty="0" err="1" smtClean="0"/>
              <a:t>doctora</a:t>
            </a:r>
            <a:r>
              <a:rPr lang="pl-PL" sz="1400" dirty="0" smtClean="0"/>
              <a:t> honoris causa Uniwersytetu </a:t>
            </a: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>Petroszany </a:t>
            </a:r>
            <a:r>
              <a:rPr lang="pl-PL" sz="1400" dirty="0" smtClean="0"/>
              <a:t>w Rumunii.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4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ymbol zastępczy zawartości 2"/>
          <p:cNvSpPr>
            <a:spLocks noGrp="1"/>
          </p:cNvSpPr>
          <p:nvPr>
            <p:ph idx="4294967295"/>
          </p:nvPr>
        </p:nvSpPr>
        <p:spPr>
          <a:xfrm>
            <a:off x="984523" y="1423988"/>
            <a:ext cx="7308850" cy="2653084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endParaRPr lang="pl-PL" sz="1200" dirty="0" smtClean="0">
              <a:latin typeface="+mj-lt"/>
            </a:endParaRPr>
          </a:p>
          <a:p>
            <a:pPr marL="0" indent="0">
              <a:buFont typeface="Arial" charset="0"/>
              <a:buNone/>
            </a:pPr>
            <a:endParaRPr lang="pl-PL" sz="1200" dirty="0" smtClean="0">
              <a:latin typeface="+mj-lt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 bwMode="auto">
          <a:xfrm>
            <a:off x="924310" y="463550"/>
            <a:ext cx="764319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indent="0"/>
            <a:r>
              <a:rPr lang="pl-PL" b="1" dirty="0" smtClean="0"/>
              <a:t>Nagrody i wyróżnienia naukowców  Politechniki Wrocławskiej</a:t>
            </a:r>
          </a:p>
        </p:txBody>
      </p:sp>
      <p:sp>
        <p:nvSpPr>
          <p:cNvPr id="4" name="Prostokąt 3"/>
          <p:cNvSpPr/>
          <p:nvPr/>
        </p:nvSpPr>
        <p:spPr>
          <a:xfrm>
            <a:off x="924670" y="1592796"/>
            <a:ext cx="736870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b="1" dirty="0" smtClean="0">
                <a:solidFill>
                  <a:srgbClr val="9F250D"/>
                </a:solidFill>
              </a:rPr>
              <a:t>Top </a:t>
            </a:r>
            <a:r>
              <a:rPr lang="pl-PL" sz="1400" b="1" dirty="0">
                <a:solidFill>
                  <a:srgbClr val="9F250D"/>
                </a:solidFill>
              </a:rPr>
              <a:t>500 </a:t>
            </a:r>
            <a:r>
              <a:rPr lang="pl-PL" sz="1400" b="1" dirty="0" err="1" smtClean="0">
                <a:solidFill>
                  <a:srgbClr val="9F250D"/>
                </a:solidFill>
              </a:rPr>
              <a:t>Innovators</a:t>
            </a:r>
            <a:r>
              <a:rPr lang="pl-PL" sz="1400" b="1" dirty="0">
                <a:solidFill>
                  <a:srgbClr val="9F250D"/>
                </a:solidFill>
              </a:rPr>
              <a:t> </a:t>
            </a:r>
            <a:r>
              <a:rPr lang="pl-PL" sz="1400" b="1" dirty="0" smtClean="0">
                <a:solidFill>
                  <a:srgbClr val="9F250D"/>
                </a:solidFill>
              </a:rPr>
              <a:t>2014/2015</a:t>
            </a:r>
          </a:p>
          <a:p>
            <a:endParaRPr lang="pl-PL" sz="200" dirty="0" smtClean="0">
              <a:solidFill>
                <a:srgbClr val="9F250D"/>
              </a:solidFill>
            </a:endParaRPr>
          </a:p>
          <a:p>
            <a:endParaRPr lang="pl-PL" sz="200" dirty="0" smtClean="0">
              <a:solidFill>
                <a:srgbClr val="9F250D"/>
              </a:solidFill>
            </a:endParaRPr>
          </a:p>
          <a:p>
            <a:endParaRPr lang="pl-PL" sz="200" dirty="0" smtClean="0"/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dr hab. Marcin </a:t>
            </a:r>
            <a:r>
              <a:rPr lang="pl-PL" sz="1400" dirty="0" err="1" smtClean="0"/>
              <a:t>Sieńczyk</a:t>
            </a:r>
            <a:r>
              <a:rPr lang="pl-PL" sz="1400" dirty="0" smtClean="0"/>
              <a:t>, Wydział Chemiczny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mgr inż. Stanisław Saganowski, doktorant na Wydziale Informatyki i Zarządzania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dr Monika Ewa Danielewska, Wydział Podstawowych Problemów Techniki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dr Urszula </a:t>
            </a:r>
            <a:r>
              <a:rPr lang="pl-PL" sz="1400" dirty="0" err="1" smtClean="0"/>
              <a:t>Libal</a:t>
            </a:r>
            <a:r>
              <a:rPr lang="pl-PL" sz="1400" dirty="0" smtClean="0"/>
              <a:t>, Wydział Elektroniki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dr hab. Przemysław </a:t>
            </a:r>
            <a:r>
              <a:rPr lang="pl-PL" sz="1400" dirty="0" err="1" smtClean="0"/>
              <a:t>Kazienko</a:t>
            </a:r>
            <a:r>
              <a:rPr lang="pl-PL" sz="1400" dirty="0" smtClean="0"/>
              <a:t>, Wydział Informatyki i Zarządzania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dr Paweł Maślak, Wydział Mechaniczny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mgr inż. Joanna Helman, doktorantka na Wydziale Mechanicznym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dr Damian </a:t>
            </a:r>
            <a:r>
              <a:rPr lang="pl-PL" sz="1400" dirty="0" err="1" smtClean="0"/>
              <a:t>Pietrusiak</a:t>
            </a:r>
            <a:r>
              <a:rPr lang="pl-PL" sz="1400" dirty="0" smtClean="0"/>
              <a:t>, Wydział Mechaniczny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mgr inż. Jan Tarka, doktorant na Wydziale Elektroniki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mgr inż. Łukasz Augustyniak, doktorant na Wydziale Informatyki i Zarządzania.</a:t>
            </a:r>
          </a:p>
          <a:p>
            <a:pPr>
              <a:buClr>
                <a:srgbClr val="A02F10"/>
              </a:buClr>
            </a:pPr>
            <a:endParaRPr lang="pl-PL" sz="1400" dirty="0" smtClean="0"/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sz="1400" dirty="0" smtClean="0"/>
          </a:p>
          <a:p>
            <a:pPr>
              <a:buClr>
                <a:srgbClr val="9F250D"/>
              </a:buClr>
            </a:pPr>
            <a:r>
              <a:rPr lang="pl-PL" sz="1400" dirty="0" smtClean="0">
                <a:solidFill>
                  <a:srgbClr val="9F250D"/>
                </a:solidFill>
              </a:rPr>
              <a:t>Nagroda im. Kazimierza Kuratowskiego </a:t>
            </a:r>
          </a:p>
          <a:p>
            <a:pPr>
              <a:buClr>
                <a:srgbClr val="9F250D"/>
              </a:buClr>
            </a:pPr>
            <a:r>
              <a:rPr lang="pl-PL" sz="200" dirty="0" smtClean="0">
                <a:solidFill>
                  <a:srgbClr val="9F250D"/>
                </a:solidFill>
              </a:rPr>
              <a:t>  </a:t>
            </a:r>
            <a:endParaRPr lang="pl-PL" sz="200" dirty="0" smtClean="0"/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dr inż. Kamil Kaleta z Wydziału Podstawowych Problemów Techniki za osiągnięcia naukowe  z matematyki.</a:t>
            </a:r>
          </a:p>
          <a:p>
            <a:endParaRPr lang="pl-PL" sz="1400" b="0" dirty="0" smtClean="0"/>
          </a:p>
          <a:p>
            <a:endParaRPr lang="pl-PL" sz="1400" b="0" dirty="0">
              <a:solidFill>
                <a:srgbClr val="9F250D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2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ymbol zastępczy zawartości 2"/>
          <p:cNvSpPr>
            <a:spLocks noGrp="1"/>
          </p:cNvSpPr>
          <p:nvPr>
            <p:ph idx="4294967295"/>
          </p:nvPr>
        </p:nvSpPr>
        <p:spPr>
          <a:xfrm>
            <a:off x="984523" y="1423988"/>
            <a:ext cx="7308850" cy="2653084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endParaRPr lang="pl-PL" sz="1200" dirty="0" smtClean="0">
              <a:latin typeface="+mj-lt"/>
            </a:endParaRPr>
          </a:p>
          <a:p>
            <a:pPr marL="0" indent="0">
              <a:buFont typeface="Arial" charset="0"/>
              <a:buNone/>
            </a:pPr>
            <a:endParaRPr lang="pl-PL" sz="1200" dirty="0" smtClean="0">
              <a:latin typeface="+mj-lt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 bwMode="auto">
          <a:xfrm>
            <a:off x="813339" y="584684"/>
            <a:ext cx="764319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indent="0"/>
            <a:r>
              <a:rPr lang="pl-PL" b="1" dirty="0" smtClean="0"/>
              <a:t>Nagrody i wyróżnienia naukowców  Politechniki Wrocławskiej</a:t>
            </a:r>
          </a:p>
        </p:txBody>
      </p:sp>
      <p:sp>
        <p:nvSpPr>
          <p:cNvPr id="4" name="Prostokąt 3"/>
          <p:cNvSpPr/>
          <p:nvPr/>
        </p:nvSpPr>
        <p:spPr>
          <a:xfrm>
            <a:off x="813339" y="1636354"/>
            <a:ext cx="3971365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9F250D"/>
              </a:buClr>
            </a:pPr>
            <a:r>
              <a:rPr lang="pl-PL" sz="1400" dirty="0" smtClean="0">
                <a:solidFill>
                  <a:srgbClr val="9F250D"/>
                </a:solidFill>
              </a:rPr>
              <a:t>Nagroda </a:t>
            </a:r>
            <a:r>
              <a:rPr lang="pl-PL" sz="1400" dirty="0">
                <a:solidFill>
                  <a:srgbClr val="9F250D"/>
                </a:solidFill>
              </a:rPr>
              <a:t>Lew Politechniki Wrocławskiej </a:t>
            </a:r>
            <a:endParaRPr lang="pl-PL" sz="1400" dirty="0" smtClean="0">
              <a:solidFill>
                <a:srgbClr val="9F250D"/>
              </a:solidFill>
            </a:endParaRPr>
          </a:p>
          <a:p>
            <a:pPr>
              <a:buClr>
                <a:srgbClr val="9F250D"/>
              </a:buClr>
            </a:pPr>
            <a:endParaRPr lang="pl-PL" sz="1400" dirty="0">
              <a:solidFill>
                <a:srgbClr val="9F250D"/>
              </a:solidFill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500" dirty="0" smtClean="0"/>
              <a:t>mgr </a:t>
            </a:r>
            <a:r>
              <a:rPr lang="pl-PL" sz="1500" dirty="0"/>
              <a:t>inż. </a:t>
            </a:r>
            <a:r>
              <a:rPr lang="pl-PL" sz="1500" dirty="0" smtClean="0"/>
              <a:t>Alicja </a:t>
            </a:r>
            <a:r>
              <a:rPr lang="pl-PL" sz="1500" dirty="0"/>
              <a:t>Maniak</a:t>
            </a:r>
            <a:r>
              <a:rPr lang="pl-PL" sz="1500" b="0" dirty="0"/>
              <a:t>, dyrektor Działu </a:t>
            </a:r>
            <a:r>
              <a:rPr lang="pl-PL" sz="1500" b="0" dirty="0" smtClean="0"/>
              <a:t>ds</a:t>
            </a:r>
            <a:r>
              <a:rPr lang="pl-PL" sz="1500" b="0" dirty="0"/>
              <a:t>. Strategii Uczelni za wieloletnią pracę </a:t>
            </a:r>
            <a:r>
              <a:rPr lang="pl-PL" sz="1500" b="0" dirty="0" smtClean="0"/>
              <a:t>na </a:t>
            </a:r>
            <a:r>
              <a:rPr lang="pl-PL" sz="1500" b="0" dirty="0"/>
              <a:t>rzecz rozwoju </a:t>
            </a:r>
            <a:r>
              <a:rPr lang="pl-PL" sz="1500" b="0" dirty="0" smtClean="0"/>
              <a:t>Politechniki Wrocławskiej.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500" dirty="0"/>
              <a:t>d</a:t>
            </a:r>
            <a:r>
              <a:rPr lang="pl-PL" sz="1500" dirty="0" smtClean="0"/>
              <a:t>r hab</a:t>
            </a:r>
            <a:r>
              <a:rPr lang="pl-PL" sz="1500" dirty="0"/>
              <a:t>. inż. </a:t>
            </a:r>
            <a:r>
              <a:rPr lang="pl-PL" sz="1500" dirty="0" smtClean="0"/>
              <a:t>Zbigniew Kłos</a:t>
            </a:r>
            <a:r>
              <a:rPr lang="pl-PL" sz="1500" b="0" dirty="0" smtClean="0"/>
              <a:t> </a:t>
            </a:r>
            <a:r>
              <a:rPr lang="pl-PL" sz="1500" b="0" dirty="0"/>
              <a:t>z Wydziału </a:t>
            </a:r>
            <a:r>
              <a:rPr lang="pl-PL" sz="1500" b="0" dirty="0" smtClean="0"/>
              <a:t>Elektrycznego </a:t>
            </a:r>
            <a:r>
              <a:rPr lang="pl-PL" sz="1500" b="0" dirty="0"/>
              <a:t>za pełną poświęceń pracę    wychowawczą </a:t>
            </a:r>
            <a:r>
              <a:rPr lang="pl-PL" sz="1500" b="0" dirty="0" smtClean="0"/>
              <a:t>ze studentami                        Politechniki </a:t>
            </a:r>
            <a:r>
              <a:rPr lang="pl-PL" sz="1500" b="0" dirty="0"/>
              <a:t>Wrocławskiej.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500" dirty="0" smtClean="0"/>
              <a:t>prof</a:t>
            </a:r>
            <a:r>
              <a:rPr lang="pl-PL" sz="1500" dirty="0"/>
              <a:t>. </a:t>
            </a:r>
            <a:r>
              <a:rPr lang="pl-PL" sz="1500" dirty="0" smtClean="0"/>
              <a:t>dr </a:t>
            </a:r>
            <a:r>
              <a:rPr lang="pl-PL" sz="1500" dirty="0"/>
              <a:t>hab. inż. </a:t>
            </a:r>
            <a:r>
              <a:rPr lang="pl-PL" sz="1500" dirty="0" smtClean="0"/>
              <a:t>Piotr Dudziński </a:t>
            </a:r>
            <a:r>
              <a:rPr lang="pl-PL" sz="1500" b="0" dirty="0" smtClean="0"/>
              <a:t/>
            </a:r>
            <a:br>
              <a:rPr lang="pl-PL" sz="1500" b="0" dirty="0" smtClean="0"/>
            </a:br>
            <a:r>
              <a:rPr lang="pl-PL" sz="1500" b="0" dirty="0" smtClean="0"/>
              <a:t>z </a:t>
            </a:r>
            <a:r>
              <a:rPr lang="pl-PL" sz="1500" b="0" dirty="0"/>
              <a:t>Katedry Inżynierii Maszyn Roboczych </a:t>
            </a:r>
            <a:r>
              <a:rPr lang="pl-PL" sz="1500" b="0" dirty="0" smtClean="0"/>
              <a:t/>
            </a:r>
            <a:br>
              <a:rPr lang="pl-PL" sz="1500" b="0" dirty="0" smtClean="0"/>
            </a:br>
            <a:r>
              <a:rPr lang="pl-PL" sz="1500" b="0" dirty="0" smtClean="0"/>
              <a:t>i </a:t>
            </a:r>
            <a:r>
              <a:rPr lang="pl-PL" sz="1500" b="0" dirty="0"/>
              <a:t>Pojazdów </a:t>
            </a:r>
            <a:r>
              <a:rPr lang="pl-PL" sz="1500" b="0" dirty="0" smtClean="0"/>
              <a:t>Przemysłowych na Wydziale Mechanicznym </a:t>
            </a:r>
            <a:r>
              <a:rPr lang="pl-PL" sz="1500" b="0" dirty="0"/>
              <a:t>za </a:t>
            </a:r>
            <a:r>
              <a:rPr lang="pl-PL" sz="1500" b="0" dirty="0" smtClean="0"/>
              <a:t>niestrudzoną popularyzację </a:t>
            </a:r>
            <a:r>
              <a:rPr lang="pl-PL" sz="1500" b="0" dirty="0"/>
              <a:t>nauki wśród młodzieży </a:t>
            </a:r>
            <a:r>
              <a:rPr lang="pl-PL" sz="1500" b="0" dirty="0" smtClean="0"/>
              <a:t/>
            </a:r>
            <a:br>
              <a:rPr lang="pl-PL" sz="1500" b="0" dirty="0" smtClean="0"/>
            </a:br>
            <a:r>
              <a:rPr lang="pl-PL" sz="1500" b="0" dirty="0" smtClean="0"/>
              <a:t>i </a:t>
            </a:r>
            <a:r>
              <a:rPr lang="pl-PL" sz="1500" b="0" dirty="0"/>
              <a:t>zaangażowanie w </a:t>
            </a:r>
            <a:r>
              <a:rPr lang="pl-PL" sz="1500" b="0" dirty="0" smtClean="0"/>
              <a:t>organizację Dolnośląskiego </a:t>
            </a:r>
            <a:r>
              <a:rPr lang="pl-PL" sz="1500" b="0" dirty="0"/>
              <a:t>Festiwalu </a:t>
            </a:r>
            <a:r>
              <a:rPr lang="pl-PL" sz="1500" b="0" dirty="0" smtClean="0"/>
              <a:t>Nauki.</a:t>
            </a:r>
            <a:endParaRPr lang="pl-PL" sz="1500" b="0" dirty="0"/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5" t="1488" r="44111" b="14217"/>
          <a:stretch/>
        </p:blipFill>
        <p:spPr bwMode="auto">
          <a:xfrm>
            <a:off x="5078572" y="1717882"/>
            <a:ext cx="3608228" cy="3812061"/>
          </a:xfrm>
          <a:prstGeom prst="round1Rect">
            <a:avLst>
              <a:gd name="adj" fmla="val 1480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8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indent="0" eaLnBrk="1" hangingPunct="1"/>
            <a:r>
              <a:rPr lang="pl-PL" b="1" dirty="0" smtClean="0"/>
              <a:t>Dziekani wydziałów</a:t>
            </a:r>
            <a:r>
              <a:rPr lang="pl-PL" sz="2800" b="1" dirty="0" smtClean="0"/>
              <a:t>  </a:t>
            </a:r>
            <a:br>
              <a:rPr lang="pl-PL" sz="2800" b="1" dirty="0" smtClean="0"/>
            </a:br>
            <a:r>
              <a:rPr lang="pl-PL" sz="2000" b="1" dirty="0" smtClean="0"/>
              <a:t>(kadencja 2012-2016)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71663" y="1520825"/>
            <a:ext cx="6815137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Architektury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arch. Elżbieta </a:t>
            </a:r>
            <a:r>
              <a:rPr lang="pl-PL" sz="1400" dirty="0" err="1" smtClean="0"/>
              <a:t>Trocka-Leszczyńska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Budownictwa Lądowego i Wodnego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Jerzy </a:t>
            </a:r>
            <a:r>
              <a:rPr lang="pl-PL" sz="1400" dirty="0" err="1" smtClean="0"/>
              <a:t>Hoła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Chemiczny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Andrzej </a:t>
            </a:r>
            <a:r>
              <a:rPr lang="pl-PL" sz="1400" dirty="0" err="1" smtClean="0"/>
              <a:t>Trochimczuk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Elektroniki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Jan Zarzycki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Elektryczny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Waldemar Rebizant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</a:t>
            </a:r>
            <a:r>
              <a:rPr lang="pl-PL" sz="1400" b="1" dirty="0" err="1" smtClean="0"/>
              <a:t>Geoinżynierii</a:t>
            </a:r>
            <a:r>
              <a:rPr lang="pl-PL" sz="1400" b="1" dirty="0" smtClean="0"/>
              <a:t>, Górnictwa i Geologii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Wojciech </a:t>
            </a:r>
            <a:r>
              <a:rPr lang="pl-PL" sz="1400" dirty="0" err="1" smtClean="0"/>
              <a:t>Ciężkowski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 </a:t>
            </a:r>
          </a:p>
        </p:txBody>
      </p:sp>
      <p:pic>
        <p:nvPicPr>
          <p:cNvPr id="8196" name="Picture 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2213" y="1520825"/>
            <a:ext cx="4318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4588" y="2071688"/>
            <a:ext cx="50800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2838" y="2736850"/>
            <a:ext cx="550862" cy="60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2675" y="3328988"/>
            <a:ext cx="64770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1250" y="4021138"/>
            <a:ext cx="58261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5538" y="4689475"/>
            <a:ext cx="549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002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Symbol zastępczy zawartości 2"/>
          <p:cNvSpPr>
            <a:spLocks noGrp="1"/>
          </p:cNvSpPr>
          <p:nvPr>
            <p:ph idx="4294967295"/>
          </p:nvPr>
        </p:nvSpPr>
        <p:spPr>
          <a:xfrm>
            <a:off x="748309" y="1082126"/>
            <a:ext cx="7964151" cy="4772219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l-PL" b="1" dirty="0" smtClean="0">
                <a:solidFill>
                  <a:srgbClr val="A02F10"/>
                </a:solidFill>
              </a:rPr>
              <a:t>Ranking Szkół Wyższych Perspektywy </a:t>
            </a:r>
            <a:r>
              <a:rPr lang="pl-PL" b="1" dirty="0">
                <a:solidFill>
                  <a:srgbClr val="A02F10"/>
                </a:solidFill>
              </a:rPr>
              <a:t>2014 </a:t>
            </a:r>
            <a:endParaRPr lang="pl-PL" b="1" dirty="0" smtClean="0">
              <a:solidFill>
                <a:srgbClr val="A02F10"/>
              </a:solidFill>
            </a:endParaRPr>
          </a:p>
          <a:p>
            <a:pPr lvl="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5</a:t>
            </a:r>
            <a:r>
              <a:rPr lang="pl-PL" sz="1400" dirty="0"/>
              <a:t>. miejsce wśród wszystkich uczelni w Polsce </a:t>
            </a:r>
          </a:p>
          <a:p>
            <a:pPr lvl="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2</a:t>
            </a:r>
            <a:r>
              <a:rPr lang="pl-PL" sz="1400" dirty="0"/>
              <a:t>. </a:t>
            </a:r>
            <a:r>
              <a:rPr lang="pl-PL" sz="1400" dirty="0" smtClean="0"/>
              <a:t>miejsce wśród </a:t>
            </a:r>
            <a:r>
              <a:rPr lang="pl-PL" sz="1400" dirty="0"/>
              <a:t>uczelni </a:t>
            </a:r>
            <a:r>
              <a:rPr lang="pl-PL" sz="1400" dirty="0" smtClean="0"/>
              <a:t>technicznych</a:t>
            </a:r>
          </a:p>
          <a:p>
            <a:pPr marL="0" lvl="0" indent="0">
              <a:buClr>
                <a:srgbClr val="A02F10"/>
              </a:buClr>
              <a:buNone/>
            </a:pPr>
            <a:r>
              <a:rPr lang="pl-PL" b="1" dirty="0" smtClean="0">
                <a:solidFill>
                  <a:srgbClr val="A02F10"/>
                </a:solidFill>
              </a:rPr>
              <a:t>Ranking </a:t>
            </a:r>
            <a:r>
              <a:rPr lang="pl-PL" b="1" dirty="0">
                <a:solidFill>
                  <a:srgbClr val="A02F10"/>
                </a:solidFill>
              </a:rPr>
              <a:t>Szkół Wyższych Wprost </a:t>
            </a:r>
            <a:r>
              <a:rPr lang="pl-PL" b="1" dirty="0" smtClean="0">
                <a:solidFill>
                  <a:srgbClr val="A02F10"/>
                </a:solidFill>
              </a:rPr>
              <a:t>2014</a:t>
            </a:r>
            <a:endParaRPr lang="pl-PL" b="1" dirty="0">
              <a:solidFill>
                <a:srgbClr val="A02F10"/>
              </a:solidFill>
            </a:endParaRPr>
          </a:p>
          <a:p>
            <a:pPr lvl="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/>
              <a:t>II uczelnia w Polsce, której absolwenci są najbardziej poszukiwani  </a:t>
            </a:r>
            <a:r>
              <a:rPr lang="pl-PL" sz="1400" dirty="0" smtClean="0"/>
              <a:t>przez pracodawców</a:t>
            </a:r>
          </a:p>
          <a:p>
            <a:pPr marL="0" lvl="0" indent="0">
              <a:buClr>
                <a:srgbClr val="A02F10"/>
              </a:buClr>
              <a:buNone/>
            </a:pPr>
            <a:r>
              <a:rPr lang="pl-PL" b="1" dirty="0" smtClean="0">
                <a:solidFill>
                  <a:srgbClr val="A02F10"/>
                </a:solidFill>
              </a:rPr>
              <a:t>Zestawienie </a:t>
            </a:r>
            <a:r>
              <a:rPr lang="pl-PL" b="1" dirty="0">
                <a:solidFill>
                  <a:srgbClr val="A02F10"/>
                </a:solidFill>
              </a:rPr>
              <a:t>"Kuźnia Prezesów" opublikowane przez „Rzeczpospolitą” </a:t>
            </a:r>
          </a:p>
          <a:p>
            <a:pPr lvl="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/>
              <a:t>6. miejsce wśród uczelni, </a:t>
            </a:r>
            <a:r>
              <a:rPr lang="pl-PL" sz="1400" dirty="0" smtClean="0"/>
              <a:t>których absolwenci </a:t>
            </a:r>
            <a:r>
              <a:rPr lang="pl-PL" sz="1400" dirty="0"/>
              <a:t>zostali prezesami największych </a:t>
            </a:r>
            <a:r>
              <a:rPr lang="pl-PL" sz="1400" dirty="0" smtClean="0"/>
              <a:t>firm</a:t>
            </a:r>
            <a:endParaRPr lang="pl-PL" sz="1400" dirty="0"/>
          </a:p>
          <a:p>
            <a:pPr marL="0" lvl="0" indent="0">
              <a:buClr>
                <a:srgbClr val="A02F10"/>
              </a:buClr>
              <a:buNone/>
            </a:pPr>
            <a:r>
              <a:rPr lang="pl-PL" b="1" dirty="0" smtClean="0">
                <a:solidFill>
                  <a:srgbClr val="A02F10"/>
                </a:solidFill>
              </a:rPr>
              <a:t>Ogólnopolskie Badanie Wynagrodzeń 2014</a:t>
            </a:r>
            <a:endParaRPr lang="pl-PL" b="1" dirty="0">
              <a:solidFill>
                <a:srgbClr val="A02F10"/>
              </a:solidFill>
            </a:endParaRPr>
          </a:p>
          <a:p>
            <a:pPr lvl="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3. miejsce w zestawieniu </a:t>
            </a:r>
            <a:r>
              <a:rPr lang="pl-PL" sz="1400" dirty="0"/>
              <a:t>30 polskich uczelni, po ukończeniu których mediana pensji jest </a:t>
            </a:r>
            <a:r>
              <a:rPr lang="pl-PL" sz="1400" dirty="0" smtClean="0"/>
              <a:t>najwyższa</a:t>
            </a:r>
            <a:endParaRPr lang="pl-PL" sz="1400" dirty="0"/>
          </a:p>
          <a:p>
            <a:pPr marL="0" indent="0">
              <a:buClr>
                <a:srgbClr val="A02F10"/>
              </a:buClr>
              <a:buNone/>
            </a:pPr>
            <a:r>
              <a:rPr lang="pl-PL" b="1" dirty="0" smtClean="0">
                <a:solidFill>
                  <a:srgbClr val="A02F10"/>
                </a:solidFill>
              </a:rPr>
              <a:t>Zestawienie The </a:t>
            </a:r>
            <a:r>
              <a:rPr lang="pl-PL" b="1" dirty="0" err="1">
                <a:solidFill>
                  <a:srgbClr val="A02F10"/>
                </a:solidFill>
              </a:rPr>
              <a:t>Huffington</a:t>
            </a:r>
            <a:r>
              <a:rPr lang="pl-PL" b="1" dirty="0">
                <a:solidFill>
                  <a:srgbClr val="A02F10"/>
                </a:solidFill>
              </a:rPr>
              <a:t> Post i </a:t>
            </a:r>
            <a:r>
              <a:rPr lang="pl-PL" b="1" dirty="0" smtClean="0">
                <a:solidFill>
                  <a:srgbClr val="A02F10"/>
                </a:solidFill>
              </a:rPr>
              <a:t>Disney-</a:t>
            </a:r>
            <a:r>
              <a:rPr lang="pl-PL" b="1" dirty="0" err="1" smtClean="0">
                <a:solidFill>
                  <a:srgbClr val="A02F10"/>
                </a:solidFill>
              </a:rPr>
              <a:t>Pixar</a:t>
            </a:r>
            <a:endParaRPr lang="pl-PL" dirty="0">
              <a:solidFill>
                <a:srgbClr val="A02F10"/>
              </a:solidFill>
            </a:endParaRPr>
          </a:p>
          <a:p>
            <a:pPr lvl="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Politechnika </a:t>
            </a:r>
            <a:r>
              <a:rPr lang="pl-PL" sz="1400" dirty="0"/>
              <a:t>Wrocławska wśród 15 najpiękniejszych uczelni świata </a:t>
            </a:r>
            <a:endParaRPr lang="pl-PL" sz="1400" dirty="0" smtClean="0"/>
          </a:p>
          <a:p>
            <a:pPr marL="0" lvl="0" indent="0">
              <a:buClr>
                <a:srgbClr val="A02F10"/>
              </a:buClr>
              <a:buNone/>
            </a:pPr>
            <a:r>
              <a:rPr lang="pl-PL" b="1" dirty="0" smtClean="0">
                <a:solidFill>
                  <a:srgbClr val="A02F10"/>
                </a:solidFill>
              </a:rPr>
              <a:t>Konkurs </a:t>
            </a:r>
            <a:r>
              <a:rPr lang="pl-PL" b="1" dirty="0">
                <a:solidFill>
                  <a:srgbClr val="A02F10"/>
                </a:solidFill>
              </a:rPr>
              <a:t>„Inkubator </a:t>
            </a:r>
            <a:r>
              <a:rPr lang="pl-PL" b="1" dirty="0" smtClean="0">
                <a:solidFill>
                  <a:srgbClr val="A02F10"/>
                </a:solidFill>
              </a:rPr>
              <a:t>Innowacyjności„</a:t>
            </a: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Politechnika Wrocławska jako </a:t>
            </a:r>
            <a:r>
              <a:rPr lang="pl-PL" sz="1400" dirty="0"/>
              <a:t>jedyna uczelnia z Dolnego Śląska, została </a:t>
            </a:r>
            <a:r>
              <a:rPr lang="pl-PL" sz="1400" dirty="0" smtClean="0"/>
              <a:t>laureatem konkursu </a:t>
            </a:r>
            <a:r>
              <a:rPr lang="pl-PL" sz="1400" dirty="0"/>
              <a:t>„Inkubator Innowacyjności„</a:t>
            </a:r>
          </a:p>
          <a:p>
            <a:pPr marL="0" indent="0">
              <a:buClr>
                <a:srgbClr val="A02F10"/>
              </a:buClr>
              <a:buNone/>
            </a:pPr>
            <a:r>
              <a:rPr lang="pl-PL" b="1" dirty="0" smtClean="0">
                <a:solidFill>
                  <a:srgbClr val="A02F10"/>
                </a:solidFill>
              </a:rPr>
              <a:t>Politechnika </a:t>
            </a:r>
            <a:r>
              <a:rPr lang="pl-PL" b="1" dirty="0">
                <a:solidFill>
                  <a:srgbClr val="A02F10"/>
                </a:solidFill>
              </a:rPr>
              <a:t>Wrocławska </a:t>
            </a:r>
            <a:r>
              <a:rPr lang="pl-PL" b="1" dirty="0" smtClean="0">
                <a:solidFill>
                  <a:srgbClr val="A02F10"/>
                </a:solidFill>
              </a:rPr>
              <a:t>wśród </a:t>
            </a:r>
            <a:r>
              <a:rPr lang="pl-PL" b="1" dirty="0">
                <a:solidFill>
                  <a:srgbClr val="A02F10"/>
                </a:solidFill>
              </a:rPr>
              <a:t>najbardziej pro-doktoranckich uczelni </a:t>
            </a:r>
            <a:r>
              <a:rPr lang="pl-PL" b="1" dirty="0" smtClean="0">
                <a:solidFill>
                  <a:srgbClr val="A02F10"/>
                </a:solidFill>
              </a:rPr>
              <a:t>w kraju</a:t>
            </a:r>
            <a:r>
              <a:rPr lang="pl-PL" dirty="0" smtClean="0">
                <a:solidFill>
                  <a:srgbClr val="A02F10"/>
                </a:solidFill>
              </a:rPr>
              <a:t> </a:t>
            </a: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5. </a:t>
            </a:r>
            <a:r>
              <a:rPr lang="pl-PL" sz="1400" dirty="0"/>
              <a:t>miejsce w konkursie PRODOK </a:t>
            </a:r>
            <a:r>
              <a:rPr lang="pl-PL" sz="1400" dirty="0" smtClean="0"/>
              <a:t>zorganizowanym przez Radę </a:t>
            </a:r>
            <a:r>
              <a:rPr lang="pl-PL" sz="1400" dirty="0"/>
              <a:t>Samorządu Doktorantów PAN przy współpracy z Krajową Reprezentacją </a:t>
            </a:r>
            <a:r>
              <a:rPr lang="pl-PL" sz="1400" dirty="0" smtClean="0"/>
              <a:t>Doktorantów</a:t>
            </a:r>
          </a:p>
        </p:txBody>
      </p:sp>
      <p:sp>
        <p:nvSpPr>
          <p:cNvPr id="7" name="Tytuł 1"/>
          <p:cNvSpPr>
            <a:spLocks noGrp="1"/>
          </p:cNvSpPr>
          <p:nvPr>
            <p:ph type="title" idx="4294967295"/>
          </p:nvPr>
        </p:nvSpPr>
        <p:spPr>
          <a:xfrm>
            <a:off x="740127" y="296652"/>
            <a:ext cx="7654925" cy="719138"/>
          </a:xfrm>
        </p:spPr>
        <p:txBody>
          <a:bodyPr>
            <a:normAutofit/>
          </a:bodyPr>
          <a:lstStyle/>
          <a:p>
            <a:pPr indent="0"/>
            <a:r>
              <a:rPr lang="pl-PL" b="1" dirty="0" smtClean="0"/>
              <a:t>Wybrane wydarzenia i osiągnięcia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0046" y="440668"/>
            <a:ext cx="7067128" cy="719138"/>
          </a:xfrm>
        </p:spPr>
        <p:txBody>
          <a:bodyPr>
            <a:normAutofit/>
          </a:bodyPr>
          <a:lstStyle/>
          <a:p>
            <a:pPr indent="0" algn="l"/>
            <a:r>
              <a:rPr lang="pl-PL" b="1" dirty="0" smtClean="0"/>
              <a:t>Kształcenie</a:t>
            </a:r>
            <a:endParaRPr lang="pl-PL" sz="2000" b="1" baseline="30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15253" y="1431772"/>
            <a:ext cx="3271547" cy="4032448"/>
          </a:xfrm>
          <a:noFill/>
        </p:spPr>
        <p:txBody>
          <a:bodyPr>
            <a:normAutofit/>
          </a:bodyPr>
          <a:lstStyle/>
          <a:p>
            <a:pPr marL="3175" indent="0" eaLnBrk="1" hangingPunct="1">
              <a:spcBef>
                <a:spcPts val="0"/>
              </a:spcBef>
              <a:buClr>
                <a:srgbClr val="9F250D"/>
              </a:buClr>
              <a:buNone/>
            </a:pPr>
            <a:r>
              <a:rPr lang="pl-PL" sz="1800" b="1" dirty="0" smtClean="0"/>
              <a:t>Nauczanie na 41 kierunkach kształcenia*</a:t>
            </a:r>
          </a:p>
          <a:p>
            <a:pPr marL="3175" indent="0" eaLnBrk="1" hangingPunct="1">
              <a:spcBef>
                <a:spcPts val="0"/>
              </a:spcBef>
              <a:buClr>
                <a:srgbClr val="9F250D"/>
              </a:buClr>
              <a:buNone/>
            </a:pPr>
            <a:endParaRPr lang="pl-PL" sz="1800" b="1" dirty="0" smtClean="0"/>
          </a:p>
          <a:p>
            <a:pPr marL="3175" indent="0" eaLnBrk="1" hangingPunct="1">
              <a:spcBef>
                <a:spcPts val="0"/>
              </a:spcBef>
              <a:buClr>
                <a:srgbClr val="9F250D"/>
              </a:buClr>
              <a:buNone/>
            </a:pPr>
            <a:r>
              <a:rPr lang="pl-PL" sz="1800" b="1" dirty="0" smtClean="0"/>
              <a:t>Nierównomierny </a:t>
            </a:r>
            <a:r>
              <a:rPr lang="pl-PL" sz="1800" b="1" dirty="0"/>
              <a:t>rozkład obciążeń </a:t>
            </a:r>
            <a:r>
              <a:rPr lang="pl-PL" sz="1800" b="1" dirty="0" smtClean="0"/>
              <a:t>dydaktycznych:</a:t>
            </a:r>
            <a:endParaRPr lang="pl-PL" sz="1800" b="1" dirty="0"/>
          </a:p>
          <a:p>
            <a:pPr marL="288925" lvl="1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dirty="0"/>
              <a:t>obciążenia </a:t>
            </a:r>
            <a:r>
              <a:rPr lang="pl-PL" dirty="0" smtClean="0"/>
              <a:t>dydaktyczne</a:t>
            </a:r>
            <a:br>
              <a:rPr lang="pl-PL" dirty="0" smtClean="0"/>
            </a:br>
            <a:r>
              <a:rPr lang="pl-PL" dirty="0" smtClean="0"/>
              <a:t>w 2014 r.:</a:t>
            </a:r>
            <a:r>
              <a:rPr lang="pl-PL" dirty="0"/>
              <a:t> </a:t>
            </a:r>
            <a:r>
              <a:rPr lang="pl-PL" dirty="0" smtClean="0"/>
              <a:t>721,8  </a:t>
            </a:r>
            <a:r>
              <a:rPr lang="pl-PL" dirty="0"/>
              <a:t>tys. h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tym 264,04 </a:t>
            </a:r>
            <a:r>
              <a:rPr lang="pl-PL" dirty="0" smtClean="0"/>
              <a:t>tys. h </a:t>
            </a:r>
            <a:r>
              <a:rPr lang="pl-PL" dirty="0"/>
              <a:t>ponadwymiarowych </a:t>
            </a:r>
            <a:endParaRPr lang="pl-PL" dirty="0" smtClean="0"/>
          </a:p>
          <a:p>
            <a:pPr marL="288925" lvl="1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dirty="0" smtClean="0"/>
              <a:t>obciążenia </a:t>
            </a:r>
            <a:r>
              <a:rPr lang="pl-PL" dirty="0"/>
              <a:t>dydaktyczne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2013 r.: 724,4 </a:t>
            </a:r>
            <a:r>
              <a:rPr lang="pl-PL" dirty="0"/>
              <a:t>tys. h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tym 266,7 </a:t>
            </a:r>
            <a:r>
              <a:rPr lang="pl-PL" dirty="0"/>
              <a:t>tys. h </a:t>
            </a:r>
            <a:r>
              <a:rPr lang="pl-PL" dirty="0" smtClean="0"/>
              <a:t>ponadwymiarowych</a:t>
            </a:r>
            <a:endParaRPr lang="pl-PL" b="1" dirty="0">
              <a:solidFill>
                <a:srgbClr val="FF0000"/>
              </a:solidFill>
              <a:cs typeface="Arial" charset="0"/>
            </a:endParaRPr>
          </a:p>
          <a:p>
            <a:pPr marL="457200" lvl="1" indent="0" eaLnBrk="1" hangingPunct="1">
              <a:spcBef>
                <a:spcPts val="0"/>
              </a:spcBef>
              <a:buClr>
                <a:srgbClr val="A02F10"/>
              </a:buClr>
              <a:buNone/>
            </a:pPr>
            <a:endParaRPr lang="pl-PL" sz="1400" dirty="0" smtClean="0"/>
          </a:p>
          <a:p>
            <a:pPr marL="1314450" lvl="2" indent="-171450" eaLnBrk="1" hangingPunct="1">
              <a:spcBef>
                <a:spcPts val="0"/>
              </a:spcBef>
              <a:buClr>
                <a:srgbClr val="9F250D"/>
              </a:buClr>
              <a:buFont typeface="Arial" panose="020B0604020202020204" pitchFamily="34" charset="0"/>
              <a:buChar char="•"/>
            </a:pPr>
            <a:endParaRPr lang="pl-PL" sz="1400" dirty="0" smtClean="0"/>
          </a:p>
          <a:p>
            <a:pPr marL="285750" indent="0" eaLnBrk="1" hangingPunct="1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</a:pPr>
            <a:endParaRPr lang="pl-PL" sz="1400" dirty="0"/>
          </a:p>
        </p:txBody>
      </p:sp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5903485"/>
              </p:ext>
            </p:extLst>
          </p:nvPr>
        </p:nvGraphicFramePr>
        <p:xfrm>
          <a:off x="303473" y="1401686"/>
          <a:ext cx="5348647" cy="4475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pole tekstowe 3"/>
          <p:cNvSpPr txBox="1"/>
          <p:nvPr/>
        </p:nvSpPr>
        <p:spPr>
          <a:xfrm>
            <a:off x="3239852" y="6127623"/>
            <a:ext cx="5904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* W 2014 roku nie była prowadzona rekrutacja na kierunki: Architektura </a:t>
            </a:r>
            <a:br>
              <a:rPr lang="pl-PL" sz="1200" dirty="0" smtClean="0"/>
            </a:br>
            <a:r>
              <a:rPr lang="pl-PL" sz="1200" dirty="0" smtClean="0"/>
              <a:t>i Urbanistyka (W1) oraz Zarządzanie i Marketing (W8)</a:t>
            </a:r>
            <a:endParaRPr lang="pl-PL" sz="12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2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15480" y="296652"/>
            <a:ext cx="8003232" cy="719138"/>
          </a:xfrm>
          <a:noFill/>
        </p:spPr>
        <p:txBody>
          <a:bodyPr>
            <a:normAutofit/>
          </a:bodyPr>
          <a:lstStyle/>
          <a:p>
            <a:pPr indent="0" algn="l" eaLnBrk="1" hangingPunct="1"/>
            <a:r>
              <a:rPr lang="pl-PL" b="1" dirty="0" smtClean="0"/>
              <a:t>Studia w liczbach</a:t>
            </a:r>
          </a:p>
        </p:txBody>
      </p:sp>
      <p:graphicFrame>
        <p:nvGraphicFramePr>
          <p:cNvPr id="5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93539"/>
              </p:ext>
            </p:extLst>
          </p:nvPr>
        </p:nvGraphicFramePr>
        <p:xfrm>
          <a:off x="605394" y="1015790"/>
          <a:ext cx="8096980" cy="5125020"/>
        </p:xfrm>
        <a:graphic>
          <a:graphicData uri="http://schemas.openxmlformats.org/drawingml/2006/table">
            <a:tbl>
              <a:tblPr/>
              <a:tblGrid>
                <a:gridCol w="2850482"/>
                <a:gridCol w="1718106"/>
                <a:gridCol w="1753600"/>
                <a:gridCol w="1774792"/>
              </a:tblGrid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 Studia i studenci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2014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Liczba studentów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35 252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34 428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34 104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studia stacjonarne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30 238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29 550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29 320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ZOD-y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1693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1607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1 241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obcokrajowcy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463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525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597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nowo przyjęci*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15 581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13 487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13 736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Liczba absolwentów (I </a:t>
                      </a:r>
                      <a:r>
                        <a:rPr kumimoji="0" lang="pl-PL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i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II stopnia)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7015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7435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7492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studiów stacjonarnych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6 116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inżynierskie – 3497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magisterskie - 2619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6515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inżynierskie – 3655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magisterskie - 2860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6596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inżynierskie - 3747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magisterskie – 2849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studiów niestacjonarnych </a:t>
                      </a:r>
                      <a:b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</a:b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– wieczorowych  i zaocznych inżynierskich oraz uzupełniających magisterskich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899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inżynierskie – 399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magisterskie - 500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920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inżynierskie –  438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magisterskie - 482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896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w tym: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inżynierskie – 393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magisterskie - 503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074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Liczba słuchaczy studiów podyplomowych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683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782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737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Liczba słuchaczy studiów doktoranckich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1 091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(w tym:</a:t>
                      </a:r>
                      <a:b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</a:b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669 stypendystów PWr, </a:t>
                      </a:r>
                      <a:b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</a:b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16 obcokrajowców)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1 086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(w tym: </a:t>
                      </a:r>
                      <a:b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</a:b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638 stypendystów </a:t>
                      </a:r>
                      <a:b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</a:b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PWr,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18 obcokrajowców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(w tym: </a:t>
                      </a:r>
                      <a:b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</a:b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648 stypendystów</a:t>
                      </a:r>
                      <a:r>
                        <a:rPr lang="pl-P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</a:t>
                      </a:r>
                      <a:br>
                        <a:rPr lang="pl-P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</a:b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PWr,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18 obcokrajowców)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2" name="pole tekstowe 1"/>
          <p:cNvSpPr txBox="1"/>
          <p:nvPr/>
        </p:nvSpPr>
        <p:spPr>
          <a:xfrm>
            <a:off x="615480" y="6150495"/>
            <a:ext cx="80754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* Liczba nowo przyjętych kandydatów na studia stacjonarne  i niestacjonarne w rekrutacji letniej </a:t>
            </a:r>
            <a:r>
              <a:rPr lang="pl-PL" sz="1200" dirty="0"/>
              <a:t> </a:t>
            </a:r>
            <a:r>
              <a:rPr lang="pl-PL" sz="1200" dirty="0" smtClean="0"/>
              <a:t>i zimowej,    </a:t>
            </a:r>
            <a:r>
              <a:rPr lang="pl-PL" sz="1200" dirty="0"/>
              <a:t> </a:t>
            </a:r>
            <a:r>
              <a:rPr lang="pl-PL" sz="1200" dirty="0" smtClean="0"/>
              <a:t> bez cudzoziemców.</a:t>
            </a:r>
            <a:endParaRPr lang="pl-PL" sz="12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1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 idx="4294967295"/>
          </p:nvPr>
        </p:nvSpPr>
        <p:spPr>
          <a:xfrm>
            <a:off x="730164" y="286656"/>
            <a:ext cx="7535862" cy="719138"/>
          </a:xfrm>
        </p:spPr>
        <p:txBody>
          <a:bodyPr>
            <a:normAutofit/>
          </a:bodyPr>
          <a:lstStyle/>
          <a:p>
            <a:pPr indent="0" algn="l" eaLnBrk="1" hangingPunct="1"/>
            <a:r>
              <a:rPr lang="pl-PL" sz="3600" b="1" dirty="0" smtClean="0"/>
              <a:t>Rekrutacja 2014/2015</a:t>
            </a:r>
          </a:p>
        </p:txBody>
      </p:sp>
      <p:sp>
        <p:nvSpPr>
          <p:cNvPr id="21507" name="Symbol zastępczy zawartości 2"/>
          <p:cNvSpPr>
            <a:spLocks noGrp="1"/>
          </p:cNvSpPr>
          <p:nvPr>
            <p:ph idx="4294967295"/>
          </p:nvPr>
        </p:nvSpPr>
        <p:spPr>
          <a:xfrm>
            <a:off x="719572" y="3813427"/>
            <a:ext cx="4500500" cy="1548172"/>
          </a:xfrm>
          <a:noFill/>
          <a:ln>
            <a:noFill/>
          </a:ln>
        </p:spPr>
        <p:txBody>
          <a:bodyPr/>
          <a:lstStyle/>
          <a:p>
            <a:pPr eaLnBrk="1" hangingPunct="1">
              <a:buNone/>
            </a:pP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>Rekrutacja I </a:t>
            </a:r>
            <a:r>
              <a:rPr lang="pl-PL" sz="1400" b="1" dirty="0" err="1" smtClean="0">
                <a:solidFill>
                  <a:srgbClr val="9F250D"/>
                </a:solidFill>
                <a:latin typeface="+mj-lt"/>
              </a:rPr>
              <a:t>i</a:t>
            </a: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> II stopień (inżynierskie, licencjackie, magisterskie):</a:t>
            </a:r>
            <a:r>
              <a:rPr lang="pl-PL" sz="1400" dirty="0" smtClean="0">
                <a:solidFill>
                  <a:srgbClr val="9F250D"/>
                </a:solidFill>
                <a:latin typeface="+mj-lt"/>
              </a:rPr>
              <a:t> 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>
                <a:latin typeface="+mj-lt"/>
              </a:rPr>
              <a:t>przyjęto </a:t>
            </a:r>
            <a:r>
              <a:rPr lang="pl-PL" sz="1400" b="1" dirty="0" smtClean="0">
                <a:latin typeface="+mj-lt"/>
              </a:rPr>
              <a:t>13 736 </a:t>
            </a:r>
            <a:r>
              <a:rPr lang="pl-PL" sz="1400" dirty="0" smtClean="0">
                <a:latin typeface="+mj-lt"/>
              </a:rPr>
              <a:t>osób - więcej o 205 osób</a:t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w stosunku do roku 2013 (</a:t>
            </a:r>
            <a:r>
              <a:rPr lang="pl-PL" sz="1400" dirty="0" smtClean="0"/>
              <a:t>liczba </a:t>
            </a:r>
            <a:r>
              <a:rPr lang="pl-PL" sz="1400" dirty="0"/>
              <a:t>przyjętych </a:t>
            </a:r>
            <a:r>
              <a:rPr lang="pl-PL" sz="1400" dirty="0">
                <a:latin typeface="+mj-lt"/>
              </a:rPr>
              <a:t>kandydatów na studia, zarówno I jak i II </a:t>
            </a:r>
            <a:r>
              <a:rPr lang="pl-PL" sz="1400" dirty="0" smtClean="0">
                <a:latin typeface="+mj-lt"/>
              </a:rPr>
              <a:t>stopnia, stacjonarne </a:t>
            </a:r>
            <a:r>
              <a:rPr lang="pl-PL" sz="1400" dirty="0">
                <a:latin typeface="+mj-lt"/>
              </a:rPr>
              <a:t>i niestacjonarne). 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730164" y="1268760"/>
            <a:ext cx="420187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eaLnBrk="1" hangingPunct="1">
              <a:buNone/>
            </a:pPr>
            <a:r>
              <a:rPr lang="pl-PL" sz="1400" b="1" dirty="0">
                <a:solidFill>
                  <a:srgbClr val="9F250D"/>
                </a:solidFill>
                <a:latin typeface="+mj-lt"/>
              </a:rPr>
              <a:t>Nowo przyjęci </a:t>
            </a: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>studenci*</a:t>
            </a:r>
            <a:r>
              <a:rPr lang="pl-PL" sz="1400" dirty="0" smtClean="0">
                <a:solidFill>
                  <a:srgbClr val="9F250D"/>
                </a:solidFill>
                <a:latin typeface="+mj-lt"/>
              </a:rPr>
              <a:t/>
            </a:r>
            <a:br>
              <a:rPr lang="pl-PL" sz="1400" dirty="0" smtClean="0">
                <a:solidFill>
                  <a:srgbClr val="9F250D"/>
                </a:solidFill>
                <a:latin typeface="+mj-lt"/>
              </a:rPr>
            </a:br>
            <a:endParaRPr lang="pl-PL" sz="1400" dirty="0" smtClean="0">
              <a:solidFill>
                <a:srgbClr val="9F250D"/>
              </a:solidFill>
              <a:latin typeface="+mj-lt"/>
            </a:endParaRPr>
          </a:p>
          <a:p>
            <a:pPr marL="800100" lvl="2" indent="-342900"/>
            <a:r>
              <a:rPr lang="pl-PL" sz="1400" dirty="0" smtClean="0">
                <a:latin typeface="+mj-lt"/>
              </a:rPr>
              <a:t>studiów stacjonarnych</a:t>
            </a:r>
          </a:p>
          <a:p>
            <a:pPr marL="742950" lvl="1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>
                <a:latin typeface="+mj-lt"/>
              </a:rPr>
              <a:t>przyjęto </a:t>
            </a:r>
            <a:r>
              <a:rPr lang="pl-PL" sz="1400" dirty="0" smtClean="0">
                <a:latin typeface="+mj-lt"/>
              </a:rPr>
              <a:t>12 037 </a:t>
            </a:r>
            <a:r>
              <a:rPr lang="pl-PL" sz="1400" b="0" dirty="0">
                <a:latin typeface="+mj-lt"/>
              </a:rPr>
              <a:t>osób </a:t>
            </a:r>
            <a:r>
              <a:rPr lang="pl-PL" sz="1400" b="0" dirty="0" smtClean="0">
                <a:latin typeface="+mj-lt"/>
              </a:rPr>
              <a:t>– </a:t>
            </a:r>
            <a:r>
              <a:rPr lang="pl-PL" sz="1400" dirty="0" smtClean="0">
                <a:latin typeface="+mj-lt"/>
              </a:rPr>
              <a:t>więcej</a:t>
            </a:r>
            <a:r>
              <a:rPr lang="pl-PL" sz="1400" b="0" dirty="0" smtClean="0">
                <a:latin typeface="+mj-lt"/>
              </a:rPr>
              <a:t> </a:t>
            </a:r>
            <a:r>
              <a:rPr lang="pl-PL" sz="1400" b="0" dirty="0">
                <a:latin typeface="+mj-lt"/>
              </a:rPr>
              <a:t>o </a:t>
            </a:r>
            <a:r>
              <a:rPr lang="pl-PL" sz="1400" dirty="0" smtClean="0">
                <a:latin typeface="+mj-lt"/>
              </a:rPr>
              <a:t>272</a:t>
            </a:r>
            <a:r>
              <a:rPr lang="pl-PL" sz="1400" b="0" dirty="0" smtClean="0">
                <a:latin typeface="+mj-lt"/>
              </a:rPr>
              <a:t> osób </a:t>
            </a:r>
            <a:r>
              <a:rPr lang="pl-PL" sz="1400" b="0" dirty="0">
                <a:latin typeface="+mj-lt"/>
              </a:rPr>
              <a:t>w stosunku do roku </a:t>
            </a:r>
            <a:r>
              <a:rPr lang="pl-PL" sz="1400" b="0" dirty="0" smtClean="0">
                <a:latin typeface="+mj-lt"/>
              </a:rPr>
              <a:t>2013/2014</a:t>
            </a:r>
            <a:endParaRPr lang="pl-PL" sz="1400" b="0" dirty="0">
              <a:latin typeface="+mj-lt"/>
            </a:endParaRPr>
          </a:p>
          <a:p>
            <a:pPr lvl="1">
              <a:buClr>
                <a:srgbClr val="9F250D"/>
              </a:buClr>
            </a:pPr>
            <a:endParaRPr lang="pl-PL" sz="1400" b="0" dirty="0">
              <a:latin typeface="+mj-lt"/>
            </a:endParaRPr>
          </a:p>
          <a:p>
            <a:pPr lvl="1">
              <a:buClr>
                <a:srgbClr val="9F250D"/>
              </a:buClr>
            </a:pPr>
            <a:r>
              <a:rPr lang="pl-PL" sz="1400" dirty="0">
                <a:latin typeface="+mj-lt"/>
              </a:rPr>
              <a:t>studiów niestacjonarnych </a:t>
            </a:r>
            <a:endParaRPr lang="pl-PL" sz="1400" dirty="0" smtClean="0">
              <a:latin typeface="+mj-lt"/>
            </a:endParaRPr>
          </a:p>
          <a:p>
            <a:pPr marL="742950" lvl="1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>
                <a:latin typeface="+mj-lt"/>
              </a:rPr>
              <a:t>przyjęto </a:t>
            </a:r>
            <a:r>
              <a:rPr lang="pl-PL" sz="1400" dirty="0" smtClean="0">
                <a:latin typeface="+mj-lt"/>
              </a:rPr>
              <a:t>1 699</a:t>
            </a:r>
            <a:r>
              <a:rPr lang="pl-PL" sz="1400" b="0" dirty="0" smtClean="0">
                <a:latin typeface="+mj-lt"/>
              </a:rPr>
              <a:t> </a:t>
            </a:r>
            <a:r>
              <a:rPr lang="pl-PL" sz="1400" b="0" dirty="0">
                <a:latin typeface="+mj-lt"/>
              </a:rPr>
              <a:t>osób </a:t>
            </a:r>
            <a:r>
              <a:rPr lang="pl-PL" sz="1400" b="0" dirty="0" smtClean="0">
                <a:latin typeface="+mj-lt"/>
              </a:rPr>
              <a:t>– mniej </a:t>
            </a:r>
            <a:r>
              <a:rPr lang="pl-PL" sz="1400" b="0" dirty="0">
                <a:latin typeface="+mj-lt"/>
              </a:rPr>
              <a:t>o </a:t>
            </a:r>
            <a:r>
              <a:rPr lang="pl-PL" sz="1400" dirty="0" smtClean="0">
                <a:latin typeface="+mj-lt"/>
              </a:rPr>
              <a:t>67</a:t>
            </a:r>
            <a:r>
              <a:rPr lang="pl-PL" sz="1400" b="0" dirty="0">
                <a:latin typeface="+mj-lt"/>
              </a:rPr>
              <a:t> </a:t>
            </a:r>
            <a:r>
              <a:rPr lang="pl-PL" sz="1400" b="0" dirty="0" smtClean="0">
                <a:latin typeface="+mj-lt"/>
              </a:rPr>
              <a:t>osób </a:t>
            </a:r>
            <a:br>
              <a:rPr lang="pl-PL" sz="1400" b="0" dirty="0" smtClean="0">
                <a:latin typeface="+mj-lt"/>
              </a:rPr>
            </a:br>
            <a:r>
              <a:rPr lang="pl-PL" sz="1400" b="0" dirty="0" smtClean="0">
                <a:latin typeface="+mj-lt"/>
              </a:rPr>
              <a:t>w </a:t>
            </a:r>
            <a:r>
              <a:rPr lang="pl-PL" sz="1400" b="0" dirty="0">
                <a:latin typeface="+mj-lt"/>
              </a:rPr>
              <a:t>stosunku do roku </a:t>
            </a:r>
            <a:r>
              <a:rPr lang="pl-PL" sz="1400" b="0" dirty="0" smtClean="0">
                <a:latin typeface="+mj-lt"/>
              </a:rPr>
              <a:t>2013/2014</a:t>
            </a:r>
            <a:endParaRPr lang="pl-PL" sz="1400" b="0" dirty="0">
              <a:latin typeface="+mj-lt"/>
            </a:endParaRPr>
          </a:p>
          <a:p>
            <a:pPr lvl="1">
              <a:buClr>
                <a:srgbClr val="9F250D"/>
              </a:buClr>
            </a:pPr>
            <a:endParaRPr lang="pl-PL" sz="1400" dirty="0"/>
          </a:p>
          <a:p>
            <a:endParaRPr lang="pl-P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2" t="1352" r="40763" b="1352"/>
          <a:stretch/>
        </p:blipFill>
        <p:spPr bwMode="auto">
          <a:xfrm>
            <a:off x="5292080" y="1268759"/>
            <a:ext cx="3390047" cy="4391811"/>
          </a:xfrm>
          <a:prstGeom prst="round1Rect">
            <a:avLst>
              <a:gd name="adj" fmla="val 108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914590" y="5589820"/>
            <a:ext cx="43924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* Liczba przyjętych na studia w roku akademickim 2014/2015                  w rekrutacji letniej i zimowej, bez cudzoziemców</a:t>
            </a:r>
            <a:endParaRPr lang="pl-PL" sz="11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3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 idx="4294967295"/>
          </p:nvPr>
        </p:nvSpPr>
        <p:spPr>
          <a:xfrm>
            <a:off x="730164" y="286656"/>
            <a:ext cx="7535862" cy="719138"/>
          </a:xfrm>
        </p:spPr>
        <p:txBody>
          <a:bodyPr>
            <a:normAutofit/>
          </a:bodyPr>
          <a:lstStyle/>
          <a:p>
            <a:pPr indent="0" algn="l" eaLnBrk="1" hangingPunct="1"/>
            <a:r>
              <a:rPr lang="pl-PL" sz="3600" b="1" dirty="0" smtClean="0"/>
              <a:t>Rekrutacja 2014/2015</a:t>
            </a:r>
          </a:p>
        </p:txBody>
      </p:sp>
      <p:graphicFrame>
        <p:nvGraphicFramePr>
          <p:cNvPr id="8" name="Wykres 7"/>
          <p:cNvGraphicFramePr/>
          <p:nvPr>
            <p:extLst>
              <p:ext uri="{D42A27DB-BD31-4B8C-83A1-F6EECF244321}">
                <p14:modId xmlns:p14="http://schemas.microsoft.com/office/powerpoint/2010/main" val="2968607951"/>
              </p:ext>
            </p:extLst>
          </p:nvPr>
        </p:nvGraphicFramePr>
        <p:xfrm>
          <a:off x="730164" y="1296279"/>
          <a:ext cx="8028892" cy="4572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74434" y="549275"/>
            <a:ext cx="7535862" cy="719138"/>
          </a:xfrm>
        </p:spPr>
        <p:txBody>
          <a:bodyPr>
            <a:noAutofit/>
          </a:bodyPr>
          <a:lstStyle/>
          <a:p>
            <a:pPr indent="0" algn="l"/>
            <a:r>
              <a:rPr lang="pl-PL" sz="3200" b="1" dirty="0" smtClean="0">
                <a:latin typeface="+mj-lt"/>
              </a:rPr>
              <a:t>Specjalne projekty rekrutacyjno-</a:t>
            </a:r>
            <a:br>
              <a:rPr lang="pl-PL" sz="3200" b="1" dirty="0" smtClean="0">
                <a:latin typeface="+mj-lt"/>
              </a:rPr>
            </a:br>
            <a:r>
              <a:rPr lang="pl-PL" sz="3200" b="1" smtClean="0">
                <a:latin typeface="+mj-lt"/>
              </a:rPr>
              <a:t>-dydaktyczne w roku 2014/2015</a:t>
            </a:r>
            <a:endParaRPr lang="pl-PL" sz="3200" b="1" dirty="0">
              <a:latin typeface="+mj-lt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2848" y="1525908"/>
            <a:ext cx="4289172" cy="4387368"/>
          </a:xfrm>
          <a:noFill/>
        </p:spPr>
        <p:txBody>
          <a:bodyPr/>
          <a:lstStyle/>
          <a:p>
            <a:pPr marL="0" indent="0">
              <a:buClr>
                <a:srgbClr val="9F250D"/>
              </a:buClr>
              <a:buNone/>
            </a:pPr>
            <a:r>
              <a:rPr lang="pl-PL" sz="1400" b="1" dirty="0" smtClean="0">
                <a:solidFill>
                  <a:srgbClr val="9F250D"/>
                </a:solidFill>
              </a:rPr>
              <a:t>Program „Wybitnie uzdolnieni </a:t>
            </a:r>
            <a:r>
              <a:rPr lang="pl-PL" sz="1400" b="1" dirty="0">
                <a:solidFill>
                  <a:srgbClr val="9F250D"/>
                </a:solidFill>
              </a:rPr>
              <a:t/>
            </a:r>
            <a:br>
              <a:rPr lang="pl-PL" sz="1400" b="1" dirty="0">
                <a:solidFill>
                  <a:srgbClr val="9F250D"/>
                </a:solidFill>
              </a:rPr>
            </a:br>
            <a:r>
              <a:rPr lang="pl-PL" sz="1400" b="1" dirty="0" smtClean="0">
                <a:solidFill>
                  <a:srgbClr val="9F250D"/>
                </a:solidFill>
              </a:rPr>
              <a:t>na Politechnice Wrocławskiej</a:t>
            </a:r>
            <a:r>
              <a:rPr lang="pl-PL" sz="1400" b="1" dirty="0" smtClean="0"/>
              <a:t>” </a:t>
            </a:r>
          </a:p>
          <a:p>
            <a:pPr marL="0" indent="0">
              <a:buClr>
                <a:srgbClr val="9F250D"/>
              </a:buClr>
              <a:buNone/>
            </a:pPr>
            <a:endParaRPr lang="pl-PL" sz="1400" dirty="0" smtClean="0"/>
          </a:p>
          <a:p>
            <a:pPr marL="0" indent="0">
              <a:buClr>
                <a:srgbClr val="9F250D"/>
              </a:buClr>
              <a:buNone/>
            </a:pPr>
            <a:r>
              <a:rPr lang="pl-PL" sz="1400" b="1" dirty="0"/>
              <a:t>Beneficjenci </a:t>
            </a:r>
            <a:r>
              <a:rPr lang="pl-PL" sz="1400" b="1" dirty="0" smtClean="0"/>
              <a:t>programu</a:t>
            </a:r>
            <a:endParaRPr lang="pl-PL" sz="1400" b="1" dirty="0"/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/>
              <a:t>wybitnie </a:t>
            </a:r>
            <a:r>
              <a:rPr lang="pl-PL" sz="1400" dirty="0" smtClean="0"/>
              <a:t>uzdolnieni kandydaci, </a:t>
            </a:r>
            <a:r>
              <a:rPr lang="pl-PL" sz="1400" dirty="0"/>
              <a:t>którzy w roku zdawania matury podejmą </a:t>
            </a:r>
            <a:r>
              <a:rPr lang="pl-PL" sz="1400" dirty="0" smtClean="0"/>
              <a:t>studia na </a:t>
            </a:r>
            <a:r>
              <a:rPr lang="pl-PL" sz="1400" dirty="0" err="1" smtClean="0"/>
              <a:t>PWr</a:t>
            </a:r>
            <a:endParaRPr lang="pl-PL" sz="1400" dirty="0" smtClean="0"/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laureaci/finaliści olimpiad wymienionych</a:t>
            </a:r>
            <a:br>
              <a:rPr lang="pl-PL" sz="1400" dirty="0" smtClean="0"/>
            </a:br>
            <a:r>
              <a:rPr lang="pl-PL" sz="1400" dirty="0" smtClean="0"/>
              <a:t>w regulaminie </a:t>
            </a:r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zwycięzca </a:t>
            </a:r>
            <a:r>
              <a:rPr lang="pl-PL" sz="1400" dirty="0"/>
              <a:t>konkursu „Mam talent do </a:t>
            </a:r>
            <a:r>
              <a:rPr lang="pl-PL" sz="1400" dirty="0" smtClean="0"/>
              <a:t>nauki”</a:t>
            </a:r>
            <a:endParaRPr lang="pl-PL" sz="1400" dirty="0"/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kandydaci </a:t>
            </a:r>
            <a:r>
              <a:rPr lang="pl-PL" sz="1400" dirty="0"/>
              <a:t>z wysokim wskaźnikiem </a:t>
            </a:r>
            <a:r>
              <a:rPr lang="pl-PL" sz="1400" dirty="0" smtClean="0"/>
              <a:t>rekrutacyjnym</a:t>
            </a:r>
          </a:p>
          <a:p>
            <a:pPr marL="0" indent="0">
              <a:buClr>
                <a:srgbClr val="9F250D"/>
              </a:buClr>
              <a:buNone/>
            </a:pPr>
            <a:endParaRPr lang="pl-PL" sz="1400" b="1" dirty="0" smtClean="0"/>
          </a:p>
          <a:p>
            <a:pPr marL="0" indent="0">
              <a:buClr>
                <a:srgbClr val="9F250D"/>
              </a:buClr>
              <a:buNone/>
            </a:pPr>
            <a:r>
              <a:rPr lang="pl-PL" sz="1400" b="1" dirty="0" smtClean="0"/>
              <a:t>Gratyfikacja</a:t>
            </a:r>
            <a:r>
              <a:rPr lang="pl-PL" sz="1400" b="1" dirty="0"/>
              <a:t> </a:t>
            </a:r>
            <a:r>
              <a:rPr lang="pl-PL" sz="1400" b="1" dirty="0" smtClean="0"/>
              <a:t>dla uczestników</a:t>
            </a:r>
            <a:endParaRPr lang="pl-PL" sz="1400" b="1" dirty="0"/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stypendium naukowe od </a:t>
            </a:r>
            <a:r>
              <a:rPr lang="pl-PL" sz="1400" dirty="0"/>
              <a:t>początku pierwszego roku </a:t>
            </a:r>
            <a:r>
              <a:rPr lang="pl-PL" sz="1400" dirty="0" smtClean="0"/>
              <a:t>studiów</a:t>
            </a:r>
            <a:endParaRPr lang="pl-PL" sz="1400" dirty="0"/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opieka merytoryczna </a:t>
            </a:r>
            <a:r>
              <a:rPr lang="pl-PL" sz="1400" dirty="0"/>
              <a:t>opiekuna naukowego </a:t>
            </a:r>
            <a:r>
              <a:rPr lang="pl-PL" sz="1400" dirty="0" smtClean="0"/>
              <a:t>przez </a:t>
            </a:r>
            <a:r>
              <a:rPr lang="pl-PL" sz="1400" dirty="0"/>
              <a:t>cały okres studiów inżynierskich </a:t>
            </a:r>
            <a:endParaRPr lang="pl-PL" sz="1400" dirty="0" smtClean="0"/>
          </a:p>
          <a:p>
            <a:pPr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miejsce </a:t>
            </a:r>
            <a:r>
              <a:rPr lang="pl-PL" sz="1400" dirty="0"/>
              <a:t>w domu </a:t>
            </a:r>
            <a:r>
              <a:rPr lang="pl-PL" sz="1400" dirty="0" smtClean="0"/>
              <a:t>studenckim</a:t>
            </a:r>
          </a:p>
          <a:p>
            <a:pPr>
              <a:buClr>
                <a:srgbClr val="9F250D"/>
              </a:buClr>
            </a:pPr>
            <a:endParaRPr lang="pl-PL" sz="1400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quarter" idx="4"/>
          </p:nvPr>
        </p:nvSpPr>
        <p:spPr>
          <a:xfrm>
            <a:off x="4644008" y="1559900"/>
            <a:ext cx="3852428" cy="3883312"/>
          </a:xfrm>
        </p:spPr>
        <p:txBody>
          <a:bodyPr/>
          <a:lstStyle/>
          <a:p>
            <a:pPr marL="0" indent="0" eaLnBrk="1" fontAlgn="ctr" hangingPunct="1">
              <a:spcBef>
                <a:spcPts val="0"/>
              </a:spcBef>
              <a:spcAft>
                <a:spcPts val="0"/>
              </a:spcAft>
              <a:buClr>
                <a:srgbClr val="A02F10"/>
              </a:buClr>
              <a:buNone/>
            </a:pPr>
            <a:r>
              <a:rPr lang="pl-PL" sz="1400" b="1" dirty="0">
                <a:solidFill>
                  <a:srgbClr val="9F250D"/>
                </a:solidFill>
                <a:latin typeface="+mj-lt"/>
              </a:rPr>
              <a:t>Program „Równaj </a:t>
            </a: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/>
            </a:r>
            <a:br>
              <a:rPr lang="pl-PL" sz="1400" b="1" dirty="0" smtClean="0">
                <a:solidFill>
                  <a:srgbClr val="9F250D"/>
                </a:solidFill>
                <a:latin typeface="+mj-lt"/>
              </a:rPr>
            </a:b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>do </a:t>
            </a:r>
            <a:r>
              <a:rPr lang="pl-PL" sz="1400" b="1" dirty="0">
                <a:solidFill>
                  <a:srgbClr val="9F250D"/>
                </a:solidFill>
                <a:latin typeface="+mj-lt"/>
              </a:rPr>
              <a:t>najlepszych</a:t>
            </a:r>
            <a:r>
              <a:rPr lang="pl-PL" sz="1400" b="1" dirty="0" smtClean="0">
                <a:solidFill>
                  <a:srgbClr val="9F250D"/>
                </a:solidFill>
                <a:latin typeface="+mj-lt"/>
              </a:rPr>
              <a:t>”</a:t>
            </a:r>
          </a:p>
          <a:p>
            <a:pPr marL="0" indent="0" eaLnBrk="1" fontAlgn="ctr" hangingPunct="1">
              <a:spcBef>
                <a:spcPts val="0"/>
              </a:spcBef>
              <a:spcAft>
                <a:spcPts val="0"/>
              </a:spcAft>
              <a:buClr>
                <a:srgbClr val="A02F10"/>
              </a:buClr>
              <a:buNone/>
            </a:pPr>
            <a:endParaRPr lang="pl-PL" sz="1400" b="1" dirty="0">
              <a:latin typeface="+mj-lt"/>
            </a:endParaRP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umożliwia nowo przyjętym studentom </a:t>
            </a:r>
            <a:r>
              <a:rPr lang="pl-PL" sz="1400" dirty="0">
                <a:latin typeface="+mj-lt"/>
              </a:rPr>
              <a:t>bezpłatne zajęcia dodatkowe z dwóch </a:t>
            </a:r>
            <a:r>
              <a:rPr lang="pl-PL" sz="1400" dirty="0" smtClean="0">
                <a:latin typeface="+mj-lt"/>
              </a:rPr>
              <a:t>przedmiotów realizowanych </a:t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na </a:t>
            </a:r>
            <a:r>
              <a:rPr lang="pl-PL" sz="1400" dirty="0">
                <a:latin typeface="+mj-lt"/>
              </a:rPr>
              <a:t>wszystkich kierunkach: </a:t>
            </a:r>
            <a:r>
              <a:rPr lang="pl-PL" sz="1400" dirty="0" smtClean="0">
                <a:latin typeface="+mj-lt"/>
              </a:rPr>
              <a:t/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Analiza matematyczna 1 i Fizyka 1</a:t>
            </a:r>
            <a:endParaRPr lang="pl-PL" sz="1400" dirty="0">
              <a:latin typeface="+mj-lt"/>
            </a:endParaRP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uzupełnia i porządkuje wiedzę studentów </a:t>
            </a:r>
            <a:r>
              <a:rPr lang="pl-PL" sz="1400" dirty="0" smtClean="0">
                <a:latin typeface="+mj-lt"/>
              </a:rPr>
              <a:t/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z </a:t>
            </a:r>
            <a:r>
              <a:rPr lang="pl-PL" sz="1400" dirty="0">
                <a:latin typeface="+mj-lt"/>
              </a:rPr>
              <a:t>podstawą programową </a:t>
            </a:r>
            <a:r>
              <a:rPr lang="pl-PL" sz="1400" dirty="0" smtClean="0">
                <a:latin typeface="+mj-lt"/>
              </a:rPr>
              <a:t>z </a:t>
            </a:r>
            <a:r>
              <a:rPr lang="pl-PL" sz="1400" dirty="0">
                <a:latin typeface="+mj-lt"/>
              </a:rPr>
              <a:t>matematyki </a:t>
            </a:r>
            <a:r>
              <a:rPr lang="pl-PL" sz="1400" dirty="0" smtClean="0">
                <a:latin typeface="+mj-lt"/>
              </a:rPr>
              <a:t/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i fizyki</a:t>
            </a: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latin typeface="+mj-lt"/>
              </a:rPr>
              <a:t>realizowany </a:t>
            </a:r>
            <a:r>
              <a:rPr lang="pl-PL" sz="1400" dirty="0">
                <a:latin typeface="+mj-lt"/>
              </a:rPr>
              <a:t>na Wydziale Elektroniki </a:t>
            </a:r>
            <a:r>
              <a:rPr lang="pl-PL" sz="1400" dirty="0" smtClean="0">
                <a:latin typeface="+mj-lt"/>
              </a:rPr>
              <a:t/>
            </a:r>
            <a:br>
              <a:rPr lang="pl-PL" sz="1400" dirty="0" smtClean="0">
                <a:latin typeface="+mj-lt"/>
              </a:rPr>
            </a:br>
            <a:r>
              <a:rPr lang="pl-PL" sz="1400" dirty="0" smtClean="0">
                <a:latin typeface="+mj-lt"/>
              </a:rPr>
              <a:t>i Wydziale </a:t>
            </a:r>
            <a:r>
              <a:rPr lang="pl-PL" sz="1400" dirty="0">
                <a:latin typeface="+mj-lt"/>
              </a:rPr>
              <a:t>Podstawowych  </a:t>
            </a:r>
            <a:r>
              <a:rPr lang="pl-PL" sz="1400" dirty="0" smtClean="0">
                <a:latin typeface="+mj-lt"/>
              </a:rPr>
              <a:t>Problemów Techniki</a:t>
            </a:r>
            <a:endParaRPr lang="pl-PL" sz="1400" dirty="0">
              <a:latin typeface="+mj-lt"/>
            </a:endParaRPr>
          </a:p>
          <a:p>
            <a:pPr marL="0" indent="0">
              <a:buClr>
                <a:srgbClr val="A02F10"/>
              </a:buClr>
              <a:buNone/>
            </a:pPr>
            <a:endParaRPr lang="pl-PL" sz="1400" b="1" dirty="0" smtClean="0">
              <a:latin typeface="+mj-lt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CA741A-508D-4063-8E2B-618B427E7A0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3"/>
          <p:cNvSpPr txBox="1">
            <a:spLocks/>
          </p:cNvSpPr>
          <p:nvPr/>
        </p:nvSpPr>
        <p:spPr bwMode="auto">
          <a:xfrm>
            <a:off x="863588" y="1220323"/>
            <a:ext cx="4212468" cy="387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500" b="0" kern="0" dirty="0" smtClean="0"/>
              <a:t>opracowanie bazy danych m.in. dotyczącej opieki zdrowotnej, ubezpieczeń i wydarzeń kulturalnych odbywających się </a:t>
            </a:r>
            <a:br>
              <a:rPr lang="pl-PL" sz="1500" b="0" kern="0" dirty="0" smtClean="0"/>
            </a:br>
            <a:r>
              <a:rPr lang="pl-PL" sz="1500" b="0" kern="0" dirty="0" smtClean="0"/>
              <a:t>we Wrocławiu</a:t>
            </a:r>
          </a:p>
          <a:p>
            <a:pPr marL="2857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500" b="0" kern="0" dirty="0" smtClean="0"/>
              <a:t>prowadzenie rejestru </a:t>
            </a:r>
            <a:r>
              <a:rPr lang="pl-PL" sz="1500" b="0" kern="0" dirty="0"/>
              <a:t>o</a:t>
            </a:r>
            <a:r>
              <a:rPr lang="pl-PL" sz="1500" b="0" kern="0" dirty="0" smtClean="0"/>
              <a:t>rganizacji studenckich</a:t>
            </a:r>
            <a:endParaRPr lang="pl-PL" sz="1500" b="0" dirty="0" smtClean="0"/>
          </a:p>
          <a:p>
            <a:pPr marL="2857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500" b="0" dirty="0" smtClean="0"/>
              <a:t>koordynowanie prac wolontariatu studenckiego</a:t>
            </a:r>
          </a:p>
          <a:p>
            <a:pPr marL="2857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500" b="0" dirty="0" smtClean="0"/>
              <a:t>rozliczanie  projektów organizacji i agend studenckich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500" b="0" dirty="0"/>
              <a:t>pomoc przy organizacji Dnia </a:t>
            </a:r>
            <a:r>
              <a:rPr lang="pl-PL" sz="1500" b="0" dirty="0" smtClean="0"/>
              <a:t>Seniora</a:t>
            </a:r>
            <a:endParaRPr lang="pl-PL" sz="1500" b="0" dirty="0"/>
          </a:p>
          <a:p>
            <a:pPr marL="2857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500" b="0" dirty="0" smtClean="0"/>
              <a:t>pomoc przy organizacji wydarzeń studenckich</a:t>
            </a:r>
            <a:r>
              <a:rPr lang="pl-PL" sz="1500" b="0" dirty="0"/>
              <a:t/>
            </a:r>
            <a:br>
              <a:rPr lang="pl-PL" sz="1500" b="0" dirty="0"/>
            </a:br>
            <a:endParaRPr lang="pl-PL" sz="1500" b="0" dirty="0" smtClean="0"/>
          </a:p>
          <a:p>
            <a:pPr marL="2857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endParaRPr lang="pl-PL" sz="1400" b="0" dirty="0" smtClean="0">
              <a:latin typeface="+mj-lt"/>
            </a:endParaRPr>
          </a:p>
          <a:p>
            <a:r>
              <a:rPr lang="pl-PL" sz="1400" dirty="0"/>
              <a:t/>
            </a:r>
            <a:br>
              <a:rPr lang="pl-PL" sz="1400" dirty="0"/>
            </a:br>
            <a:endParaRPr lang="pl-PL" sz="1400" dirty="0"/>
          </a:p>
          <a:p>
            <a:pPr marL="28575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endParaRPr lang="pl-PL" sz="1400" b="0" dirty="0">
              <a:latin typeface="+mj-lt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755576" y="253214"/>
            <a:ext cx="70207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sz="3200" dirty="0" smtClean="0"/>
              <a:t>Dział Studencki</a:t>
            </a:r>
            <a:endParaRPr lang="pl-PL" sz="3200" dirty="0"/>
          </a:p>
        </p:txBody>
      </p:sp>
      <p:pic>
        <p:nvPicPr>
          <p:cNvPr id="11" name="Picture 2" descr="O:\Materiały_Graficzne\!!!!!NEW\rozchodniki\2013\2013-02-21-drzwi_otwarte\BSA20130221_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 r="5933"/>
          <a:stretch/>
        </p:blipFill>
        <p:spPr bwMode="auto">
          <a:xfrm>
            <a:off x="5577946" y="1220323"/>
            <a:ext cx="3096153" cy="2091149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364088" y="3525829"/>
            <a:ext cx="33100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buClr>
                <a:srgbClr val="9F250D"/>
              </a:buClr>
              <a:defRPr/>
            </a:pPr>
            <a:r>
              <a:rPr lang="pl-PL" sz="1500" b="0" kern="0" dirty="0">
                <a:solidFill>
                  <a:prstClr val="black"/>
                </a:solidFill>
              </a:rPr>
              <a:t>Organizowane wydarzenia</a:t>
            </a:r>
            <a:r>
              <a:rPr lang="pl-PL" sz="1500" b="0" kern="0" dirty="0" smtClean="0">
                <a:solidFill>
                  <a:prstClr val="black"/>
                </a:solidFill>
              </a:rPr>
              <a:t>:</a:t>
            </a:r>
            <a:br>
              <a:rPr lang="pl-PL" sz="1500" b="0" kern="0" dirty="0" smtClean="0">
                <a:solidFill>
                  <a:prstClr val="black"/>
                </a:solidFill>
              </a:rPr>
            </a:br>
            <a:endParaRPr lang="pl-PL" sz="1500" b="0" kern="0" dirty="0">
              <a:solidFill>
                <a:prstClr val="black"/>
              </a:solidFill>
            </a:endParaRPr>
          </a:p>
          <a:p>
            <a:pPr marL="285750" lvl="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500" b="0" kern="0" dirty="0" smtClean="0">
                <a:solidFill>
                  <a:prstClr val="black"/>
                </a:solidFill>
              </a:rPr>
              <a:t>Gala Aktywności Studenckiej</a:t>
            </a:r>
            <a:endParaRPr lang="pl-PL" sz="1500" b="0" kern="0" dirty="0">
              <a:solidFill>
                <a:prstClr val="black"/>
              </a:solidFill>
            </a:endParaRPr>
          </a:p>
          <a:p>
            <a:pPr marL="285750" lvl="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500" b="0" kern="0" dirty="0" smtClean="0">
                <a:solidFill>
                  <a:prstClr val="black"/>
                </a:solidFill>
              </a:rPr>
              <a:t>XII Forum </a:t>
            </a:r>
            <a:r>
              <a:rPr lang="pl-PL" sz="1500" b="0" kern="0" dirty="0">
                <a:solidFill>
                  <a:prstClr val="black"/>
                </a:solidFill>
              </a:rPr>
              <a:t>Aktywności </a:t>
            </a:r>
            <a:r>
              <a:rPr lang="pl-PL" sz="1500" b="0" kern="0" dirty="0" smtClean="0">
                <a:solidFill>
                  <a:prstClr val="black"/>
                </a:solidFill>
              </a:rPr>
              <a:t>Studentów</a:t>
            </a:r>
            <a:endParaRPr lang="pl-PL" sz="1500" b="0" kern="0" dirty="0">
              <a:solidFill>
                <a:prstClr val="black"/>
              </a:solidFill>
            </a:endParaRPr>
          </a:p>
          <a:p>
            <a:pPr marL="285750" lvl="0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500" b="0" kern="0" dirty="0" smtClean="0">
                <a:solidFill>
                  <a:prstClr val="black"/>
                </a:solidFill>
              </a:rPr>
              <a:t>XII Konferencja Naukowa </a:t>
            </a:r>
            <a:r>
              <a:rPr lang="pl-PL" sz="1500" b="0" kern="0" dirty="0">
                <a:solidFill>
                  <a:prstClr val="black"/>
                </a:solidFill>
              </a:rPr>
              <a:t>Studentów</a:t>
            </a:r>
          </a:p>
        </p:txBody>
      </p:sp>
    </p:spTree>
    <p:extLst>
      <p:ext uri="{BB962C8B-B14F-4D97-AF65-F5344CB8AC3E}">
        <p14:creationId xmlns:p14="http://schemas.microsoft.com/office/powerpoint/2010/main" val="222951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 txBox="1">
            <a:spLocks noChangeArrowheads="1"/>
          </p:cNvSpPr>
          <p:nvPr/>
        </p:nvSpPr>
        <p:spPr bwMode="auto">
          <a:xfrm>
            <a:off x="798885" y="441283"/>
            <a:ext cx="3372904" cy="61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342900" indent="-342900">
              <a:spcBef>
                <a:spcPct val="20000"/>
              </a:spcBef>
              <a:defRPr/>
            </a:pPr>
            <a:r>
              <a:rPr lang="pl-PL" sz="3200" dirty="0"/>
              <a:t>Dział </a:t>
            </a:r>
            <a:r>
              <a:rPr lang="pl-PL" sz="3200" dirty="0" smtClean="0"/>
              <a:t>Studencki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221" name="Rectangle 3"/>
          <p:cNvSpPr txBox="1">
            <a:spLocks/>
          </p:cNvSpPr>
          <p:nvPr/>
        </p:nvSpPr>
        <p:spPr bwMode="auto">
          <a:xfrm>
            <a:off x="769993" y="1129972"/>
            <a:ext cx="3097039" cy="119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71450" indent="-1714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Studenckie koła naukowe</a:t>
            </a:r>
            <a:r>
              <a:rPr lang="en-GB" sz="1400" b="0" dirty="0" smtClean="0"/>
              <a:t>:</a:t>
            </a:r>
            <a:r>
              <a:rPr lang="pl-PL" sz="1400" b="0" dirty="0" smtClean="0"/>
              <a:t> </a:t>
            </a:r>
            <a:r>
              <a:rPr lang="pl-PL" sz="1400" dirty="0" smtClean="0"/>
              <a:t>156</a:t>
            </a:r>
          </a:p>
          <a:p>
            <a:pPr marL="171450" indent="-1714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Agendy kultury</a:t>
            </a:r>
            <a:r>
              <a:rPr lang="en-GB" sz="1400" b="0" dirty="0" smtClean="0"/>
              <a:t>:</a:t>
            </a:r>
            <a:r>
              <a:rPr lang="pl-PL" sz="1400" b="0" dirty="0" smtClean="0"/>
              <a:t> </a:t>
            </a:r>
            <a:r>
              <a:rPr lang="pl-PL" sz="1400" dirty="0" smtClean="0"/>
              <a:t>23</a:t>
            </a:r>
            <a:endParaRPr lang="pl-PL" sz="1400" b="0" dirty="0" smtClean="0"/>
          </a:p>
          <a:p>
            <a:pPr marL="171450" indent="-1714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Organizacje </a:t>
            </a:r>
            <a:r>
              <a:rPr lang="pl-PL" sz="1400" b="0" dirty="0"/>
              <a:t>studenckie</a:t>
            </a:r>
            <a:r>
              <a:rPr lang="en-GB" sz="1400" b="0" dirty="0"/>
              <a:t>:</a:t>
            </a:r>
            <a:r>
              <a:rPr lang="pl-PL" sz="1400" b="0" dirty="0"/>
              <a:t> </a:t>
            </a:r>
            <a:r>
              <a:rPr lang="pl-PL" sz="1400" dirty="0" smtClean="0"/>
              <a:t>30</a:t>
            </a:r>
            <a:endParaRPr lang="pl-PL" sz="1400" dirty="0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664820" y="2174371"/>
            <a:ext cx="4079382" cy="37240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Clr>
                <a:srgbClr val="9F250D"/>
              </a:buClr>
            </a:pPr>
            <a:r>
              <a:rPr lang="pl-PL" sz="1400" dirty="0" smtClean="0">
                <a:solidFill>
                  <a:srgbClr val="A02F10"/>
                </a:solidFill>
                <a:ea typeface="Times New Roman" pitchFamily="18" charset="0"/>
                <a:cs typeface="Traditional Arabic" panose="02020603050405020304" pitchFamily="18" charset="-78"/>
              </a:rPr>
              <a:t>Wybrane sukcesy kół naukowych</a:t>
            </a:r>
          </a:p>
          <a:p>
            <a:pPr lvl="0">
              <a:buClr>
                <a:srgbClr val="9F250D"/>
              </a:buClr>
            </a:pPr>
            <a:endParaRPr lang="pl-PL" sz="1400" b="0" dirty="0" smtClean="0">
              <a:ea typeface="Times New Roman" pitchFamily="18" charset="0"/>
              <a:cs typeface="Traditional Arabic" panose="02020603050405020304" pitchFamily="18" charset="-78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300" dirty="0" smtClean="0">
                <a:cs typeface="Traditional Arabic" panose="02020603050405020304" pitchFamily="18" charset="-78"/>
              </a:rPr>
              <a:t>Łazik </a:t>
            </a:r>
            <a:r>
              <a:rPr lang="pl-PL" sz="1300" dirty="0">
                <a:cs typeface="Traditional Arabic" panose="02020603050405020304" pitchFamily="18" charset="-78"/>
              </a:rPr>
              <a:t>marsjański </a:t>
            </a:r>
            <a:r>
              <a:rPr lang="pl-PL" sz="1300" dirty="0" err="1">
                <a:cs typeface="Traditional Arabic" panose="02020603050405020304" pitchFamily="18" charset="-78"/>
              </a:rPr>
              <a:t>Scorpio</a:t>
            </a:r>
            <a:r>
              <a:rPr lang="pl-PL" sz="1300" dirty="0">
                <a:cs typeface="Traditional Arabic" panose="02020603050405020304" pitchFamily="18" charset="-78"/>
              </a:rPr>
              <a:t> </a:t>
            </a:r>
            <a:r>
              <a:rPr lang="pl-PL" sz="1300" dirty="0" smtClean="0">
                <a:cs typeface="Traditional Arabic" panose="02020603050405020304" pitchFamily="18" charset="-78"/>
              </a:rPr>
              <a:t>IV z KN Off Road </a:t>
            </a:r>
            <a:r>
              <a:rPr lang="pl-PL" sz="1300" b="0" dirty="0">
                <a:cs typeface="Traditional Arabic" panose="02020603050405020304" pitchFamily="18" charset="-78"/>
              </a:rPr>
              <a:t> </a:t>
            </a:r>
            <a:r>
              <a:rPr lang="pl-PL" sz="1300" b="0" dirty="0" smtClean="0">
                <a:cs typeface="Traditional Arabic" panose="02020603050405020304" pitchFamily="18" charset="-78"/>
              </a:rPr>
              <a:t/>
            </a:r>
            <a:br>
              <a:rPr lang="pl-PL" sz="1300" b="0" dirty="0" smtClean="0">
                <a:cs typeface="Traditional Arabic" panose="02020603050405020304" pitchFamily="18" charset="-78"/>
              </a:rPr>
            </a:br>
            <a:r>
              <a:rPr lang="pl-PL" sz="1300" b="0" dirty="0" smtClean="0">
                <a:cs typeface="Traditional Arabic" panose="02020603050405020304" pitchFamily="18" charset="-78"/>
              </a:rPr>
              <a:t>1. miejsce w zawodach European </a:t>
            </a:r>
            <a:r>
              <a:rPr lang="pl-PL" sz="1300" b="0" dirty="0">
                <a:cs typeface="Traditional Arabic" panose="02020603050405020304" pitchFamily="18" charset="-78"/>
              </a:rPr>
              <a:t>Rover </a:t>
            </a:r>
            <a:r>
              <a:rPr lang="pl-PL" sz="1300" b="0" dirty="0" smtClean="0">
                <a:cs typeface="Traditional Arabic" panose="02020603050405020304" pitchFamily="18" charset="-78"/>
              </a:rPr>
              <a:t>Challenge 2014 r. 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endParaRPr lang="pl-PL" sz="1300" b="0" dirty="0" smtClean="0">
              <a:cs typeface="Traditional Arabic" panose="02020603050405020304" pitchFamily="18" charset="-78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300" dirty="0" smtClean="0"/>
              <a:t>Chór Akademicki PWr zdobył</a:t>
            </a:r>
            <a:r>
              <a:rPr lang="pl-PL" sz="1300" dirty="0"/>
              <a:t> Złoty Medal festiwalu </a:t>
            </a:r>
            <a:r>
              <a:rPr lang="pl-PL" sz="1300" dirty="0" err="1"/>
              <a:t>Ohrid</a:t>
            </a:r>
            <a:r>
              <a:rPr lang="pl-PL" sz="1300" dirty="0"/>
              <a:t> Choir </a:t>
            </a:r>
            <a:r>
              <a:rPr lang="pl-PL" sz="1300" dirty="0" err="1"/>
              <a:t>Festival</a:t>
            </a:r>
            <a:r>
              <a:rPr lang="pl-PL" sz="1300" dirty="0"/>
              <a:t> 2014 </a:t>
            </a:r>
            <a:r>
              <a:rPr lang="pl-PL" sz="1300" dirty="0" smtClean="0"/>
              <a:t/>
            </a:r>
            <a:br>
              <a:rPr lang="pl-PL" sz="1300" dirty="0" smtClean="0"/>
            </a:br>
            <a:r>
              <a:rPr lang="pl-PL" sz="1300" dirty="0" smtClean="0"/>
              <a:t>w Macedonii oraz </a:t>
            </a:r>
            <a:r>
              <a:rPr lang="pl-PL" sz="1300" dirty="0"/>
              <a:t>nagrodę specjalną kompozytora </a:t>
            </a:r>
            <a:r>
              <a:rPr lang="pl-PL" sz="1300" dirty="0" err="1"/>
              <a:t>Zapro</a:t>
            </a:r>
            <a:r>
              <a:rPr lang="pl-PL" sz="1300" dirty="0"/>
              <a:t> </a:t>
            </a:r>
            <a:r>
              <a:rPr lang="pl-PL" sz="1300" dirty="0" err="1" smtClean="0"/>
              <a:t>Zaprova</a:t>
            </a:r>
            <a:r>
              <a:rPr lang="pl-PL" sz="1300" dirty="0" smtClean="0"/>
              <a:t/>
            </a:r>
            <a:br>
              <a:rPr lang="pl-PL" sz="1300" dirty="0" smtClean="0"/>
            </a:br>
            <a:endParaRPr lang="pl-PL" sz="1300" b="0" dirty="0" smtClean="0">
              <a:cs typeface="Traditional Arabic" panose="02020603050405020304" pitchFamily="18" charset="-78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300" dirty="0" smtClean="0">
                <a:cs typeface="Traditional Arabic" panose="02020603050405020304" pitchFamily="18" charset="-78"/>
              </a:rPr>
              <a:t>Lekki Motocykl Elektryczny Studenckiego Koła Pojazdów i Robotów Mobilnych</a:t>
            </a:r>
            <a:r>
              <a:rPr lang="pl-PL" sz="1300" b="0" dirty="0" smtClean="0">
                <a:cs typeface="Traditional Arabic" panose="02020603050405020304" pitchFamily="18" charset="-78"/>
              </a:rPr>
              <a:t> – 1. miejsce </a:t>
            </a:r>
            <a:br>
              <a:rPr lang="pl-PL" sz="1300" b="0" dirty="0" smtClean="0">
                <a:cs typeface="Traditional Arabic" panose="02020603050405020304" pitchFamily="18" charset="-78"/>
              </a:rPr>
            </a:br>
            <a:r>
              <a:rPr lang="pl-PL" sz="1300" b="0" dirty="0" smtClean="0">
                <a:cs typeface="Traditional Arabic" panose="02020603050405020304" pitchFamily="18" charset="-78"/>
              </a:rPr>
              <a:t>w </a:t>
            </a:r>
            <a:r>
              <a:rPr lang="pl-PL" sz="1300" b="0" dirty="0">
                <a:cs typeface="Traditional Arabic" panose="02020603050405020304" pitchFamily="18" charset="-78"/>
              </a:rPr>
              <a:t>zawodach Smart </a:t>
            </a:r>
            <a:r>
              <a:rPr lang="pl-PL" sz="1300" b="0" dirty="0" err="1">
                <a:cs typeface="Traditional Arabic" panose="02020603050405020304" pitchFamily="18" charset="-78"/>
              </a:rPr>
              <a:t>Moto</a:t>
            </a:r>
            <a:r>
              <a:rPr lang="pl-PL" sz="1300" b="0" dirty="0">
                <a:cs typeface="Traditional Arabic" panose="02020603050405020304" pitchFamily="18" charset="-78"/>
              </a:rPr>
              <a:t> </a:t>
            </a:r>
            <a:r>
              <a:rPr lang="pl-PL" sz="1300" b="0" dirty="0" err="1">
                <a:cs typeface="Traditional Arabic" panose="02020603050405020304" pitchFamily="18" charset="-78"/>
              </a:rPr>
              <a:t>Challange</a:t>
            </a:r>
            <a:r>
              <a:rPr lang="pl-PL" sz="1300" b="0" dirty="0">
                <a:cs typeface="Traditional Arabic" panose="02020603050405020304" pitchFamily="18" charset="-78"/>
              </a:rPr>
              <a:t> </a:t>
            </a:r>
            <a:r>
              <a:rPr lang="pl-PL" sz="1300" b="0" dirty="0" smtClean="0">
                <a:cs typeface="Traditional Arabic" panose="02020603050405020304" pitchFamily="18" charset="-78"/>
              </a:rPr>
              <a:t>w </a:t>
            </a:r>
            <a:r>
              <a:rPr lang="pl-PL" sz="1300" b="0" dirty="0">
                <a:cs typeface="Traditional Arabic" panose="02020603050405020304" pitchFamily="18" charset="-78"/>
              </a:rPr>
              <a:t>Barcelonie </a:t>
            </a:r>
            <a:endParaRPr lang="pl-PL" sz="1300" b="0" dirty="0" smtClean="0">
              <a:cs typeface="Traditional Arabic" panose="02020603050405020304" pitchFamily="18" charset="-78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endParaRPr lang="pl-PL" sz="1300" b="0" dirty="0">
              <a:cs typeface="Traditional Arabic" panose="02020603050405020304" pitchFamily="18" charset="-78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300" dirty="0" smtClean="0">
                <a:ea typeface="Times New Roman" pitchFamily="18" charset="0"/>
                <a:cs typeface="Traditional Arabic" panose="02020603050405020304" pitchFamily="18" charset="-78"/>
              </a:rPr>
              <a:t>Akademicki Klub Lotniczy</a:t>
            </a:r>
            <a:r>
              <a:rPr lang="pl-PL" sz="1300" b="0" dirty="0" smtClean="0">
                <a:ea typeface="Times New Roman" pitchFamily="18" charset="0"/>
                <a:cs typeface="Traditional Arabic" panose="02020603050405020304" pitchFamily="18" charset="-78"/>
              </a:rPr>
              <a:t> – 1. </a:t>
            </a:r>
            <a:r>
              <a:rPr lang="pl-PL" sz="1300" b="0" dirty="0">
                <a:ea typeface="Times New Roman" pitchFamily="18" charset="0"/>
                <a:cs typeface="Traditional Arabic" panose="02020603050405020304" pitchFamily="18" charset="-78"/>
              </a:rPr>
              <a:t>miejsce </a:t>
            </a:r>
            <a:r>
              <a:rPr lang="pl-PL" sz="1300" b="0" dirty="0" smtClean="0">
                <a:ea typeface="Times New Roman" pitchFamily="18" charset="0"/>
                <a:cs typeface="Traditional Arabic" panose="02020603050405020304" pitchFamily="18" charset="-78"/>
              </a:rPr>
              <a:t> </a:t>
            </a:r>
            <a:br>
              <a:rPr lang="pl-PL" sz="1300" b="0" dirty="0" smtClean="0">
                <a:ea typeface="Times New Roman" pitchFamily="18" charset="0"/>
                <a:cs typeface="Traditional Arabic" panose="02020603050405020304" pitchFamily="18" charset="-78"/>
              </a:rPr>
            </a:br>
            <a:r>
              <a:rPr lang="pl-PL" sz="1300" b="0" dirty="0" smtClean="0">
                <a:ea typeface="Times New Roman" pitchFamily="18" charset="0"/>
                <a:cs typeface="Traditional Arabic" panose="02020603050405020304" pitchFamily="18" charset="-78"/>
              </a:rPr>
              <a:t>w zawodach </a:t>
            </a:r>
            <a:r>
              <a:rPr lang="pl-PL" sz="1300" b="0" dirty="0">
                <a:ea typeface="Times New Roman" pitchFamily="18" charset="0"/>
                <a:cs typeface="Traditional Arabic" panose="02020603050405020304" pitchFamily="18" charset="-78"/>
              </a:rPr>
              <a:t>SAE </a:t>
            </a:r>
            <a:r>
              <a:rPr lang="pl-PL" sz="1300" b="0" dirty="0" err="1" smtClean="0">
                <a:ea typeface="Times New Roman" pitchFamily="18" charset="0"/>
                <a:cs typeface="Traditional Arabic" panose="02020603050405020304" pitchFamily="18" charset="-78"/>
              </a:rPr>
              <a:t>Aerodesign</a:t>
            </a:r>
            <a:r>
              <a:rPr lang="pl-PL" sz="1300" b="0" dirty="0" smtClean="0">
                <a:ea typeface="Times New Roman" pitchFamily="18" charset="0"/>
                <a:cs typeface="Traditional Arabic" panose="02020603050405020304" pitchFamily="18" charset="-78"/>
              </a:rPr>
              <a:t> West 2014 </a:t>
            </a:r>
            <a:br>
              <a:rPr lang="pl-PL" sz="1300" b="0" dirty="0" smtClean="0">
                <a:ea typeface="Times New Roman" pitchFamily="18" charset="0"/>
                <a:cs typeface="Traditional Arabic" panose="02020603050405020304" pitchFamily="18" charset="-78"/>
              </a:rPr>
            </a:br>
            <a:r>
              <a:rPr lang="pl-PL" sz="1300" b="0" dirty="0" smtClean="0">
                <a:ea typeface="Times New Roman" pitchFamily="18" charset="0"/>
                <a:cs typeface="Traditional Arabic" panose="02020603050405020304" pitchFamily="18" charset="-78"/>
              </a:rPr>
              <a:t>w </a:t>
            </a:r>
            <a:r>
              <a:rPr lang="pl-PL" sz="1300" b="0" dirty="0">
                <a:ea typeface="Times New Roman" pitchFamily="18" charset="0"/>
                <a:cs typeface="Traditional Arabic" panose="02020603050405020304" pitchFamily="18" charset="-78"/>
              </a:rPr>
              <a:t>Stanach </a:t>
            </a:r>
            <a:r>
              <a:rPr lang="pl-PL" sz="1300" b="0" dirty="0" smtClean="0">
                <a:ea typeface="Times New Roman" pitchFamily="18" charset="0"/>
                <a:cs typeface="Traditional Arabic" panose="02020603050405020304" pitchFamily="18" charset="-78"/>
              </a:rPr>
              <a:t>Zjednoczonych w klasie MICRO</a:t>
            </a:r>
            <a:endParaRPr lang="pl-PL" sz="1300" b="0" dirty="0">
              <a:ea typeface="Times New Roman" pitchFamily="18" charset="0"/>
              <a:cs typeface="Traditional Arabic" panose="02020603050405020304" pitchFamily="18" charset="-78"/>
            </a:endParaRPr>
          </a:p>
        </p:txBody>
      </p:sp>
      <p:pic>
        <p:nvPicPr>
          <p:cNvPr id="8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0003" y="666950"/>
            <a:ext cx="481434" cy="49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970335"/>
              </p:ext>
            </p:extLst>
          </p:nvPr>
        </p:nvGraphicFramePr>
        <p:xfrm>
          <a:off x="5140082" y="3578227"/>
          <a:ext cx="3517454" cy="2320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29222"/>
                <a:gridCol w="1008112"/>
                <a:gridCol w="1080120"/>
              </a:tblGrid>
              <a:tr h="720080">
                <a:tc>
                  <a:txBody>
                    <a:bodyPr/>
                    <a:lstStyle/>
                    <a:p>
                      <a:pPr algn="l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Finansowanie działalności studenckiej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2013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2014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A02F10"/>
                    </a:solidFill>
                  </a:tcPr>
                </a:tc>
              </a:tr>
              <a:tr h="548052">
                <a:tc>
                  <a:txBody>
                    <a:bodyPr/>
                    <a:lstStyle/>
                    <a:p>
                      <a:pPr algn="l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Dochody wewnętrzne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186 248 zł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171 372 zł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949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Dochody zewnętrzne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 222 594 zł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  111 360 zł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Dotacja z </a:t>
                      </a:r>
                      <a:r>
                        <a:rPr lang="pl-PL" sz="1200" dirty="0" err="1" smtClean="0">
                          <a:latin typeface="Trebuchet MS" panose="020B0603020202020204" pitchFamily="34" charset="0"/>
                        </a:rPr>
                        <a:t>MNiSW</a:t>
                      </a:r>
                      <a:endParaRPr lang="pl-PL" sz="1200" dirty="0" smtClean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1 971 300 zł</a:t>
                      </a:r>
                    </a:p>
                    <a:p>
                      <a:pPr algn="r"/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1 987 300 zł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990" y="1065343"/>
            <a:ext cx="3505546" cy="2338253"/>
          </a:xfrm>
          <a:prstGeom prst="round1Rect">
            <a:avLst>
              <a:gd name="adj" fmla="val 10887"/>
            </a:avLst>
          </a:prstGeom>
          <a:noFill/>
        </p:spPr>
      </p:pic>
    </p:spTree>
    <p:extLst>
      <p:ext uri="{BB962C8B-B14F-4D97-AF65-F5344CB8AC3E}">
        <p14:creationId xmlns:p14="http://schemas.microsoft.com/office/powerpoint/2010/main" val="401535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 bwMode="auto">
          <a:xfrm>
            <a:off x="684986" y="482274"/>
            <a:ext cx="7237412" cy="58477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l-PL" sz="3200" dirty="0" smtClean="0"/>
              <a:t>Biuro Karier</a:t>
            </a:r>
            <a:endParaRPr lang="pl-PL" sz="3200" dirty="0"/>
          </a:p>
        </p:txBody>
      </p:sp>
      <p:pic>
        <p:nvPicPr>
          <p:cNvPr id="14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2683" y="1178212"/>
            <a:ext cx="481434" cy="49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5974864" y="1871536"/>
            <a:ext cx="2606936" cy="37856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200" b="0" dirty="0" smtClean="0">
                <a:cs typeface="Traditional Arabic" panose="02020603050405020304" pitchFamily="18" charset="-78"/>
              </a:rPr>
              <a:t>10 498 studentów </a:t>
            </a:r>
            <a:r>
              <a:rPr lang="pl-PL" sz="1200" b="0" dirty="0">
                <a:cs typeface="Traditional Arabic" panose="02020603050405020304" pitchFamily="18" charset="-78"/>
              </a:rPr>
              <a:t>i ponad </a:t>
            </a:r>
            <a:r>
              <a:rPr lang="pl-PL" sz="1200" b="0" dirty="0" smtClean="0">
                <a:cs typeface="Traditional Arabic" panose="02020603050405020304" pitchFamily="18" charset="-78"/>
              </a:rPr>
              <a:t>3250 pracodawców - użytkowników portalu Biura Karier</a:t>
            </a:r>
          </a:p>
          <a:p>
            <a:pPr marL="171450" indent="-1714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200" b="0" dirty="0" smtClean="0">
                <a:cs typeface="Traditional Arabic" panose="02020603050405020304" pitchFamily="18" charset="-78"/>
              </a:rPr>
              <a:t>3500 fanów na </a:t>
            </a:r>
            <a:r>
              <a:rPr lang="pl-PL" sz="1200" b="0" dirty="0" err="1">
                <a:cs typeface="Traditional Arabic" panose="02020603050405020304" pitchFamily="18" charset="-78"/>
              </a:rPr>
              <a:t>F</a:t>
            </a:r>
            <a:r>
              <a:rPr lang="pl-PL" sz="1200" b="0" dirty="0" err="1" smtClean="0">
                <a:cs typeface="Traditional Arabic" panose="02020603050405020304" pitchFamily="18" charset="-78"/>
              </a:rPr>
              <a:t>acebooku</a:t>
            </a:r>
            <a:r>
              <a:rPr lang="pl-PL" sz="1200" b="0" dirty="0" smtClean="0">
                <a:cs typeface="Traditional Arabic" panose="02020603050405020304" pitchFamily="18" charset="-78"/>
              </a:rPr>
              <a:t> </a:t>
            </a:r>
          </a:p>
          <a:p>
            <a:pPr marL="171450" indent="-1714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200" b="0" dirty="0" smtClean="0">
                <a:cs typeface="Traditional Arabic" panose="02020603050405020304" pitchFamily="18" charset="-78"/>
              </a:rPr>
              <a:t>500 osób na LinkedIn</a:t>
            </a:r>
          </a:p>
          <a:p>
            <a:pPr marL="171450" indent="-1714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200" b="0" dirty="0" smtClean="0">
                <a:cs typeface="Traditional Arabic" panose="02020603050405020304" pitchFamily="18" charset="-78"/>
              </a:rPr>
              <a:t>562 351 odsłony strony Biura Karier</a:t>
            </a:r>
          </a:p>
          <a:p>
            <a:pPr marL="171450" indent="-1714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200" b="0" dirty="0" smtClean="0">
                <a:ea typeface="Calibri" pitchFamily="34" charset="0"/>
                <a:cs typeface="Traditional Arabic" panose="02020603050405020304" pitchFamily="18" charset="-78"/>
              </a:rPr>
              <a:t>Badanie losów </a:t>
            </a:r>
            <a:r>
              <a:rPr lang="pl-PL" sz="1200" b="0" dirty="0">
                <a:ea typeface="Calibri" pitchFamily="34" charset="0"/>
                <a:cs typeface="Traditional Arabic" panose="02020603050405020304" pitchFamily="18" charset="-78"/>
              </a:rPr>
              <a:t>absolwentów (internetowa baza danych absolwentów PWr, </a:t>
            </a:r>
            <a:r>
              <a:rPr lang="pl-PL" sz="1200" b="0" dirty="0" smtClean="0">
                <a:ea typeface="Calibri" pitchFamily="34" charset="0"/>
                <a:cs typeface="Traditional Arabic" panose="02020603050405020304" pitchFamily="18" charset="-78"/>
              </a:rPr>
              <a:t/>
            </a:r>
            <a:br>
              <a:rPr lang="pl-PL" sz="1200" b="0" dirty="0" smtClean="0">
                <a:ea typeface="Calibri" pitchFamily="34" charset="0"/>
                <a:cs typeface="Traditional Arabic" panose="02020603050405020304" pitchFamily="18" charset="-78"/>
              </a:rPr>
            </a:br>
            <a:r>
              <a:rPr lang="pl-PL" sz="1200" b="0" dirty="0" smtClean="0">
                <a:ea typeface="Calibri" pitchFamily="34" charset="0"/>
                <a:cs typeface="Traditional Arabic" panose="02020603050405020304" pitchFamily="18" charset="-78"/>
              </a:rPr>
              <a:t>ankieta </a:t>
            </a:r>
            <a:r>
              <a:rPr lang="pl-PL" sz="1200" b="0" dirty="0">
                <a:ea typeface="Calibri" pitchFamily="34" charset="0"/>
                <a:cs typeface="Traditional Arabic" panose="02020603050405020304" pitchFamily="18" charset="-78"/>
              </a:rPr>
              <a:t>on-</a:t>
            </a:r>
            <a:r>
              <a:rPr lang="pl-PL" sz="1200" b="0" dirty="0" err="1">
                <a:ea typeface="Calibri" pitchFamily="34" charset="0"/>
                <a:cs typeface="Traditional Arabic" panose="02020603050405020304" pitchFamily="18" charset="-78"/>
              </a:rPr>
              <a:t>line</a:t>
            </a:r>
            <a:r>
              <a:rPr lang="pl-PL" sz="1200" b="0" dirty="0" smtClean="0">
                <a:ea typeface="Calibri" pitchFamily="34" charset="0"/>
                <a:cs typeface="Traditional Arabic" panose="02020603050405020304" pitchFamily="18" charset="-78"/>
              </a:rPr>
              <a:t>)</a:t>
            </a:r>
            <a:endParaRPr lang="pl-PL" sz="1200" b="0" dirty="0" smtClean="0">
              <a:cs typeface="Traditional Arabic" panose="02020603050405020304" pitchFamily="18" charset="-78"/>
            </a:endParaRPr>
          </a:p>
          <a:p>
            <a:pPr marL="171450" lvl="0" indent="-1714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raditional Arabic" panose="02020603050405020304" pitchFamily="18" charset="-78"/>
              </a:rPr>
              <a:t>Partner</a:t>
            </a:r>
            <a:r>
              <a:rPr kumimoji="0" lang="pl-PL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raditional Arabic" panose="02020603050405020304" pitchFamily="18" charset="-78"/>
              </a:rPr>
              <a:t> strategiczny 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raditional Arabic" panose="02020603050405020304" pitchFamily="18" charset="-78"/>
              </a:rPr>
              <a:t>Dolnośląskiej Sieci Biur Karier </a:t>
            </a:r>
          </a:p>
          <a:p>
            <a:pPr marL="171450" indent="-1714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200" b="0" dirty="0">
                <a:cs typeface="Traditional Arabic" panose="02020603050405020304" pitchFamily="18" charset="-78"/>
              </a:rPr>
              <a:t>Program Wolontariat w Biurze </a:t>
            </a:r>
            <a:r>
              <a:rPr lang="pl-PL" sz="1200" b="0" dirty="0" smtClean="0">
                <a:cs typeface="Traditional Arabic" panose="02020603050405020304" pitchFamily="18" charset="-78"/>
              </a:rPr>
              <a:t>Karier</a:t>
            </a:r>
          </a:p>
          <a:p>
            <a:pPr marL="174625" lvl="1" indent="-1714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200" b="0" dirty="0">
                <a:ea typeface="Calibri" pitchFamily="34" charset="0"/>
                <a:cs typeface="Traditional Arabic" panose="02020603050405020304" pitchFamily="18" charset="-78"/>
              </a:rPr>
              <a:t>Program </a:t>
            </a:r>
            <a:r>
              <a:rPr lang="pl-PL" sz="1200" b="0" dirty="0" smtClean="0">
                <a:ea typeface="Calibri" pitchFamily="34" charset="0"/>
                <a:cs typeface="Traditional Arabic" panose="02020603050405020304" pitchFamily="18" charset="-78"/>
              </a:rPr>
              <a:t>Ambasador</a:t>
            </a:r>
            <a:endParaRPr kumimoji="0" 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Traditional Arabic" panose="02020603050405020304" pitchFamily="18" charset="-78"/>
            </a:endParaRPr>
          </a:p>
          <a:p>
            <a:pPr marL="174625" marR="0" lvl="1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9F250D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raditional Arabic" panose="02020603050405020304" pitchFamily="18" charset="-78"/>
              </a:rPr>
              <a:t>Program</a:t>
            </a:r>
            <a:r>
              <a:rPr kumimoji="0" lang="pl-PL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raditional Arabic" panose="02020603050405020304" pitchFamily="18" charset="-78"/>
              </a:rPr>
              <a:t> 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raditional Arabic" panose="02020603050405020304" pitchFamily="18" charset="-78"/>
              </a:rPr>
              <a:t>„</a:t>
            </a:r>
            <a:r>
              <a:rPr kumimoji="0" lang="pl-P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raditional Arabic" panose="02020603050405020304" pitchFamily="18" charset="-78"/>
              </a:rPr>
              <a:t>Mentoring</a:t>
            </a: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raditional Arabic" panose="02020603050405020304" pitchFamily="18" charset="-78"/>
              </a:rPr>
              <a:t> </a:t>
            </a:r>
            <a:b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raditional Arabic" panose="02020603050405020304" pitchFamily="18" charset="-78"/>
              </a:rPr>
            </a:br>
            <a:r>
              <a:rPr kumimoji="0" lang="pl-PL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raditional Arabic" panose="02020603050405020304" pitchFamily="18" charset="-78"/>
              </a:rPr>
              <a:t>dla studentów”</a:t>
            </a:r>
          </a:p>
          <a:p>
            <a:pPr marL="174625" lvl="1" indent="-171450" eaLnBrk="0" hangingPunct="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200" b="0" dirty="0" smtClean="0">
                <a:cs typeface="Traditional Arabic" panose="02020603050405020304" pitchFamily="18" charset="-78"/>
              </a:rPr>
              <a:t>Współorganizowanie </a:t>
            </a:r>
            <a:r>
              <a:rPr lang="pl-PL" sz="1200" b="0" dirty="0">
                <a:cs typeface="Traditional Arabic" panose="02020603050405020304" pitchFamily="18" charset="-78"/>
              </a:rPr>
              <a:t>Akademickich Targów </a:t>
            </a:r>
            <a:r>
              <a:rPr lang="pl-PL" sz="1200" b="0" dirty="0" smtClean="0">
                <a:cs typeface="Traditional Arabic" panose="02020603050405020304" pitchFamily="18" charset="-78"/>
              </a:rPr>
              <a:t>Pracy</a:t>
            </a:r>
          </a:p>
        </p:txBody>
      </p:sp>
      <p:graphicFrame>
        <p:nvGraphicFramePr>
          <p:cNvPr id="9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2425810"/>
              </p:ext>
            </p:extLst>
          </p:nvPr>
        </p:nvGraphicFramePr>
        <p:xfrm>
          <a:off x="668139" y="1187737"/>
          <a:ext cx="4971822" cy="4739839"/>
        </p:xfrm>
        <a:graphic>
          <a:graphicData uri="http://schemas.openxmlformats.org/drawingml/2006/table">
            <a:tbl>
              <a:tblPr/>
              <a:tblGrid>
                <a:gridCol w="2299423"/>
                <a:gridCol w="1355019"/>
                <a:gridCol w="1317380"/>
              </a:tblGrid>
              <a:tr h="3759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Działania Biura Karier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2013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2014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61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Doradztwo indywidualne </a:t>
                      </a: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/>
                      </a:r>
                      <a:b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</a:b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– rozmowy </a:t>
                      </a: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doradcze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200" b="0" dirty="0" smtClean="0">
                          <a:latin typeface="Trebuchet MS" panose="020B0603020202020204" pitchFamily="34" charset="0"/>
                        </a:rPr>
                        <a:t>293 rozmowy</a:t>
                      </a:r>
                      <a:endParaRPr lang="pl-PL" sz="1200" b="0" dirty="0">
                        <a:latin typeface="Trebuchet MS" panose="020B0603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277 rozmów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61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Doradztwo indywidualne </a:t>
                      </a: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/>
                      </a:r>
                      <a:b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</a:b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informacja zawodowa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2 360 osób 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1 800 osób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8212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Doradztwo grupowe prowadzone przez doradców </a:t>
                      </a: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zatrudnionych</a:t>
                      </a:r>
                      <a:b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</a:b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w </a:t>
                      </a: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Biurze Karier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20 warsztatów</a:t>
                      </a:r>
                      <a:br>
                        <a:rPr lang="pl-PL" sz="1200" dirty="0" smtClean="0">
                          <a:latin typeface="Trebuchet MS" panose="020B0603020202020204" pitchFamily="34" charset="0"/>
                        </a:rPr>
                      </a:b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dla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437 studentów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41 warsztatów dla </a:t>
                      </a:r>
                      <a:br>
                        <a:rPr lang="pl-PL" sz="1200" dirty="0" smtClean="0">
                          <a:latin typeface="Trebuchet MS" panose="020B0603020202020204" pitchFamily="34" charset="0"/>
                        </a:rPr>
                      </a:b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428 studentów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Warsztaty, szkolenia, seminaria, konferencje prowadzone przez pracodawców i inne organizacje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2 132 osób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3</a:t>
                      </a:r>
                      <a:r>
                        <a:rPr lang="pl-PL" sz="1200" baseline="0" dirty="0" smtClean="0">
                          <a:latin typeface="Trebuchet MS" panose="020B0603020202020204" pitchFamily="34" charset="0"/>
                        </a:rPr>
                        <a:t> 092 </a:t>
                      </a: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osób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Oferty pracy, praktyk, staży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4 856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9 424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61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Skojarzenie </a:t>
                      </a: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pracodawców</a:t>
                      </a:r>
                      <a:b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</a:b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ze </a:t>
                      </a: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studentami </a:t>
                      </a: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i </a:t>
                      </a: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absolwentami </a:t>
                      </a: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/>
                      </a:r>
                      <a:b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</a:br>
                      <a:r>
                        <a:rPr lang="pl-PL" sz="1200" dirty="0" smtClean="0">
                          <a:latin typeface="Trebuchet MS" pitchFamily="34" charset="0"/>
                          <a:ea typeface="Calibri"/>
                          <a:cs typeface="Times New Roman"/>
                        </a:rPr>
                        <a:t>w </a:t>
                      </a:r>
                      <a:r>
                        <a:rPr lang="pl-PL" sz="1200" dirty="0">
                          <a:latin typeface="Trebuchet MS" pitchFamily="34" charset="0"/>
                          <a:ea typeface="Calibri"/>
                          <a:cs typeface="Times New Roman"/>
                        </a:rPr>
                        <a:t>ramach ofert pracy i praktyk zamieszczonych w portalu Biura Karier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4 785 osób</a:t>
                      </a:r>
                      <a:r>
                        <a:rPr lang="pl-P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skorzystało </a:t>
                      </a:r>
                      <a:br>
                        <a:rPr lang="pl-P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</a:br>
                      <a:r>
                        <a:rPr lang="pl-P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z usług  </a:t>
                      </a:r>
                      <a:br>
                        <a:rPr lang="pl-P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</a:br>
                      <a:r>
                        <a:rPr lang="pl-P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Biura Karier</a:t>
                      </a: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5 597 </a:t>
                      </a: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osób</a:t>
                      </a:r>
                      <a:r>
                        <a:rPr lang="pl-P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 skorzystało </a:t>
                      </a:r>
                      <a:br>
                        <a:rPr lang="pl-P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</a:br>
                      <a:r>
                        <a:rPr lang="pl-P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z usług  </a:t>
                      </a:r>
                      <a:br>
                        <a:rPr lang="pl-P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</a:br>
                      <a:r>
                        <a:rPr lang="pl-PL" sz="1200" kern="1200" baseline="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Biura Karier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017" y="482274"/>
            <a:ext cx="2345782" cy="14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18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851392" y="512676"/>
            <a:ext cx="3468580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342900" indent="-342900">
              <a:spcBef>
                <a:spcPct val="20000"/>
              </a:spcBef>
              <a:defRPr/>
            </a:pPr>
            <a:r>
              <a:rPr lang="pl-PL" sz="3200" dirty="0" smtClean="0"/>
              <a:t>Pomoc materialna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1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34894"/>
              </p:ext>
            </p:extLst>
          </p:nvPr>
        </p:nvGraphicFramePr>
        <p:xfrm>
          <a:off x="5395645" y="3542372"/>
          <a:ext cx="3240360" cy="2439891"/>
        </p:xfrm>
        <a:graphic>
          <a:graphicData uri="http://schemas.openxmlformats.org/drawingml/2006/table">
            <a:tbl>
              <a:tblPr/>
              <a:tblGrid>
                <a:gridCol w="2700300"/>
                <a:gridCol w="540060"/>
              </a:tblGrid>
              <a:tr h="6195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Liczba studentów pobierających stypendia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b="1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2014</a:t>
                      </a:r>
                    </a:p>
                    <a:p>
                      <a:pPr algn="r"/>
                      <a:endParaRPr lang="pl-PL" sz="11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56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stypendia socjalne </a:t>
                      </a:r>
                      <a:endParaRPr lang="pl-PL" sz="1100" dirty="0">
                        <a:latin typeface="Trebuchet MS" panose="020B0603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 smtClean="0">
                          <a:latin typeface="Trebuchet MS" panose="020B0603020202020204" pitchFamily="34" charset="0"/>
                        </a:rPr>
                        <a:t>3553</a:t>
                      </a:r>
                      <a:endParaRPr lang="pl-PL" sz="1100" dirty="0"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28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stypendia </a:t>
                      </a:r>
                      <a:r>
                        <a:rPr lang="pl-PL" sz="1100" dirty="0"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naukowe z funduszu własnego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 smtClean="0">
                          <a:latin typeface="Trebuchet MS" panose="020B0603020202020204" pitchFamily="34" charset="0"/>
                        </a:rPr>
                        <a:t>120</a:t>
                      </a:r>
                      <a:endParaRPr lang="pl-PL" sz="1100" dirty="0"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5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stypendia Ministra</a:t>
                      </a:r>
                      <a:endParaRPr lang="pl-PL" sz="1100" dirty="0">
                        <a:latin typeface="Trebuchet MS" panose="020B0603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 smtClean="0">
                          <a:latin typeface="Trebuchet MS" panose="020B0603020202020204" pitchFamily="34" charset="0"/>
                        </a:rPr>
                        <a:t>20</a:t>
                      </a:r>
                      <a:endParaRPr lang="pl-PL" sz="1100" dirty="0"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249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stypendia Rektora dla najlepszych studentów </a:t>
                      </a:r>
                      <a:endParaRPr lang="pl-PL" sz="1100" dirty="0">
                        <a:latin typeface="Trebuchet MS" panose="020B0603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 smtClean="0">
                          <a:latin typeface="Trebuchet MS" panose="020B0603020202020204" pitchFamily="34" charset="0"/>
                        </a:rPr>
                        <a:t>2289</a:t>
                      </a:r>
                      <a:endParaRPr lang="pl-PL" sz="1100" dirty="0"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249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stypendia specjalne dla osób niepełnosprawnych </a:t>
                      </a:r>
                      <a:endParaRPr lang="pl-PL" sz="1100" dirty="0">
                        <a:latin typeface="Trebuchet MS" panose="020B0603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 smtClean="0">
                          <a:latin typeface="Trebuchet MS" panose="020B0603020202020204" pitchFamily="34" charset="0"/>
                        </a:rPr>
                        <a:t>473</a:t>
                      </a:r>
                      <a:endParaRPr lang="pl-PL" sz="1100" dirty="0"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Group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519676"/>
              </p:ext>
            </p:extLst>
          </p:nvPr>
        </p:nvGraphicFramePr>
        <p:xfrm>
          <a:off x="647564" y="1154112"/>
          <a:ext cx="4572508" cy="2244149"/>
        </p:xfrm>
        <a:graphic>
          <a:graphicData uri="http://schemas.openxmlformats.org/drawingml/2006/table">
            <a:tbl>
              <a:tblPr/>
              <a:tblGrid>
                <a:gridCol w="3024336"/>
                <a:gridCol w="828092"/>
                <a:gridCol w="720080"/>
              </a:tblGrid>
              <a:tr h="288000">
                <a:tc row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Liczba studentów otrzymujących stypendia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2013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2014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50278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7277</a:t>
                      </a:r>
                      <a:endParaRPr lang="pl-PL" sz="1100" b="1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smtClean="0">
                          <a:solidFill>
                            <a:schemeClr val="bg1"/>
                          </a:solidFill>
                          <a:latin typeface="+mj-lt"/>
                          <a:ea typeface="Calibri"/>
                          <a:cs typeface="Times New Roman"/>
                        </a:rPr>
                        <a:t>6718</a:t>
                      </a:r>
                      <a:endParaRPr lang="pl-PL" sz="1100" b="1" dirty="0">
                        <a:solidFill>
                          <a:schemeClr val="bg1"/>
                        </a:solidFill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39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dotacja </a:t>
                      </a:r>
                      <a:r>
                        <a:rPr lang="pl-PL" sz="1100" dirty="0">
                          <a:latin typeface="+mj-lt"/>
                          <a:ea typeface="Calibri"/>
                          <a:cs typeface="Times New Roman"/>
                        </a:rPr>
                        <a:t>z budżetu państwa (tys. zł) 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30 154,0</a:t>
                      </a:r>
                      <a:endParaRPr lang="pl-PL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33 994,7</a:t>
                      </a:r>
                      <a:endParaRPr lang="pl-PL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366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stypendia </a:t>
                      </a:r>
                      <a:r>
                        <a:rPr lang="pl-PL" sz="1100" dirty="0">
                          <a:latin typeface="+mj-lt"/>
                          <a:ea typeface="Calibri"/>
                          <a:cs typeface="Times New Roman"/>
                        </a:rPr>
                        <a:t>socjalne (tys. zł) 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13 577,4</a:t>
                      </a:r>
                      <a:endParaRPr lang="pl-PL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19</a:t>
                      </a:r>
                      <a:r>
                        <a:rPr lang="pl-PL" sz="1100" baseline="0" dirty="0" smtClean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337,4</a:t>
                      </a:r>
                      <a:endParaRPr lang="pl-PL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320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stypendium </a:t>
                      </a:r>
                      <a:r>
                        <a:rPr lang="pl-PL" sz="1100" dirty="0">
                          <a:latin typeface="+mj-lt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ektora </a:t>
                      </a:r>
                      <a:r>
                        <a:rPr lang="pl-PL" sz="1100" dirty="0">
                          <a:latin typeface="+mj-lt"/>
                          <a:ea typeface="Calibri"/>
                          <a:cs typeface="Times New Roman"/>
                        </a:rPr>
                        <a:t>dla najlepszych (tys. zł) </a:t>
                      </a: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8 798,7</a:t>
                      </a:r>
                      <a:endParaRPr lang="pl-PL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9 507,5</a:t>
                      </a:r>
                      <a:endParaRPr lang="pl-PL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98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stypendium specjalne</a:t>
                      </a:r>
                      <a:r>
                        <a:rPr lang="pl-PL" sz="1100" baseline="0" dirty="0" smtClean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br>
                        <a:rPr lang="pl-PL" sz="1100" baseline="0" dirty="0" smtClean="0">
                          <a:latin typeface="+mj-lt"/>
                          <a:ea typeface="Calibri"/>
                          <a:cs typeface="Times New Roman"/>
                        </a:rPr>
                      </a:b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dla</a:t>
                      </a:r>
                      <a:r>
                        <a:rPr lang="pl-PL" sz="1100" baseline="0" dirty="0" smtClean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osób</a:t>
                      </a:r>
                      <a:r>
                        <a:rPr lang="pl-PL" sz="1100" baseline="0" dirty="0" smtClean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niepełnosprawnych </a:t>
                      </a:r>
                      <a:r>
                        <a:rPr lang="pl-PL" sz="1100" dirty="0">
                          <a:latin typeface="+mj-lt"/>
                          <a:ea typeface="Calibri"/>
                          <a:cs typeface="Times New Roman"/>
                        </a:rPr>
                        <a:t>(tys. </a:t>
                      </a: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zł)</a:t>
                      </a:r>
                      <a:endParaRPr lang="pl-PL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883,1</a:t>
                      </a:r>
                      <a:endParaRPr lang="pl-PL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1 083,0</a:t>
                      </a:r>
                      <a:endParaRPr lang="pl-PL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3987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środki </a:t>
                      </a:r>
                      <a:r>
                        <a:rPr lang="pl-PL" sz="1100" dirty="0">
                          <a:latin typeface="+mj-lt"/>
                          <a:ea typeface="Calibri"/>
                          <a:cs typeface="Times New Roman"/>
                        </a:rPr>
                        <a:t>wypracowane (tys. zł) </a:t>
                      </a: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inne</a:t>
                      </a:r>
                      <a:r>
                        <a:rPr lang="pl-PL" sz="1100" baseline="0" dirty="0" smtClean="0">
                          <a:latin typeface="+mj-lt"/>
                          <a:ea typeface="Calibri"/>
                          <a:cs typeface="Times New Roman"/>
                        </a:rPr>
                        <a:t> przychody</a:t>
                      </a:r>
                      <a:endParaRPr lang="pl-PL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2 014,4</a:t>
                      </a:r>
                      <a:endParaRPr lang="pl-PL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+mj-lt"/>
                          <a:ea typeface="Calibri"/>
                          <a:cs typeface="Times New Roman"/>
                        </a:rPr>
                        <a:t>4 434,1</a:t>
                      </a:r>
                      <a:endParaRPr lang="pl-PL" sz="11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1982783"/>
              </p:ext>
            </p:extLst>
          </p:nvPr>
        </p:nvGraphicFramePr>
        <p:xfrm>
          <a:off x="647564" y="3537013"/>
          <a:ext cx="4572508" cy="2412267"/>
        </p:xfrm>
        <a:graphic>
          <a:graphicData uri="http://schemas.openxmlformats.org/drawingml/2006/table">
            <a:tbl>
              <a:tblPr/>
              <a:tblGrid>
                <a:gridCol w="2996083"/>
                <a:gridCol w="856345"/>
                <a:gridCol w="720080"/>
              </a:tblGrid>
              <a:tr h="76339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Liczba doktorantów otrzymujących stypendia (w tys. zł)</a:t>
                      </a: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b="1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2013</a:t>
                      </a:r>
                      <a:endParaRPr lang="pl-PL" sz="11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b="1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2014</a:t>
                      </a:r>
                      <a:endParaRPr lang="pl-PL" sz="11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600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8" marB="4572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b="1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255</a:t>
                      </a:r>
                      <a:endParaRPr lang="pl-PL" sz="11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b="1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245</a:t>
                      </a:r>
                      <a:endParaRPr lang="pl-PL" sz="11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575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wydzielona część z dotacji </a:t>
                      </a:r>
                      <a:r>
                        <a:rPr lang="pl-PL" sz="1100" dirty="0"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z budżetu </a:t>
                      </a:r>
                      <a:r>
                        <a:rPr lang="pl-PL" sz="1100" dirty="0" smtClean="0"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państwa</a:t>
                      </a:r>
                      <a:endParaRPr lang="pl-PL" sz="1100" dirty="0">
                        <a:latin typeface="Trebuchet MS" panose="020B0603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 smtClean="0">
                          <a:latin typeface="Trebuchet MS" panose="020B0603020202020204" pitchFamily="34" charset="0"/>
                        </a:rPr>
                        <a:t>845,6</a:t>
                      </a:r>
                      <a:endParaRPr lang="pl-PL" sz="1100" dirty="0">
                        <a:latin typeface="Trebuchet MS" panose="020B0603020202020204" pitchFamily="34" charset="0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 smtClean="0">
                          <a:latin typeface="Trebuchet MS" panose="020B0603020202020204" pitchFamily="34" charset="0"/>
                        </a:rPr>
                        <a:t>1 004,2</a:t>
                      </a:r>
                      <a:endParaRPr lang="pl-PL" sz="1100" dirty="0">
                        <a:latin typeface="Trebuchet MS" panose="020B0603020202020204" pitchFamily="34" charset="0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stypendia socjalne</a:t>
                      </a:r>
                      <a:endParaRPr lang="pl-PL" sz="1100" dirty="0">
                        <a:latin typeface="Trebuchet MS" panose="020B0603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 smtClean="0">
                          <a:latin typeface="Trebuchet MS" panose="020B0603020202020204" pitchFamily="34" charset="0"/>
                        </a:rPr>
                        <a:t>252,8</a:t>
                      </a:r>
                      <a:endParaRPr lang="pl-PL" sz="1100" dirty="0">
                        <a:latin typeface="Trebuchet MS" panose="020B0603020202020204" pitchFamily="34" charset="0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 smtClean="0">
                          <a:latin typeface="Trebuchet MS" panose="020B0603020202020204" pitchFamily="34" charset="0"/>
                        </a:rPr>
                        <a:t>263,7</a:t>
                      </a:r>
                      <a:endParaRPr lang="pl-PL" sz="1100" dirty="0">
                        <a:latin typeface="Trebuchet MS" panose="020B0603020202020204" pitchFamily="34" charset="0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stypendium dla </a:t>
                      </a:r>
                      <a:r>
                        <a:rPr lang="pl-PL" sz="1100" dirty="0"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najlepszych </a:t>
                      </a:r>
                      <a:r>
                        <a:rPr lang="pl-PL" sz="1100" dirty="0" smtClean="0"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doktorantów </a:t>
                      </a:r>
                      <a:endParaRPr lang="pl-PL" sz="1100" dirty="0">
                        <a:latin typeface="Trebuchet MS" panose="020B0603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498,8</a:t>
                      </a:r>
                      <a:endParaRPr lang="pl-PL" sz="1100" dirty="0">
                        <a:latin typeface="Trebuchet MS" panose="020B0603020202020204" pitchFamily="34" charset="0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 smtClean="0">
                          <a:latin typeface="Trebuchet MS" panose="020B0603020202020204" pitchFamily="34" charset="0"/>
                        </a:rPr>
                        <a:t>689,6</a:t>
                      </a:r>
                      <a:endParaRPr lang="pl-PL" sz="1100" dirty="0">
                        <a:latin typeface="Trebuchet MS" panose="020B0603020202020204" pitchFamily="34" charset="0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552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 smtClean="0"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stypendium </a:t>
                      </a:r>
                      <a:r>
                        <a:rPr lang="pl-PL" sz="1100" dirty="0"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specjalne dla osób </a:t>
                      </a:r>
                      <a:r>
                        <a:rPr lang="pl-PL" sz="1100" dirty="0" smtClean="0"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niepełnosprawnych</a:t>
                      </a:r>
                      <a:endParaRPr lang="pl-PL" sz="1100" dirty="0">
                        <a:latin typeface="Trebuchet MS" panose="020B0603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19,2</a:t>
                      </a:r>
                      <a:endParaRPr lang="pl-PL" sz="1100" dirty="0">
                        <a:latin typeface="Trebuchet MS" panose="020B0603020202020204" pitchFamily="34" charset="0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100" dirty="0" smtClean="0">
                          <a:latin typeface="Trebuchet MS" panose="020B0603020202020204" pitchFamily="34" charset="0"/>
                        </a:rPr>
                        <a:t>40,9</a:t>
                      </a:r>
                      <a:endParaRPr lang="pl-PL" sz="1100" dirty="0">
                        <a:latin typeface="Trebuchet MS" panose="020B0603020202020204" pitchFamily="34" charset="0"/>
                      </a:endParaRPr>
                    </a:p>
                  </a:txBody>
                  <a:tcPr marL="8036" marR="8036" marT="8036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pic>
        <p:nvPicPr>
          <p:cNvPr id="9218" name="Picture 2" descr="O:\Materiały_Graficzne\!!!!!NEW\!zdjecia\!_z_fotolii\ogolne-inne\Fotolia_40250451_Subscription_X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630" y="1154112"/>
            <a:ext cx="3168390" cy="2166876"/>
          </a:xfrm>
          <a:prstGeom prst="round1Rect">
            <a:avLst>
              <a:gd name="adj" fmla="val 108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73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71663" y="1520825"/>
            <a:ext cx="6300787" cy="3700463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Inżynierii Środowiska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dr hab. inż. Jan Danielewicz, prof. </a:t>
            </a:r>
            <a:r>
              <a:rPr lang="pl-PL" sz="1400" dirty="0" err="1" smtClean="0"/>
              <a:t>nadzw</a:t>
            </a:r>
            <a:r>
              <a:rPr lang="pl-PL" sz="1400" dirty="0" smtClean="0"/>
              <a:t>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Informatyki i Zarządzania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dr hab. inż. Zdzisław Szalbierz, prof. </a:t>
            </a:r>
            <a:r>
              <a:rPr lang="pl-PL" sz="1400" dirty="0" err="1" smtClean="0"/>
              <a:t>nadzw</a:t>
            </a:r>
            <a:r>
              <a:rPr lang="pl-PL" sz="1400" dirty="0" smtClean="0"/>
              <a:t>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Mechaniczno-Energetyczny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Zbigniew </a:t>
            </a:r>
            <a:r>
              <a:rPr lang="pl-PL" sz="1400" dirty="0" err="1" smtClean="0"/>
              <a:t>Gnutek</a:t>
            </a:r>
            <a:endParaRPr lang="pl-PL" sz="14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Mechaniczny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Edward </a:t>
            </a:r>
            <a:r>
              <a:rPr lang="pl-PL" sz="1400" dirty="0" err="1" smtClean="0"/>
              <a:t>Chlebus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Podstawowych Problemów Techniki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dr hab. Marian </a:t>
            </a:r>
            <a:r>
              <a:rPr lang="pl-PL" sz="1400" dirty="0" err="1" smtClean="0"/>
              <a:t>Hotloś</a:t>
            </a:r>
            <a:r>
              <a:rPr lang="pl-PL" sz="1400" dirty="0" smtClean="0"/>
              <a:t>, prof. </a:t>
            </a:r>
            <a:r>
              <a:rPr lang="pl-PL" sz="1400" dirty="0" err="1" smtClean="0"/>
              <a:t>nadzw</a:t>
            </a:r>
            <a:r>
              <a:rPr lang="pl-PL" sz="1400" dirty="0" smtClean="0"/>
              <a:t>.</a:t>
            </a: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400" b="1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b="1" dirty="0" smtClean="0"/>
              <a:t>Wydział Elektroniki Mikrosystemów i Fotoniki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400" dirty="0" smtClean="0"/>
              <a:t>prof. dr hab. inż. Andrzej Dziedzic</a:t>
            </a: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1150938" y="549275"/>
            <a:ext cx="75358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3200" dirty="0">
                <a:solidFill>
                  <a:prstClr val="black"/>
                </a:solidFill>
                <a:latin typeface="Trebuchet MS" pitchFamily="34" charset="0"/>
              </a:rPr>
              <a:t>Dziekani wydziałów</a:t>
            </a:r>
            <a:r>
              <a:rPr lang="pl-PL" sz="2800" dirty="0">
                <a:solidFill>
                  <a:prstClr val="black"/>
                </a:solidFill>
                <a:latin typeface="Trebuchet MS" pitchFamily="34" charset="0"/>
              </a:rPr>
              <a:t>  </a:t>
            </a:r>
            <a:br>
              <a:rPr lang="pl-PL" sz="2800" dirty="0">
                <a:solidFill>
                  <a:prstClr val="black"/>
                </a:solidFill>
                <a:latin typeface="Trebuchet MS" pitchFamily="34" charset="0"/>
              </a:rPr>
            </a:br>
            <a:r>
              <a:rPr lang="pl-PL" sz="2000" dirty="0">
                <a:solidFill>
                  <a:prstClr val="black"/>
                </a:solidFill>
                <a:latin typeface="Trebuchet MS" pitchFamily="34" charset="0"/>
              </a:rPr>
              <a:t>(kadencja 2012-2016)</a:t>
            </a:r>
          </a:p>
        </p:txBody>
      </p:sp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2363" y="2065338"/>
            <a:ext cx="6254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2200" y="2713038"/>
            <a:ext cx="693738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6338" y="3392488"/>
            <a:ext cx="50482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4750" y="4076700"/>
            <a:ext cx="5302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77925" y="4692650"/>
            <a:ext cx="56038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50938" y="1492250"/>
            <a:ext cx="546100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056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 txBox="1">
            <a:spLocks noChangeArrowheads="1"/>
          </p:cNvSpPr>
          <p:nvPr/>
        </p:nvSpPr>
        <p:spPr bwMode="auto">
          <a:xfrm>
            <a:off x="827584" y="340011"/>
            <a:ext cx="6670665" cy="62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342900" indent="-342900">
              <a:spcBef>
                <a:spcPct val="20000"/>
              </a:spcBef>
              <a:defRPr/>
            </a:pPr>
            <a:r>
              <a:rPr lang="pl-PL" sz="3200" dirty="0" smtClean="0"/>
              <a:t>Dział </a:t>
            </a:r>
            <a:r>
              <a:rPr lang="pl-PL" sz="3200" dirty="0"/>
              <a:t>Domów Studenckich</a:t>
            </a:r>
            <a:endParaRPr lang="en-US" sz="3200" dirty="0"/>
          </a:p>
        </p:txBody>
      </p:sp>
      <p:sp>
        <p:nvSpPr>
          <p:cNvPr id="5" name="Prostokąt 4"/>
          <p:cNvSpPr/>
          <p:nvPr/>
        </p:nvSpPr>
        <p:spPr bwMode="auto">
          <a:xfrm>
            <a:off x="827584" y="1304764"/>
            <a:ext cx="396044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600" b="0" dirty="0"/>
              <a:t>Z</a:t>
            </a:r>
            <a:r>
              <a:rPr lang="pl-PL" sz="1600" b="0" dirty="0" smtClean="0"/>
              <a:t>apewnienie </a:t>
            </a:r>
            <a:r>
              <a:rPr lang="pl-PL" sz="1600" b="0" dirty="0"/>
              <a:t>możliwości zamieszkiwania </a:t>
            </a:r>
            <a:r>
              <a:rPr lang="pl-PL" sz="1600" b="0" dirty="0" smtClean="0"/>
              <a:t>studentom w </a:t>
            </a:r>
            <a:r>
              <a:rPr lang="pl-PL" sz="1600" b="0" dirty="0"/>
              <a:t>miejscu pobierania </a:t>
            </a:r>
            <a:r>
              <a:rPr lang="pl-PL" sz="1600" b="0" dirty="0" smtClean="0"/>
              <a:t>nauki, </a:t>
            </a:r>
            <a:br>
              <a:rPr lang="pl-PL" sz="1600" b="0" dirty="0" smtClean="0"/>
            </a:br>
            <a:r>
              <a:rPr lang="pl-PL" sz="1600" b="0" dirty="0" smtClean="0"/>
              <a:t>według </a:t>
            </a:r>
            <a:r>
              <a:rPr lang="pl-PL" sz="1600" b="0" dirty="0"/>
              <a:t>założeń organizacji </a:t>
            </a:r>
            <a:r>
              <a:rPr lang="pl-PL" sz="1600" b="0" dirty="0" smtClean="0"/>
              <a:t>non-profit</a:t>
            </a:r>
            <a:endParaRPr lang="pl-PL" sz="1600" b="0" dirty="0"/>
          </a:p>
        </p:txBody>
      </p:sp>
      <p:pic>
        <p:nvPicPr>
          <p:cNvPr id="13317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1475" y="468313"/>
            <a:ext cx="5127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50784"/>
              </p:ext>
            </p:extLst>
          </p:nvPr>
        </p:nvGraphicFramePr>
        <p:xfrm>
          <a:off x="577576" y="3609020"/>
          <a:ext cx="4896000" cy="1836004"/>
        </p:xfrm>
        <a:graphic>
          <a:graphicData uri="http://schemas.openxmlformats.org/drawingml/2006/table">
            <a:tbl>
              <a:tblPr/>
              <a:tblGrid>
                <a:gridCol w="2019171"/>
                <a:gridCol w="972108"/>
                <a:gridCol w="972108"/>
                <a:gridCol w="932613"/>
              </a:tblGrid>
              <a:tr h="3960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2013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2014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 Koszty </a:t>
                      </a:r>
                      <a:r>
                        <a:rPr lang="pl-PL" sz="1200" dirty="0">
                          <a:latin typeface="+mj-lt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tys.</a:t>
                      </a:r>
                      <a:r>
                        <a:rPr lang="pl-PL" sz="1200" baseline="0" dirty="0" smtClean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zł</a:t>
                      </a:r>
                      <a:r>
                        <a:rPr lang="pl-PL" sz="1200" dirty="0">
                          <a:latin typeface="+mj-lt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pl-PL" sz="1200" baseline="0" dirty="0" smtClean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293,00</a:t>
                      </a:r>
                      <a:endParaRPr lang="pl-PL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9 540,96</a:t>
                      </a:r>
                      <a:endParaRPr lang="pl-PL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14 050,07</a:t>
                      </a:r>
                      <a:endParaRPr lang="pl-PL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 Dochody </a:t>
                      </a:r>
                      <a:r>
                        <a:rPr lang="pl-PL" sz="1200" dirty="0">
                          <a:latin typeface="+mj-lt"/>
                          <a:ea typeface="Calibri"/>
                          <a:cs typeface="Times New Roman"/>
                        </a:rPr>
                        <a:t>(tys. zł)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pl-PL" sz="1200" baseline="0" dirty="0" smtClean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811,07 </a:t>
                      </a:r>
                      <a:endParaRPr lang="pl-PL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9 173,15</a:t>
                      </a:r>
                      <a:endParaRPr lang="pl-PL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9 460,12</a:t>
                      </a:r>
                      <a:endParaRPr lang="pl-PL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 Remonty </a:t>
                      </a:r>
                      <a:r>
                        <a:rPr lang="pl-PL" sz="1200" dirty="0">
                          <a:latin typeface="+mj-lt"/>
                          <a:ea typeface="Calibri"/>
                          <a:cs typeface="Times New Roman"/>
                        </a:rPr>
                        <a:t>(tys. zł)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pl-PL" sz="1200" baseline="0" dirty="0" smtClean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184,74  </a:t>
                      </a:r>
                      <a:endParaRPr lang="pl-PL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8 271,7</a:t>
                      </a:r>
                      <a:endParaRPr lang="pl-PL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7 591,23</a:t>
                      </a:r>
                      <a:endParaRPr lang="pl-PL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 Opłaty studenckie (tys.</a:t>
                      </a:r>
                      <a:r>
                        <a:rPr lang="pl-PL" sz="1200" baseline="0" dirty="0" smtClean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zł</a:t>
                      </a:r>
                      <a:r>
                        <a:rPr lang="pl-PL" sz="1200" dirty="0">
                          <a:latin typeface="+mj-lt"/>
                          <a:ea typeface="Calibri"/>
                          <a:cs typeface="Times New Roman"/>
                        </a:rPr>
                        <a:t>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pl-PL" sz="1200" baseline="0" dirty="0" smtClean="0"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241,75 </a:t>
                      </a:r>
                      <a:endParaRPr lang="pl-PL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7 893,6</a:t>
                      </a:r>
                      <a:endParaRPr lang="pl-PL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latin typeface="+mj-lt"/>
                          <a:ea typeface="Calibri"/>
                          <a:cs typeface="Times New Roman"/>
                        </a:rPr>
                        <a:t>8 295,30</a:t>
                      </a:r>
                      <a:endParaRPr lang="pl-PL" sz="12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3" name="Prostokąt 2"/>
          <p:cNvSpPr/>
          <p:nvPr/>
        </p:nvSpPr>
        <p:spPr>
          <a:xfrm>
            <a:off x="827584" y="2384884"/>
            <a:ext cx="46445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/>
              <a:t>Do dyspozycji studentów w 2014 roku</a:t>
            </a:r>
            <a:r>
              <a:rPr lang="pl-PL" sz="1400" b="0" dirty="0" smtClean="0"/>
              <a:t>: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/>
              <a:t>15</a:t>
            </a:r>
            <a:r>
              <a:rPr lang="pl-PL" sz="1400" dirty="0" smtClean="0"/>
              <a:t> </a:t>
            </a:r>
            <a:r>
              <a:rPr lang="pl-PL" sz="1400" dirty="0"/>
              <a:t>domów </a:t>
            </a:r>
            <a:r>
              <a:rPr lang="pl-PL" sz="1400" dirty="0" smtClean="0"/>
              <a:t>studenckich </a:t>
            </a:r>
            <a:br>
              <a:rPr lang="pl-PL" sz="1400" dirty="0" smtClean="0"/>
            </a:br>
            <a:r>
              <a:rPr lang="pl-PL" sz="1400" b="0" dirty="0" smtClean="0"/>
              <a:t>o </a:t>
            </a:r>
            <a:r>
              <a:rPr lang="pl-PL" sz="1400" b="0" dirty="0"/>
              <a:t>łącznej liczbie miejsc </a:t>
            </a:r>
            <a:r>
              <a:rPr lang="pl-PL" sz="1400" dirty="0"/>
              <a:t>3 </a:t>
            </a:r>
            <a:r>
              <a:rPr lang="pl-PL" sz="1400" dirty="0" smtClean="0"/>
              <a:t>299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3 </a:t>
            </a:r>
            <a:r>
              <a:rPr lang="pl-PL" sz="1400" b="1" dirty="0" smtClean="0"/>
              <a:t>140 </a:t>
            </a:r>
            <a:r>
              <a:rPr lang="pl-PL" sz="1400" dirty="0" smtClean="0"/>
              <a:t>miejsc </a:t>
            </a:r>
            <a:r>
              <a:rPr lang="pl-PL" sz="1400" dirty="0"/>
              <a:t>dostępnych </a:t>
            </a:r>
            <a:r>
              <a:rPr lang="pl-PL" sz="1400" dirty="0" smtClean="0"/>
              <a:t>do zakwaterowania </a:t>
            </a:r>
            <a:endParaRPr lang="pl-PL" sz="14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4" r="17674"/>
          <a:stretch/>
        </p:blipFill>
        <p:spPr bwMode="auto">
          <a:xfrm>
            <a:off x="5652119" y="1445942"/>
            <a:ext cx="3158369" cy="3999082"/>
          </a:xfrm>
          <a:prstGeom prst="round1Rect">
            <a:avLst>
              <a:gd name="adj" fmla="val 108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38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 txBox="1">
            <a:spLocks noChangeArrowheads="1"/>
          </p:cNvSpPr>
          <p:nvPr/>
        </p:nvSpPr>
        <p:spPr bwMode="auto">
          <a:xfrm>
            <a:off x="539552" y="649069"/>
            <a:ext cx="799306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spcBef>
                <a:spcPct val="20000"/>
              </a:spcBef>
              <a:defRPr/>
            </a:pPr>
            <a:r>
              <a:rPr lang="pl-PL" sz="2900" b="1" dirty="0" smtClean="0">
                <a:latin typeface="Trebuchet MS" panose="020B0603020202020204" pitchFamily="34" charset="0"/>
              </a:rPr>
              <a:t>Pełnomocnik Rektora </a:t>
            </a:r>
            <a:br>
              <a:rPr lang="pl-PL" sz="2900" b="1" dirty="0" smtClean="0">
                <a:latin typeface="Trebuchet MS" panose="020B0603020202020204" pitchFamily="34" charset="0"/>
              </a:rPr>
            </a:br>
            <a:r>
              <a:rPr lang="pl-PL" sz="2900" b="1" dirty="0" smtClean="0">
                <a:latin typeface="Trebuchet MS" panose="020B0603020202020204" pitchFamily="34" charset="0"/>
              </a:rPr>
              <a:t>ds. Osób Niepełnosprawnych </a:t>
            </a:r>
            <a:endParaRPr lang="en-US" sz="2900" b="1" dirty="0">
              <a:latin typeface="Trebuchet MS" panose="020B0603020202020204" pitchFamily="34" charset="0"/>
            </a:endParaRPr>
          </a:p>
        </p:txBody>
      </p:sp>
      <p:sp>
        <p:nvSpPr>
          <p:cNvPr id="4" name="Prostokąt 3"/>
          <p:cNvSpPr/>
          <p:nvPr/>
        </p:nvSpPr>
        <p:spPr bwMode="auto">
          <a:xfrm>
            <a:off x="490612" y="1188819"/>
            <a:ext cx="501749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400" dirty="0"/>
              <a:t>Z</a:t>
            </a:r>
            <a:r>
              <a:rPr lang="pl-PL" sz="1400" b="1" dirty="0" smtClean="0">
                <a:latin typeface="Trebuchet MS" panose="020B0603020202020204" pitchFamily="34" charset="0"/>
              </a:rPr>
              <a:t>apewnienie </a:t>
            </a:r>
            <a:r>
              <a:rPr lang="pl-PL" sz="1400" b="1" dirty="0">
                <a:latin typeface="Trebuchet MS" panose="020B0603020202020204" pitchFamily="34" charset="0"/>
              </a:rPr>
              <a:t>studentom niepełnosprawnym </a:t>
            </a:r>
            <a:r>
              <a:rPr lang="pl-PL" sz="1400" b="1" dirty="0" smtClean="0">
                <a:latin typeface="Trebuchet MS" panose="020B0603020202020204" pitchFamily="34" charset="0"/>
              </a:rPr>
              <a:t/>
            </a:r>
            <a:br>
              <a:rPr lang="pl-PL" sz="1400" b="1" dirty="0" smtClean="0">
                <a:latin typeface="Trebuchet MS" panose="020B0603020202020204" pitchFamily="34" charset="0"/>
              </a:rPr>
            </a:br>
            <a:r>
              <a:rPr lang="pl-PL" sz="1400" b="1" dirty="0" smtClean="0">
                <a:latin typeface="Trebuchet MS" panose="020B0603020202020204" pitchFamily="34" charset="0"/>
              </a:rPr>
              <a:t>pełnej </a:t>
            </a:r>
            <a:r>
              <a:rPr lang="pl-PL" sz="1400" b="1" dirty="0">
                <a:latin typeface="Trebuchet MS" panose="020B0603020202020204" pitchFamily="34" charset="0"/>
              </a:rPr>
              <a:t>integracji </a:t>
            </a:r>
            <a:r>
              <a:rPr lang="pl-PL" sz="1400" b="1" dirty="0" smtClean="0">
                <a:latin typeface="Trebuchet MS" panose="020B0603020202020204" pitchFamily="34" charset="0"/>
              </a:rPr>
              <a:t>ze </a:t>
            </a:r>
            <a:r>
              <a:rPr lang="pl-PL" sz="1400" b="1" dirty="0">
                <a:latin typeface="Trebuchet MS" panose="020B0603020202020204" pitchFamily="34" charset="0"/>
              </a:rPr>
              <a:t>środowiskiem akademickim, </a:t>
            </a:r>
            <a:r>
              <a:rPr lang="pl-PL" sz="1400" b="1" dirty="0" smtClean="0">
                <a:latin typeface="Trebuchet MS" panose="020B0603020202020204" pitchFamily="34" charset="0"/>
              </a:rPr>
              <a:t/>
            </a:r>
            <a:br>
              <a:rPr lang="pl-PL" sz="1400" b="1" dirty="0" smtClean="0">
                <a:latin typeface="Trebuchet MS" panose="020B0603020202020204" pitchFamily="34" charset="0"/>
              </a:rPr>
            </a:br>
            <a:r>
              <a:rPr lang="pl-PL" sz="1400" b="1" dirty="0" smtClean="0">
                <a:latin typeface="Trebuchet MS" panose="020B0603020202020204" pitchFamily="34" charset="0"/>
              </a:rPr>
              <a:t>zwłaszcza </a:t>
            </a:r>
            <a:r>
              <a:rPr lang="pl-PL" sz="1400" b="1" dirty="0">
                <a:latin typeface="Trebuchet MS" panose="020B0603020202020204" pitchFamily="34" charset="0"/>
              </a:rPr>
              <a:t>na poziomie kształcenia</a:t>
            </a:r>
          </a:p>
        </p:txBody>
      </p:sp>
      <p:sp>
        <p:nvSpPr>
          <p:cNvPr id="6" name="Symbol zastępczy zawartości 3"/>
          <p:cNvSpPr txBox="1">
            <a:spLocks/>
          </p:cNvSpPr>
          <p:nvPr/>
        </p:nvSpPr>
        <p:spPr bwMode="auto">
          <a:xfrm>
            <a:off x="413690" y="2024844"/>
            <a:ext cx="6174534" cy="4309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kern="0" dirty="0" smtClean="0"/>
              <a:t>489 studentów i 15 doktorantów objętych </a:t>
            </a:r>
            <a:br>
              <a:rPr lang="pl-PL" sz="1400" b="0" kern="0" dirty="0" smtClean="0"/>
            </a:br>
            <a:r>
              <a:rPr lang="pl-PL" sz="1400" b="0" kern="0" dirty="0" smtClean="0"/>
              <a:t>opieką Samodzielnej Sekcji ds. Wsparcia </a:t>
            </a:r>
            <a:br>
              <a:rPr lang="pl-PL" sz="1400" b="0" kern="0" dirty="0" smtClean="0"/>
            </a:br>
            <a:r>
              <a:rPr lang="pl-PL" sz="1400" b="0" kern="0" dirty="0" smtClean="0"/>
              <a:t>Osób z Niepełnosprawnością</a:t>
            </a:r>
          </a:p>
          <a:p>
            <a:pPr marL="285750" indent="-285750"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kern="0" dirty="0" smtClean="0"/>
              <a:t>98 </a:t>
            </a:r>
            <a:r>
              <a:rPr lang="pl-PL" sz="1400" b="0" kern="0" dirty="0"/>
              <a:t>tys. zł na</a:t>
            </a:r>
            <a:r>
              <a:rPr lang="pl-PL" sz="1400" b="0" kern="0" dirty="0">
                <a:solidFill>
                  <a:srgbClr val="FF0000"/>
                </a:solidFill>
              </a:rPr>
              <a:t> </a:t>
            </a:r>
            <a:r>
              <a:rPr lang="pl-PL" sz="1400" b="0" kern="0" dirty="0"/>
              <a:t>stypendia </a:t>
            </a:r>
            <a:r>
              <a:rPr lang="pl-PL" sz="1400" b="0" kern="0" dirty="0" smtClean="0"/>
              <a:t>Fundacji Rozwoju Politechniki </a:t>
            </a:r>
            <a:br>
              <a:rPr lang="pl-PL" sz="1400" b="0" kern="0" dirty="0" smtClean="0"/>
            </a:br>
            <a:r>
              <a:rPr lang="pl-PL" sz="1400" b="0" kern="0" dirty="0" smtClean="0"/>
              <a:t>Wrocławskiej dla 63 niepełnosprawnych studentów</a:t>
            </a:r>
          </a:p>
          <a:p>
            <a:pPr marL="285750" indent="-285750"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kern="0" dirty="0" smtClean="0"/>
              <a:t>pomoc psychoterapeutyczna i psychologiczna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kern="0" dirty="0" err="1" smtClean="0"/>
              <a:t>coaching</a:t>
            </a:r>
            <a:r>
              <a:rPr lang="pl-PL" sz="1400" b="0" kern="0" dirty="0" smtClean="0"/>
              <a:t> i poradnictwo edukacyjno-zawodowe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kern="0" dirty="0" smtClean="0"/>
              <a:t>pomoc asystentów edukacyjnych dla studentów z niepełnosprawnością</a:t>
            </a:r>
            <a:endParaRPr lang="pl-PL" sz="1400" b="0" kern="0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kern="0" dirty="0" smtClean="0"/>
              <a:t>specjalne kursy języków obcych dla studentów z niepełnosprawnością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kern="0" dirty="0" smtClean="0"/>
              <a:t>sprzęt technologiczny wspomagający nauczanie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kern="0" dirty="0" smtClean="0"/>
              <a:t>adaptacja materiałów dydaktycznych dla osób z dysfunkcją wzroku, </a:t>
            </a:r>
            <a:br>
              <a:rPr lang="pl-PL" sz="1400" b="0" kern="0" dirty="0" smtClean="0"/>
            </a:br>
            <a:r>
              <a:rPr lang="pl-PL" sz="1400" b="0" kern="0" dirty="0" smtClean="0"/>
              <a:t>w tym </a:t>
            </a:r>
            <a:r>
              <a:rPr lang="pl-PL" sz="1400" b="0" dirty="0" smtClean="0"/>
              <a:t>tłumaczenia na Braille’a i grafiki wypukłe</a:t>
            </a:r>
            <a:endParaRPr lang="pl-PL" sz="1400" b="0" kern="0" dirty="0" smtClean="0"/>
          </a:p>
          <a:p>
            <a:pPr marL="285750" indent="-285750"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kern="0" dirty="0" smtClean="0"/>
              <a:t>likwidowanie barier architektonicznych w obiektach uczelni</a:t>
            </a:r>
            <a:endParaRPr lang="pl-PL" sz="1400" b="0" kern="0" dirty="0"/>
          </a:p>
          <a:p>
            <a:pPr marL="285750" indent="-285750"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kern="0" dirty="0" smtClean="0"/>
              <a:t>obóz integracyjno-szkoleniowy </a:t>
            </a:r>
            <a:r>
              <a:rPr lang="pl-PL" sz="1400" b="0" kern="0" dirty="0" err="1" smtClean="0"/>
              <a:t>Dżamp</a:t>
            </a:r>
            <a:r>
              <a:rPr lang="pl-PL" sz="1400" b="0" kern="0" dirty="0" smtClean="0"/>
              <a:t> 2014 w Wierchomli Małej</a:t>
            </a:r>
            <a:endParaRPr lang="pl-PL" sz="1400" b="0" kern="0" dirty="0"/>
          </a:p>
          <a:p>
            <a:pPr marL="285750" indent="-285750">
              <a:spcBef>
                <a:spcPts val="0"/>
              </a:spcBef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kern="0" dirty="0" smtClean="0"/>
              <a:t>uruchomienie w budynku Centrum Wiedzy i Innowacji Naukowo-Technicznej komputerowej pracowni integracyjnej i laboratorium </a:t>
            </a:r>
            <a:r>
              <a:rPr lang="pl-PL" sz="1400" b="0" kern="0" dirty="0" err="1" smtClean="0"/>
              <a:t>tyfloinformatycznego</a:t>
            </a:r>
            <a:endParaRPr lang="pl-PL" sz="1400" b="0" kern="0" dirty="0" smtClean="0"/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defRPr/>
            </a:pPr>
            <a:r>
              <a:rPr lang="pl-PL" sz="1550" b="0" dirty="0" smtClean="0">
                <a:latin typeface="Trebuchet MS" panose="020B0603020202020204" pitchFamily="34" charset="0"/>
              </a:rPr>
              <a:t/>
            </a:r>
            <a:br>
              <a:rPr lang="pl-PL" sz="1550" b="0" dirty="0" smtClean="0">
                <a:latin typeface="Trebuchet MS" panose="020B0603020202020204" pitchFamily="34" charset="0"/>
              </a:rPr>
            </a:br>
            <a:endParaRPr lang="pl-PL" sz="1550" b="0" dirty="0">
              <a:latin typeface="Trebuchet MS" panose="020B0603020202020204" pitchFamily="34" charset="0"/>
            </a:endParaRPr>
          </a:p>
        </p:txBody>
      </p:sp>
      <p:pic>
        <p:nvPicPr>
          <p:cNvPr id="10" name="Obraz 9" descr="stypendNps11_16.06.201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76252" y="649069"/>
            <a:ext cx="2808374" cy="2018237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7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 txBox="1">
            <a:spLocks/>
          </p:cNvSpPr>
          <p:nvPr/>
        </p:nvSpPr>
        <p:spPr>
          <a:xfrm>
            <a:off x="722608" y="1269586"/>
            <a:ext cx="3993408" cy="4427666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pl-PL" sz="1400" dirty="0" smtClean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pl-PL" sz="1800" dirty="0" smtClean="0">
                <a:solidFill>
                  <a:srgbClr val="C00000"/>
                </a:solidFill>
                <a:latin typeface="Trebuchet MS" panose="020B0603020202020204" pitchFamily="34" charset="0"/>
              </a:rPr>
              <a:t>Fiat </a:t>
            </a:r>
            <a:r>
              <a:rPr lang="pl-PL" sz="1800" dirty="0" err="1">
                <a:solidFill>
                  <a:srgbClr val="C00000"/>
                </a:solidFill>
                <a:latin typeface="Trebuchet MS" panose="020B0603020202020204" pitchFamily="34" charset="0"/>
              </a:rPr>
              <a:t>Likes</a:t>
            </a:r>
            <a:r>
              <a:rPr lang="pl-PL" sz="1800" dirty="0">
                <a:solidFill>
                  <a:srgbClr val="C00000"/>
                </a:solidFill>
                <a:latin typeface="Trebuchet MS" panose="020B0603020202020204" pitchFamily="34" charset="0"/>
              </a:rPr>
              <a:t> U</a:t>
            </a:r>
            <a:endParaRPr lang="pl-PL" sz="1800" dirty="0" smtClean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pl-PL" sz="1400" dirty="0" smtClean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pl-PL" sz="1400" dirty="0" smtClean="0">
              <a:latin typeface="Trebuchet MS" panose="020B0603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sz="1400" b="0" dirty="0">
              <a:latin typeface="Trebuchet MS" panose="020B0603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pl-PL" sz="1400" b="0" dirty="0" smtClean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pl-PL" sz="1550" b="0" dirty="0" smtClean="0">
                <a:latin typeface="Trebuchet MS" panose="020B0603020202020204" pitchFamily="34" charset="0"/>
              </a:rPr>
              <a:t>Politechnika </a:t>
            </a:r>
            <a:r>
              <a:rPr lang="pl-PL" sz="1550" b="0" dirty="0">
                <a:latin typeface="Trebuchet MS" panose="020B0603020202020204" pitchFamily="34" charset="0"/>
              </a:rPr>
              <a:t>Wrocławska, jako jedyna polska uczelnia, została zaproszona do udziału </a:t>
            </a:r>
            <a:r>
              <a:rPr lang="pl-PL" sz="1550" b="0" dirty="0" smtClean="0">
                <a:latin typeface="Trebuchet MS" panose="020B0603020202020204" pitchFamily="34" charset="0"/>
              </a:rPr>
              <a:t>w </a:t>
            </a:r>
            <a:r>
              <a:rPr lang="pl-PL" sz="1550" b="0" dirty="0">
                <a:latin typeface="Trebuchet MS" panose="020B0603020202020204" pitchFamily="34" charset="0"/>
              </a:rPr>
              <a:t>programie Fiat </a:t>
            </a:r>
            <a:r>
              <a:rPr lang="pl-PL" sz="1550" b="0" dirty="0" err="1">
                <a:latin typeface="Trebuchet MS" panose="020B0603020202020204" pitchFamily="34" charset="0"/>
              </a:rPr>
              <a:t>Likes</a:t>
            </a:r>
            <a:r>
              <a:rPr lang="pl-PL" sz="1550" b="0" dirty="0">
                <a:latin typeface="Trebuchet MS" panose="020B0603020202020204" pitchFamily="34" charset="0"/>
              </a:rPr>
              <a:t> </a:t>
            </a:r>
            <a:r>
              <a:rPr lang="pl-PL" sz="1550" b="0" dirty="0" smtClean="0">
                <a:latin typeface="Trebuchet MS" panose="020B0603020202020204" pitchFamily="34" charset="0"/>
              </a:rPr>
              <a:t>U. </a:t>
            </a:r>
            <a:endParaRPr lang="pl-PL" sz="1550" b="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endParaRPr lang="pl-PL" sz="1550" b="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pl-PL" sz="1550" b="0" dirty="0" smtClean="0">
                <a:latin typeface="Trebuchet MS" panose="020B0603020202020204" pitchFamily="34" charset="0"/>
              </a:rPr>
              <a:t>Dzięki tej współpracy studenci </a:t>
            </a:r>
            <a:r>
              <a:rPr lang="pl-PL" sz="1550" b="0" dirty="0">
                <a:latin typeface="Trebuchet MS" panose="020B0603020202020204" pitchFamily="34" charset="0"/>
              </a:rPr>
              <a:t>naszej uczelni </a:t>
            </a:r>
            <a:r>
              <a:rPr lang="pl-PL" sz="1550" b="0" dirty="0" smtClean="0">
                <a:latin typeface="Trebuchet MS" panose="020B0603020202020204" pitchFamily="34" charset="0"/>
              </a:rPr>
              <a:t>mogą m.in. korzystać </a:t>
            </a:r>
            <a:r>
              <a:rPr lang="pl-PL" sz="1550" b="0" dirty="0">
                <a:latin typeface="Trebuchet MS" panose="020B0603020202020204" pitchFamily="34" charset="0"/>
              </a:rPr>
              <a:t>z usługi </a:t>
            </a:r>
            <a:r>
              <a:rPr lang="pl-PL" sz="1550" b="0" dirty="0" smtClean="0">
                <a:latin typeface="Trebuchet MS" panose="020B0603020202020204" pitchFamily="34" charset="0"/>
              </a:rPr>
              <a:t/>
            </a:r>
            <a:br>
              <a:rPr lang="pl-PL" sz="1550" b="0" dirty="0" smtClean="0">
                <a:latin typeface="Trebuchet MS" panose="020B0603020202020204" pitchFamily="34" charset="0"/>
              </a:rPr>
            </a:br>
            <a:r>
              <a:rPr lang="pl-PL" sz="1550" b="0" dirty="0" smtClean="0">
                <a:latin typeface="Trebuchet MS" panose="020B0603020202020204" pitchFamily="34" charset="0"/>
              </a:rPr>
              <a:t>car </a:t>
            </a:r>
            <a:r>
              <a:rPr lang="pl-PL" sz="1550" b="0" dirty="0" err="1" smtClean="0">
                <a:latin typeface="Trebuchet MS" panose="020B0603020202020204" pitchFamily="34" charset="0"/>
              </a:rPr>
              <a:t>sharing</a:t>
            </a:r>
            <a:endParaRPr lang="pl-PL" sz="1550" b="0" dirty="0">
              <a:latin typeface="Trebuchet MS" panose="020B0603020202020204" pitchFamily="34" charset="0"/>
            </a:endParaRPr>
          </a:p>
          <a:p>
            <a:pPr marL="0" indent="0">
              <a:buFont typeface="Arial" charset="0"/>
              <a:buNone/>
              <a:defRPr/>
            </a:pPr>
            <a:endParaRPr lang="pl-PL" sz="1550" dirty="0" smtClean="0">
              <a:latin typeface="Trebuchet MS" panose="020B0603020202020204" pitchFamily="34" charset="0"/>
            </a:endParaRPr>
          </a:p>
        </p:txBody>
      </p:sp>
      <p:sp>
        <p:nvSpPr>
          <p:cNvPr id="2" name="Tytuł 1"/>
          <p:cNvSpPr txBox="1">
            <a:spLocks/>
          </p:cNvSpPr>
          <p:nvPr/>
        </p:nvSpPr>
        <p:spPr>
          <a:xfrm>
            <a:off x="722608" y="440668"/>
            <a:ext cx="7535862" cy="5762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b="1" dirty="0" smtClean="0">
                <a:latin typeface="Trebuchet MS" panose="020B0603020202020204" pitchFamily="34" charset="0"/>
              </a:rPr>
              <a:t>Współpraca międzynarodowa</a:t>
            </a:r>
            <a:endParaRPr lang="pl-PL" sz="3200" b="1" dirty="0">
              <a:latin typeface="Trebuchet MS" panose="020B0603020202020204" pitchFamily="34" charset="0"/>
            </a:endParaRPr>
          </a:p>
        </p:txBody>
      </p:sp>
      <p:sp>
        <p:nvSpPr>
          <p:cNvPr id="3" name="Symbol zastępczy zawartości 2"/>
          <p:cNvSpPr txBox="1">
            <a:spLocks/>
          </p:cNvSpPr>
          <p:nvPr/>
        </p:nvSpPr>
        <p:spPr>
          <a:xfrm>
            <a:off x="628152" y="1376771"/>
            <a:ext cx="3862387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pl-PL" sz="1300" dirty="0" smtClean="0"/>
          </a:p>
          <a:p>
            <a:pPr marL="0" indent="0">
              <a:buNone/>
              <a:defRPr/>
            </a:pPr>
            <a:endParaRPr lang="pl-PL" sz="1300" dirty="0"/>
          </a:p>
          <a:p>
            <a:pPr marL="0" indent="0">
              <a:buNone/>
              <a:defRPr/>
            </a:pPr>
            <a:endParaRPr lang="pl-PL" sz="1300" dirty="0" smtClean="0"/>
          </a:p>
          <a:p>
            <a:pPr>
              <a:buFont typeface="Arial" charset="0"/>
              <a:buChar char="•"/>
              <a:defRPr/>
            </a:pPr>
            <a:endParaRPr lang="pl-PL" sz="1300" dirty="0"/>
          </a:p>
        </p:txBody>
      </p:sp>
      <p:sp>
        <p:nvSpPr>
          <p:cNvPr id="7" name="Prostokąt 6"/>
          <p:cNvSpPr/>
          <p:nvPr/>
        </p:nvSpPr>
        <p:spPr>
          <a:xfrm>
            <a:off x="4882078" y="1459537"/>
            <a:ext cx="40824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9F250D"/>
              </a:buClr>
            </a:pPr>
            <a:r>
              <a:rPr lang="pl-PL" sz="1500" dirty="0">
                <a:solidFill>
                  <a:srgbClr val="9F250D"/>
                </a:solidFill>
              </a:rPr>
              <a:t>Międzynarodowa Szkoła </a:t>
            </a:r>
            <a:r>
              <a:rPr lang="pl-PL" sz="1500" dirty="0" smtClean="0">
                <a:solidFill>
                  <a:srgbClr val="9F250D"/>
                </a:solidFill>
              </a:rPr>
              <a:t>Letnia 2014</a:t>
            </a:r>
            <a:br>
              <a:rPr lang="pl-PL" sz="1500" dirty="0" smtClean="0">
                <a:solidFill>
                  <a:srgbClr val="9F250D"/>
                </a:solidFill>
              </a:rPr>
            </a:br>
            <a:endParaRPr lang="pl-PL" sz="1500" dirty="0" smtClean="0">
              <a:solidFill>
                <a:srgbClr val="9F250D"/>
              </a:solidFill>
            </a:endParaRPr>
          </a:p>
          <a:p>
            <a:pPr marL="171450" indent="-1714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500" b="0" dirty="0" smtClean="0"/>
              <a:t>31 uczestników </a:t>
            </a:r>
            <a:r>
              <a:rPr lang="pl-PL" sz="1500" b="0" dirty="0"/>
              <a:t>z Rosji i Ukrainy </a:t>
            </a:r>
            <a:r>
              <a:rPr lang="pl-PL" sz="1500" b="0" dirty="0" smtClean="0"/>
              <a:t/>
            </a:r>
            <a:br>
              <a:rPr lang="pl-PL" sz="1500" b="0" dirty="0" smtClean="0"/>
            </a:br>
            <a:r>
              <a:rPr lang="pl-PL" sz="1500" b="0" dirty="0" smtClean="0"/>
              <a:t>na </a:t>
            </a:r>
            <a:r>
              <a:rPr lang="pl-PL" sz="1500" b="0" dirty="0"/>
              <a:t>zaproszenie: </a:t>
            </a:r>
            <a:r>
              <a:rPr lang="pl-PL" sz="1500" b="0" dirty="0" smtClean="0"/>
              <a:t>DWM, W4</a:t>
            </a:r>
            <a:r>
              <a:rPr lang="pl-PL" sz="1500" b="0" dirty="0"/>
              <a:t>, W5, </a:t>
            </a:r>
            <a:r>
              <a:rPr lang="pl-PL" sz="1500" b="0" dirty="0" smtClean="0"/>
              <a:t>W9 i W11</a:t>
            </a:r>
          </a:p>
          <a:p>
            <a:pPr marL="171450" indent="-1714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500" b="0" dirty="0" smtClean="0"/>
              <a:t>30 uczestników z Indii na </a:t>
            </a:r>
            <a:r>
              <a:rPr lang="pl-PL" sz="1500" b="0" dirty="0"/>
              <a:t>zaproszenie: DWM, </a:t>
            </a:r>
            <a:r>
              <a:rPr lang="pl-PL" sz="1500" b="0" dirty="0" smtClean="0"/>
              <a:t>W2 i W10</a:t>
            </a:r>
          </a:p>
          <a:p>
            <a:pPr marL="171450" indent="-1714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500" b="0" dirty="0" smtClean="0"/>
              <a:t>4 uczestników z Indii</a:t>
            </a:r>
            <a:r>
              <a:rPr lang="pl-PL" sz="1500" b="0" dirty="0"/>
              <a:t> </a:t>
            </a:r>
            <a:r>
              <a:rPr lang="pl-PL" sz="1500" b="0" dirty="0" smtClean="0"/>
              <a:t>na </a:t>
            </a:r>
            <a:r>
              <a:rPr lang="pl-PL" sz="1500" b="0" dirty="0"/>
              <a:t>zaproszenie: </a:t>
            </a:r>
            <a:r>
              <a:rPr lang="pl-PL" sz="1500" b="0" dirty="0" smtClean="0"/>
              <a:t/>
            </a:r>
            <a:br>
              <a:rPr lang="pl-PL" sz="1500" b="0" dirty="0" smtClean="0"/>
            </a:br>
            <a:r>
              <a:rPr lang="pl-PL" sz="1500" b="0" dirty="0" smtClean="0"/>
              <a:t>DWM i W10</a:t>
            </a:r>
            <a:endParaRPr lang="pl-PL" sz="1500" b="0" dirty="0"/>
          </a:p>
        </p:txBody>
      </p:sp>
      <p:sp>
        <p:nvSpPr>
          <p:cNvPr id="8" name="Prostokąt 7"/>
          <p:cNvSpPr/>
          <p:nvPr/>
        </p:nvSpPr>
        <p:spPr>
          <a:xfrm>
            <a:off x="5109586" y="3639752"/>
            <a:ext cx="35234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9F250D"/>
              </a:buClr>
            </a:pPr>
            <a:endParaRPr lang="pl-PL" sz="1200" b="0" dirty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521636"/>
              </p:ext>
            </p:extLst>
          </p:nvPr>
        </p:nvGraphicFramePr>
        <p:xfrm>
          <a:off x="4716016" y="3739245"/>
          <a:ext cx="3995136" cy="182880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510860"/>
                <a:gridCol w="1260140"/>
                <a:gridCol w="1224136"/>
              </a:tblGrid>
              <a:tr h="0"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Pozyskane fundusze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2013 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2014 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>
                    <a:solidFill>
                      <a:srgbClr val="A02F1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Program LLP Erasmus	</a:t>
                      </a:r>
                      <a:endParaRPr lang="pl-PL" sz="1200" b="0" dirty="0">
                        <a:latin typeface="Trebuchet MS" panose="020B060302020202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l-PL" sz="12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1 480 221</a:t>
                      </a:r>
                      <a:r>
                        <a:rPr lang="pl-PL" sz="12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EUR</a:t>
                      </a:r>
                      <a:endParaRPr lang="pl-PL" sz="1200" b="0" dirty="0">
                        <a:latin typeface="Trebuchet MS" panose="020B060302020202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1 181 574 EUR </a:t>
                      </a:r>
                    </a:p>
                    <a:p>
                      <a:pPr algn="r"/>
                      <a:endParaRPr lang="pl-PL" sz="1200" b="0" dirty="0">
                        <a:latin typeface="Trebuchet MS" panose="020B060302020202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Program Leonardo </a:t>
                      </a:r>
                      <a:br>
                        <a:rPr lang="pl-PL" sz="1200" dirty="0" smtClean="0">
                          <a:latin typeface="Trebuchet MS" panose="020B0603020202020204" pitchFamily="34" charset="0"/>
                        </a:rPr>
                      </a:b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da Vinci </a:t>
                      </a:r>
                      <a:endParaRPr lang="pl-PL" sz="1200" b="0" dirty="0">
                        <a:latin typeface="Trebuchet MS" panose="020B060302020202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 299 902 EUR	</a:t>
                      </a:r>
                      <a:endParaRPr lang="pl-PL" sz="1200" b="0" dirty="0">
                        <a:latin typeface="Trebuchet MS" panose="020B060302020202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kern="1200" dirty="0" smtClean="0">
                          <a:latin typeface="Trebuchet MS" panose="020B0603020202020204" pitchFamily="34" charset="0"/>
                        </a:rPr>
                        <a:t>299 902 EUR</a:t>
                      </a:r>
                      <a:endParaRPr lang="pl-PL" sz="1200" b="0" dirty="0">
                        <a:latin typeface="Trebuchet MS" panose="020B060302020202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Szkoły Letnie</a:t>
                      </a:r>
                      <a:endParaRPr lang="pl-PL" sz="1200" b="0" dirty="0">
                        <a:latin typeface="Trebuchet MS" panose="020B060302020202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1073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kern="1200" dirty="0" smtClean="0">
                          <a:latin typeface="Trebuchet MS" panose="020B0603020202020204" pitchFamily="34" charset="0"/>
                        </a:rPr>
                        <a:t>48 600 PLN</a:t>
                      </a:r>
                    </a:p>
                    <a:p>
                      <a:pPr algn="r"/>
                      <a:endParaRPr lang="pl-PL" sz="1200" b="0" dirty="0">
                        <a:latin typeface="Trebuchet MS" panose="020B060302020202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170 089 PLN</a:t>
                      </a:r>
                      <a:endParaRPr lang="pl-PL" sz="1200" b="0" dirty="0">
                        <a:solidFill>
                          <a:srgbClr val="00B050"/>
                        </a:solidFill>
                        <a:latin typeface="Trebuchet MS" panose="020B0603020202020204" pitchFamily="34" charset="0"/>
                        <a:cs typeface="Traditional Arabic" panose="02020603050405020304" pitchFamily="18" charset="-78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710" y="1376771"/>
            <a:ext cx="172561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2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/>
          <p:cNvSpPr txBox="1">
            <a:spLocks/>
          </p:cNvSpPr>
          <p:nvPr/>
        </p:nvSpPr>
        <p:spPr>
          <a:xfrm>
            <a:off x="611188" y="368660"/>
            <a:ext cx="8075612" cy="67008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dirty="0" smtClean="0">
                <a:latin typeface="Trebuchet MS" pitchFamily="34" charset="0"/>
              </a:rPr>
              <a:t>Umowy międzynarodowe</a:t>
            </a:r>
            <a:endParaRPr lang="pl-PL" sz="3200" dirty="0">
              <a:latin typeface="Trebuchet MS" pitchFamily="34" charset="0"/>
            </a:endParaRPr>
          </a:p>
        </p:txBody>
      </p:sp>
      <p:graphicFrame>
        <p:nvGraphicFramePr>
          <p:cNvPr id="3" name="Symbol zastępczy zawartości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6692206"/>
              </p:ext>
            </p:extLst>
          </p:nvPr>
        </p:nvGraphicFramePr>
        <p:xfrm>
          <a:off x="611188" y="1088739"/>
          <a:ext cx="7957256" cy="1262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676"/>
                <a:gridCol w="936104"/>
                <a:gridCol w="792088"/>
                <a:gridCol w="828092"/>
                <a:gridCol w="864096"/>
                <a:gridCol w="972108"/>
                <a:gridCol w="828092"/>
              </a:tblGrid>
              <a:tr h="396044">
                <a:tc>
                  <a:txBody>
                    <a:bodyPr/>
                    <a:lstStyle/>
                    <a:p>
                      <a:endParaRPr lang="pl-PL" sz="1200" b="1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2009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2010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2011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2012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2013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Trebuchet MS" pitchFamily="34" charset="0"/>
                        </a:rPr>
                        <a:t>2014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A02F10"/>
                    </a:solidFill>
                  </a:tcPr>
                </a:tc>
              </a:tr>
              <a:tr h="409109">
                <a:tc>
                  <a:txBody>
                    <a:bodyPr/>
                    <a:lstStyle/>
                    <a:p>
                      <a:r>
                        <a:rPr lang="pl-PL" sz="1200" b="1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Bilateralne LLP Erasmus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396</a:t>
                      </a:r>
                      <a:endParaRPr lang="pl-PL" sz="12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413</a:t>
                      </a:r>
                      <a:endParaRPr lang="pl-PL" sz="12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446</a:t>
                      </a:r>
                      <a:endParaRPr lang="pl-PL" sz="12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645</a:t>
                      </a:r>
                      <a:endParaRPr lang="pl-PL" sz="12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630</a:t>
                      </a:r>
                      <a:endParaRPr lang="pl-PL" sz="12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518</a:t>
                      </a:r>
                      <a:endParaRPr lang="pl-PL" sz="12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C0C0C0"/>
                    </a:solidFill>
                  </a:tcPr>
                </a:tc>
              </a:tr>
              <a:tr h="274967">
                <a:tc>
                  <a:txBody>
                    <a:bodyPr/>
                    <a:lstStyle/>
                    <a:p>
                      <a:r>
                        <a:rPr lang="pl-PL" sz="1200" b="1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O współpracy  </a:t>
                      </a:r>
                      <a:br>
                        <a:rPr lang="pl-PL" sz="1200" b="1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</a:br>
                      <a:r>
                        <a:rPr lang="pl-PL" sz="1200" b="1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(nowo podpisane)</a:t>
                      </a:r>
                      <a:endParaRPr lang="pl-PL" sz="1200" b="1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15</a:t>
                      </a:r>
                      <a:endParaRPr lang="pl-PL" sz="12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16</a:t>
                      </a:r>
                      <a:endParaRPr lang="pl-PL" sz="12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16</a:t>
                      </a:r>
                      <a:endParaRPr lang="pl-PL" sz="12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11</a:t>
                      </a:r>
                      <a:endParaRPr lang="pl-PL" sz="12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17</a:t>
                      </a:r>
                      <a:endParaRPr lang="pl-PL" sz="12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solidFill>
                            <a:schemeClr val="tx1"/>
                          </a:solidFill>
                          <a:latin typeface="Trebuchet MS" pitchFamily="34" charset="0"/>
                        </a:rPr>
                        <a:t>46</a:t>
                      </a:r>
                      <a:endParaRPr lang="pl-PL" sz="1200" dirty="0">
                        <a:solidFill>
                          <a:schemeClr val="tx1"/>
                        </a:solidFill>
                        <a:latin typeface="Trebuchet MS" pitchFamily="34" charset="0"/>
                      </a:endParaRPr>
                    </a:p>
                  </a:txBody>
                  <a:tcPr marL="91447" marR="91447" marT="45729" marB="45729"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4" name="Symbol zastępczy zawartości 5"/>
          <p:cNvSpPr txBox="1">
            <a:spLocks/>
          </p:cNvSpPr>
          <p:nvPr/>
        </p:nvSpPr>
        <p:spPr>
          <a:xfrm>
            <a:off x="517984" y="2487154"/>
            <a:ext cx="8262019" cy="363770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numCol="2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pl-PL" sz="1400" dirty="0" smtClean="0">
                <a:latin typeface="Trebuchet MS" panose="020B0603020202020204" pitchFamily="34" charset="0"/>
              </a:rPr>
              <a:t>Wybrane </a:t>
            </a:r>
            <a:r>
              <a:rPr lang="pl-PL" sz="1400" dirty="0">
                <a:latin typeface="Trebuchet MS" panose="020B0603020202020204" pitchFamily="34" charset="0"/>
              </a:rPr>
              <a:t>nowe umowy o współpracy (</a:t>
            </a:r>
            <a:r>
              <a:rPr lang="pl-PL" sz="1400" dirty="0" smtClean="0">
                <a:latin typeface="Trebuchet MS" panose="020B0603020202020204" pitchFamily="34" charset="0"/>
              </a:rPr>
              <a:t>2014) </a:t>
            </a:r>
          </a:p>
          <a:p>
            <a:pPr marL="0" indent="0">
              <a:buNone/>
            </a:pPr>
            <a:r>
              <a:rPr lang="en-US" sz="1200" b="0" dirty="0">
                <a:latin typeface="Trebuchet MS" panose="020B0603020202020204" pitchFamily="34" charset="0"/>
              </a:rPr>
              <a:t>Australia </a:t>
            </a:r>
          </a:p>
          <a:p>
            <a:pPr marL="0" indent="0">
              <a:buNone/>
            </a:pPr>
            <a:r>
              <a:rPr lang="en-US" sz="1200" b="0" dirty="0">
                <a:latin typeface="Trebuchet MS" panose="020B0603020202020204" pitchFamily="34" charset="0"/>
              </a:rPr>
              <a:t>Queensland University of Technology</a:t>
            </a:r>
            <a:endParaRPr lang="pl-PL" sz="1200" b="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1200" b="0" dirty="0" err="1">
                <a:latin typeface="Trebuchet MS" panose="020B0603020202020204" pitchFamily="34" charset="0"/>
              </a:rPr>
              <a:t>Brazylia</a:t>
            </a:r>
            <a:endParaRPr lang="en-US" sz="1200" b="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pt-BR" sz="1200" b="0" dirty="0">
                <a:latin typeface="Trebuchet MS" panose="020B0603020202020204" pitchFamily="34" charset="0"/>
              </a:rPr>
              <a:t>Pontificia Universidade Catolica de Minas </a:t>
            </a:r>
            <a:r>
              <a:rPr lang="pt-BR" sz="1200" b="0" dirty="0" smtClean="0">
                <a:latin typeface="Trebuchet MS" panose="020B0603020202020204" pitchFamily="34" charset="0"/>
              </a:rPr>
              <a:t>Gerais</a:t>
            </a:r>
            <a:endParaRPr lang="pl-PL" sz="1200" b="0" dirty="0" smtClean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pl-PL" sz="1200" b="0" dirty="0">
                <a:latin typeface="Trebuchet MS" panose="020B0603020202020204" pitchFamily="34" charset="0"/>
              </a:rPr>
              <a:t>Holandia</a:t>
            </a:r>
          </a:p>
          <a:p>
            <a:pPr marL="0" indent="0">
              <a:buNone/>
            </a:pPr>
            <a:r>
              <a:rPr lang="pl-PL" sz="1200" b="0" dirty="0">
                <a:latin typeface="Trebuchet MS" panose="020B0603020202020204" pitchFamily="34" charset="0"/>
              </a:rPr>
              <a:t>Eindhoven </a:t>
            </a:r>
            <a:r>
              <a:rPr lang="pl-PL" sz="1200" b="0" dirty="0" err="1">
                <a:latin typeface="Trebuchet MS" panose="020B0603020202020204" pitchFamily="34" charset="0"/>
              </a:rPr>
              <a:t>University</a:t>
            </a:r>
            <a:r>
              <a:rPr lang="pl-PL" sz="1200" b="0" dirty="0">
                <a:latin typeface="Trebuchet MS" panose="020B0603020202020204" pitchFamily="34" charset="0"/>
              </a:rPr>
              <a:t> of </a:t>
            </a:r>
            <a:r>
              <a:rPr lang="pl-PL" sz="1200" b="0" dirty="0" smtClean="0">
                <a:latin typeface="Trebuchet MS" panose="020B0603020202020204" pitchFamily="34" charset="0"/>
              </a:rPr>
              <a:t>Technology</a:t>
            </a:r>
            <a:endParaRPr lang="pl-PL" sz="1200" b="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pl-PL" sz="1200" b="0" dirty="0" smtClean="0">
                <a:latin typeface="Trebuchet MS" panose="020B0603020202020204" pitchFamily="34" charset="0"/>
              </a:rPr>
              <a:t>Kazachstan </a:t>
            </a:r>
            <a:endParaRPr lang="pl-PL" sz="1200" b="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1200" b="0" dirty="0">
                <a:latin typeface="Trebuchet MS" panose="020B0603020202020204" pitchFamily="34" charset="0"/>
              </a:rPr>
              <a:t>University of </a:t>
            </a:r>
            <a:r>
              <a:rPr lang="en-US" sz="1200" b="0" dirty="0" err="1">
                <a:latin typeface="Trebuchet MS" panose="020B0603020202020204" pitchFamily="34" charset="0"/>
              </a:rPr>
              <a:t>Toraighyrov</a:t>
            </a:r>
            <a:r>
              <a:rPr lang="en-US" sz="1200" b="0" dirty="0">
                <a:latin typeface="Trebuchet MS" panose="020B0603020202020204" pitchFamily="34" charset="0"/>
              </a:rPr>
              <a:t> Pavlodar State University</a:t>
            </a:r>
            <a:endParaRPr lang="pl-PL" sz="1200" b="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pl-PL" sz="1200" b="0" dirty="0" smtClean="0">
                <a:latin typeface="Trebuchet MS" panose="020B0603020202020204" pitchFamily="34" charset="0"/>
              </a:rPr>
              <a:t>Turcja</a:t>
            </a:r>
            <a:endParaRPr lang="pl-PL" sz="1200" b="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pl-PL" sz="1200" b="0" dirty="0" err="1">
                <a:latin typeface="Trebuchet MS" panose="020B0603020202020204" pitchFamily="34" charset="0"/>
              </a:rPr>
              <a:t>Dumlupinar</a:t>
            </a:r>
            <a:r>
              <a:rPr lang="pl-PL" sz="1200" b="0" dirty="0">
                <a:latin typeface="Trebuchet MS" panose="020B0603020202020204" pitchFamily="34" charset="0"/>
              </a:rPr>
              <a:t> </a:t>
            </a:r>
            <a:r>
              <a:rPr lang="pl-PL" sz="1200" b="0" dirty="0" err="1">
                <a:latin typeface="Trebuchet MS" panose="020B0603020202020204" pitchFamily="34" charset="0"/>
              </a:rPr>
              <a:t>University</a:t>
            </a:r>
            <a:endParaRPr lang="pl-PL" sz="1200" b="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pl-PL" sz="1200" b="0" dirty="0">
                <a:latin typeface="Trebuchet MS" panose="020B0603020202020204" pitchFamily="34" charset="0"/>
              </a:rPr>
              <a:t>Ukraina</a:t>
            </a:r>
          </a:p>
          <a:p>
            <a:pPr marL="0" indent="0">
              <a:buNone/>
            </a:pPr>
            <a:r>
              <a:rPr lang="pl-PL" sz="1200" b="0" dirty="0" err="1">
                <a:latin typeface="Trebuchet MS" panose="020B0603020202020204" pitchFamily="34" charset="0"/>
              </a:rPr>
              <a:t>Poltava</a:t>
            </a:r>
            <a:r>
              <a:rPr lang="pl-PL" sz="1200" b="0" dirty="0">
                <a:latin typeface="Trebuchet MS" panose="020B0603020202020204" pitchFamily="34" charset="0"/>
              </a:rPr>
              <a:t> </a:t>
            </a:r>
            <a:r>
              <a:rPr lang="pl-PL" sz="1200" b="0" dirty="0" err="1">
                <a:latin typeface="Trebuchet MS" panose="020B0603020202020204" pitchFamily="34" charset="0"/>
              </a:rPr>
              <a:t>National</a:t>
            </a:r>
            <a:r>
              <a:rPr lang="pl-PL" sz="1200" b="0" dirty="0">
                <a:latin typeface="Trebuchet MS" panose="020B0603020202020204" pitchFamily="34" charset="0"/>
              </a:rPr>
              <a:t> </a:t>
            </a:r>
            <a:r>
              <a:rPr lang="pl-PL" sz="1200" b="0" dirty="0" err="1">
                <a:latin typeface="Trebuchet MS" panose="020B0603020202020204" pitchFamily="34" charset="0"/>
              </a:rPr>
              <a:t>Technial</a:t>
            </a:r>
            <a:r>
              <a:rPr lang="pl-PL" sz="1200" b="0" dirty="0">
                <a:latin typeface="Trebuchet MS" panose="020B0603020202020204" pitchFamily="34" charset="0"/>
              </a:rPr>
              <a:t> </a:t>
            </a:r>
            <a:r>
              <a:rPr lang="pl-PL" sz="1200" b="0" dirty="0" err="1">
                <a:latin typeface="Trebuchet MS" panose="020B0603020202020204" pitchFamily="34" charset="0"/>
              </a:rPr>
              <a:t>Yuri</a:t>
            </a:r>
            <a:r>
              <a:rPr lang="pl-PL" sz="1200" b="0" dirty="0">
                <a:latin typeface="Trebuchet MS" panose="020B0603020202020204" pitchFamily="34" charset="0"/>
              </a:rPr>
              <a:t> </a:t>
            </a:r>
            <a:r>
              <a:rPr lang="pl-PL" sz="1200" b="0" dirty="0" err="1">
                <a:latin typeface="Trebuchet MS" panose="020B0603020202020204" pitchFamily="34" charset="0"/>
              </a:rPr>
              <a:t>Kondratyk</a:t>
            </a:r>
            <a:r>
              <a:rPr lang="pl-PL" sz="1200" b="0" dirty="0">
                <a:latin typeface="Trebuchet MS" panose="020B0603020202020204" pitchFamily="34" charset="0"/>
              </a:rPr>
              <a:t> </a:t>
            </a:r>
            <a:r>
              <a:rPr lang="pl-PL" sz="1200" b="0" dirty="0" err="1">
                <a:latin typeface="Trebuchet MS" panose="020B0603020202020204" pitchFamily="34" charset="0"/>
              </a:rPr>
              <a:t>University</a:t>
            </a:r>
            <a:endParaRPr lang="pl-PL" sz="1200" b="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pl-PL" sz="1200" b="0" dirty="0">
                <a:latin typeface="Trebuchet MS" panose="020B0603020202020204" pitchFamily="34" charset="0"/>
              </a:rPr>
              <a:t>USA</a:t>
            </a:r>
            <a:endParaRPr lang="en-US" sz="1200" b="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1200" b="0" dirty="0">
                <a:latin typeface="Trebuchet MS" panose="020B0603020202020204" pitchFamily="34" charset="0"/>
              </a:rPr>
              <a:t>University of Texas Southwestern Medical </a:t>
            </a:r>
            <a:r>
              <a:rPr lang="en-US" sz="1200" b="0" dirty="0" smtClean="0">
                <a:latin typeface="Trebuchet MS" panose="020B0603020202020204" pitchFamily="34" charset="0"/>
              </a:rPr>
              <a:t>Center</a:t>
            </a:r>
            <a:endParaRPr lang="pl-PL" sz="1200" b="0" dirty="0">
              <a:latin typeface="Trebuchet MS" panose="020B0603020202020204" pitchFamily="34" charset="0"/>
            </a:endParaRPr>
          </a:p>
          <a:p>
            <a:pPr marL="0" indent="0">
              <a:buClr>
                <a:srgbClr val="9F250D"/>
              </a:buClr>
              <a:buNone/>
              <a:defRPr/>
            </a:pPr>
            <a:endParaRPr lang="pl-PL" sz="1200" b="0" dirty="0" smtClean="0">
              <a:latin typeface="Trebuchet MS" panose="020B0603020202020204" pitchFamily="34" charset="0"/>
            </a:endParaRPr>
          </a:p>
          <a:p>
            <a:pPr marL="0" indent="0">
              <a:buClr>
                <a:srgbClr val="9F250D"/>
              </a:buClr>
              <a:buNone/>
              <a:defRPr/>
            </a:pPr>
            <a:r>
              <a:rPr lang="pl-PL" sz="1200" dirty="0" smtClean="0">
                <a:latin typeface="Trebuchet MS" panose="020B0603020202020204" pitchFamily="34" charset="0"/>
              </a:rPr>
              <a:t/>
            </a:r>
            <a:br>
              <a:rPr lang="pl-PL" sz="1200" dirty="0" smtClean="0">
                <a:latin typeface="Trebuchet MS" panose="020B0603020202020204" pitchFamily="34" charset="0"/>
              </a:rPr>
            </a:br>
            <a:r>
              <a:rPr lang="pl-PL" sz="1200" dirty="0" smtClean="0">
                <a:latin typeface="Trebuchet MS" panose="020B0603020202020204" pitchFamily="34" charset="0"/>
              </a:rPr>
              <a:t/>
            </a:r>
            <a:br>
              <a:rPr lang="pl-PL" sz="1200" dirty="0" smtClean="0">
                <a:latin typeface="Trebuchet MS" panose="020B0603020202020204" pitchFamily="34" charset="0"/>
              </a:rPr>
            </a:br>
            <a:r>
              <a:rPr lang="pl-PL" sz="1400" dirty="0" smtClean="0">
                <a:latin typeface="Trebuchet MS" panose="020B0603020202020204" pitchFamily="34" charset="0"/>
              </a:rPr>
              <a:t>Umowy międzywydziałowe podpisane </a:t>
            </a:r>
            <a:r>
              <a:rPr lang="pl-PL" sz="1400" dirty="0">
                <a:latin typeface="Trebuchet MS" panose="020B0603020202020204" pitchFamily="34" charset="0"/>
              </a:rPr>
              <a:t>w </a:t>
            </a:r>
            <a:r>
              <a:rPr lang="pl-PL" sz="1400" dirty="0" smtClean="0">
                <a:latin typeface="Trebuchet MS" panose="020B0603020202020204" pitchFamily="34" charset="0"/>
              </a:rPr>
              <a:t>2014 r.</a:t>
            </a:r>
          </a:p>
          <a:p>
            <a:pPr marL="0" indent="0">
              <a:buClr>
                <a:srgbClr val="9F250D"/>
              </a:buClr>
              <a:buNone/>
              <a:defRPr/>
            </a:pPr>
            <a:r>
              <a:rPr lang="pl-PL" sz="1200" b="0" dirty="0">
                <a:latin typeface="Trebuchet MS" panose="020B0603020202020204" pitchFamily="34" charset="0"/>
              </a:rPr>
              <a:t>Norwegia </a:t>
            </a:r>
            <a:endParaRPr lang="pl-PL" sz="1200" b="0" dirty="0" smtClean="0">
              <a:latin typeface="Trebuchet MS" panose="020B0603020202020204" pitchFamily="34" charset="0"/>
            </a:endParaRPr>
          </a:p>
          <a:p>
            <a:pPr marL="0" indent="0">
              <a:buClr>
                <a:srgbClr val="9F250D"/>
              </a:buClr>
              <a:buNone/>
              <a:defRPr/>
            </a:pPr>
            <a:r>
              <a:rPr lang="pl-PL" sz="1200" b="0" dirty="0" err="1" smtClean="0">
                <a:latin typeface="Trebuchet MS" panose="020B0603020202020204" pitchFamily="34" charset="0"/>
              </a:rPr>
              <a:t>Gundersen</a:t>
            </a:r>
            <a:r>
              <a:rPr lang="pl-PL" sz="1200" b="0" dirty="0" smtClean="0">
                <a:latin typeface="Trebuchet MS" panose="020B0603020202020204" pitchFamily="34" charset="0"/>
              </a:rPr>
              <a:t> </a:t>
            </a:r>
            <a:r>
              <a:rPr lang="pl-PL" sz="1200" b="0" dirty="0">
                <a:latin typeface="Trebuchet MS" panose="020B0603020202020204" pitchFamily="34" charset="0"/>
              </a:rPr>
              <a:t>&amp; </a:t>
            </a:r>
            <a:r>
              <a:rPr lang="pl-PL" sz="1200" b="0" dirty="0" err="1">
                <a:latin typeface="Trebuchet MS" panose="020B0603020202020204" pitchFamily="34" charset="0"/>
              </a:rPr>
              <a:t>Loken</a:t>
            </a:r>
            <a:r>
              <a:rPr lang="pl-PL" sz="1200" b="0" dirty="0">
                <a:latin typeface="Trebuchet MS" panose="020B0603020202020204" pitchFamily="34" charset="0"/>
              </a:rPr>
              <a:t> AS</a:t>
            </a:r>
          </a:p>
          <a:p>
            <a:pPr marL="0" indent="0">
              <a:buClr>
                <a:srgbClr val="9F250D"/>
              </a:buClr>
              <a:buNone/>
              <a:defRPr/>
            </a:pPr>
            <a:r>
              <a:rPr lang="pl-PL" sz="1200" b="0" dirty="0">
                <a:latin typeface="Trebuchet MS" panose="020B0603020202020204" pitchFamily="34" charset="0"/>
              </a:rPr>
              <a:t>Belgia </a:t>
            </a:r>
            <a:endParaRPr lang="pl-PL" sz="1200" b="0" dirty="0" smtClean="0">
              <a:latin typeface="Trebuchet MS" panose="020B0603020202020204" pitchFamily="34" charset="0"/>
            </a:endParaRPr>
          </a:p>
          <a:p>
            <a:pPr marL="0" indent="0">
              <a:buClr>
                <a:srgbClr val="9F250D"/>
              </a:buClr>
              <a:buNone/>
              <a:defRPr/>
            </a:pPr>
            <a:r>
              <a:rPr lang="pl-PL" sz="1200" b="0" dirty="0" err="1" smtClean="0">
                <a:latin typeface="Trebuchet MS" panose="020B0603020202020204" pitchFamily="34" charset="0"/>
              </a:rPr>
              <a:t>Sensors</a:t>
            </a:r>
            <a:r>
              <a:rPr lang="pl-PL" sz="1200" b="0" dirty="0" smtClean="0">
                <a:latin typeface="Trebuchet MS" panose="020B0603020202020204" pitchFamily="34" charset="0"/>
              </a:rPr>
              <a:t> </a:t>
            </a:r>
            <a:r>
              <a:rPr lang="pl-PL" sz="1200" b="0" dirty="0">
                <a:latin typeface="Trebuchet MS" panose="020B0603020202020204" pitchFamily="34" charset="0"/>
              </a:rPr>
              <a:t>and </a:t>
            </a:r>
            <a:r>
              <a:rPr lang="pl-PL" sz="1200" b="0" dirty="0" err="1">
                <a:latin typeface="Trebuchet MS" panose="020B0603020202020204" pitchFamily="34" charset="0"/>
              </a:rPr>
              <a:t>Synergy</a:t>
            </a:r>
            <a:r>
              <a:rPr lang="pl-PL" sz="1200" b="0" dirty="0">
                <a:latin typeface="Trebuchet MS" panose="020B0603020202020204" pitchFamily="34" charset="0"/>
              </a:rPr>
              <a:t> SA</a:t>
            </a:r>
          </a:p>
          <a:p>
            <a:pPr marL="0" indent="0">
              <a:buClr>
                <a:srgbClr val="9F250D"/>
              </a:buClr>
              <a:buNone/>
              <a:defRPr/>
            </a:pPr>
            <a:r>
              <a:rPr lang="pl-PL" sz="1200" b="0" dirty="0">
                <a:latin typeface="Trebuchet MS" panose="020B0603020202020204" pitchFamily="34" charset="0"/>
              </a:rPr>
              <a:t>Niemcy </a:t>
            </a:r>
            <a:endParaRPr lang="pl-PL" sz="1200" b="0" dirty="0" smtClean="0">
              <a:latin typeface="Trebuchet MS" panose="020B0603020202020204" pitchFamily="34" charset="0"/>
            </a:endParaRPr>
          </a:p>
          <a:p>
            <a:pPr marL="0" indent="0">
              <a:buClr>
                <a:srgbClr val="9F250D"/>
              </a:buClr>
              <a:buNone/>
              <a:defRPr/>
            </a:pPr>
            <a:r>
              <a:rPr lang="pl-PL" sz="1200" b="0" dirty="0" err="1" smtClean="0">
                <a:latin typeface="Trebuchet MS" panose="020B0603020202020204" pitchFamily="34" charset="0"/>
              </a:rPr>
              <a:t>Fachhochschule</a:t>
            </a:r>
            <a:r>
              <a:rPr lang="pl-PL" sz="1200" b="0" dirty="0" smtClean="0">
                <a:latin typeface="Trebuchet MS" panose="020B0603020202020204" pitchFamily="34" charset="0"/>
              </a:rPr>
              <a:t> </a:t>
            </a:r>
            <a:r>
              <a:rPr lang="pl-PL" sz="1200" b="0" dirty="0">
                <a:latin typeface="Trebuchet MS" panose="020B0603020202020204" pitchFamily="34" charset="0"/>
              </a:rPr>
              <a:t>Koln"</a:t>
            </a:r>
          </a:p>
          <a:p>
            <a:pPr marL="0" indent="0">
              <a:buClr>
                <a:srgbClr val="9F250D"/>
              </a:buClr>
              <a:buNone/>
              <a:defRPr/>
            </a:pPr>
            <a:r>
              <a:rPr lang="pl-PL" sz="1200" b="0" dirty="0">
                <a:latin typeface="Trebuchet MS" panose="020B0603020202020204" pitchFamily="34" charset="0"/>
              </a:rPr>
              <a:t>Francja	</a:t>
            </a:r>
            <a:endParaRPr lang="pl-PL" sz="1200" b="0" dirty="0" smtClean="0">
              <a:latin typeface="Trebuchet MS" panose="020B0603020202020204" pitchFamily="34" charset="0"/>
            </a:endParaRPr>
          </a:p>
          <a:p>
            <a:pPr marL="0" indent="0">
              <a:buClr>
                <a:srgbClr val="9F250D"/>
              </a:buClr>
              <a:buNone/>
              <a:defRPr/>
            </a:pPr>
            <a:r>
              <a:rPr lang="pl-PL" sz="1200" b="0" dirty="0" err="1" smtClean="0">
                <a:latin typeface="Trebuchet MS" panose="020B0603020202020204" pitchFamily="34" charset="0"/>
              </a:rPr>
              <a:t>Institute</a:t>
            </a:r>
            <a:r>
              <a:rPr lang="pl-PL" sz="1200" b="0" dirty="0" smtClean="0">
                <a:latin typeface="Trebuchet MS" panose="020B0603020202020204" pitchFamily="34" charset="0"/>
              </a:rPr>
              <a:t> </a:t>
            </a:r>
            <a:r>
              <a:rPr lang="pl-PL" sz="1200" b="0" dirty="0" err="1">
                <a:latin typeface="Trebuchet MS" panose="020B0603020202020204" pitchFamily="34" charset="0"/>
              </a:rPr>
              <a:t>Fresnel</a:t>
            </a:r>
            <a:r>
              <a:rPr lang="pl-PL" sz="1200" b="0" dirty="0">
                <a:latin typeface="Trebuchet MS" panose="020B0603020202020204" pitchFamily="34" charset="0"/>
              </a:rPr>
              <a:t>, </a:t>
            </a:r>
            <a:r>
              <a:rPr lang="pl-PL" sz="1200" b="0" dirty="0" err="1">
                <a:latin typeface="Trebuchet MS" panose="020B0603020202020204" pitchFamily="34" charset="0"/>
              </a:rPr>
              <a:t>Université</a:t>
            </a:r>
            <a:r>
              <a:rPr lang="pl-PL" sz="1200" b="0" dirty="0">
                <a:latin typeface="Trebuchet MS" panose="020B0603020202020204" pitchFamily="34" charset="0"/>
              </a:rPr>
              <a:t> </a:t>
            </a:r>
            <a:r>
              <a:rPr lang="pl-PL" sz="1200" b="0" dirty="0" err="1">
                <a:latin typeface="Trebuchet MS" panose="020B0603020202020204" pitchFamily="34" charset="0"/>
              </a:rPr>
              <a:t>d'Aix</a:t>
            </a:r>
            <a:r>
              <a:rPr lang="pl-PL" sz="1200" b="0" dirty="0">
                <a:latin typeface="Trebuchet MS" panose="020B0603020202020204" pitchFamily="34" charset="0"/>
              </a:rPr>
              <a:t> </a:t>
            </a:r>
            <a:r>
              <a:rPr lang="pl-PL" sz="1200" b="0" dirty="0" err="1" smtClean="0">
                <a:latin typeface="Trebuchet MS" panose="020B0603020202020204" pitchFamily="34" charset="0"/>
              </a:rPr>
              <a:t>Marseille</a:t>
            </a:r>
            <a:endParaRPr lang="pl-PL" sz="1200" b="0" dirty="0" smtClean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1200" b="0" dirty="0" err="1">
                <a:latin typeface="Trebuchet MS" panose="020B0603020202020204" pitchFamily="34" charset="0"/>
              </a:rPr>
              <a:t>Nowa</a:t>
            </a:r>
            <a:r>
              <a:rPr lang="en-US" sz="1200" b="0" dirty="0">
                <a:latin typeface="Trebuchet MS" panose="020B0603020202020204" pitchFamily="34" charset="0"/>
              </a:rPr>
              <a:t> </a:t>
            </a:r>
            <a:r>
              <a:rPr lang="en-US" sz="1200" b="0" dirty="0" err="1">
                <a:latin typeface="Trebuchet MS" panose="020B0603020202020204" pitchFamily="34" charset="0"/>
              </a:rPr>
              <a:t>Zelandia</a:t>
            </a:r>
            <a:r>
              <a:rPr lang="en-US" sz="1200" b="0" dirty="0">
                <a:latin typeface="Trebuchet MS" panose="020B0603020202020204" pitchFamily="34" charset="0"/>
              </a:rPr>
              <a:t>	</a:t>
            </a:r>
            <a:endParaRPr lang="pl-PL" sz="1200" b="0" dirty="0" smtClean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1200" b="0" dirty="0" smtClean="0">
                <a:latin typeface="Trebuchet MS" panose="020B0603020202020204" pitchFamily="34" charset="0"/>
              </a:rPr>
              <a:t>University </a:t>
            </a:r>
            <a:r>
              <a:rPr lang="en-US" sz="1200" b="0" dirty="0">
                <a:latin typeface="Trebuchet MS" panose="020B0603020202020204" pitchFamily="34" charset="0"/>
              </a:rPr>
              <a:t>of </a:t>
            </a:r>
            <a:r>
              <a:rPr lang="en-US" sz="1200" b="0" dirty="0" smtClean="0">
                <a:latin typeface="Trebuchet MS" panose="020B0603020202020204" pitchFamily="34" charset="0"/>
              </a:rPr>
              <a:t>Auckland</a:t>
            </a:r>
            <a:endParaRPr lang="pl-PL" sz="1200" b="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1200" b="0" dirty="0" smtClean="0">
                <a:latin typeface="Trebuchet MS" panose="020B0603020202020204" pitchFamily="34" charset="0"/>
              </a:rPr>
              <a:t>Wintec </a:t>
            </a:r>
            <a:r>
              <a:rPr lang="en-US" sz="1200" b="0" dirty="0">
                <a:latin typeface="Trebuchet MS" panose="020B0603020202020204" pitchFamily="34" charset="0"/>
              </a:rPr>
              <a:t>Waikato Institute of Technology </a:t>
            </a:r>
            <a:endParaRPr lang="pl-PL" sz="1200" b="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1200" b="0" dirty="0" err="1">
                <a:latin typeface="Trebuchet MS" panose="020B0603020202020204" pitchFamily="34" charset="0"/>
              </a:rPr>
              <a:t>Portugalia</a:t>
            </a:r>
            <a:r>
              <a:rPr lang="en-US" sz="1200" b="0" dirty="0">
                <a:latin typeface="Trebuchet MS" panose="020B0603020202020204" pitchFamily="34" charset="0"/>
              </a:rPr>
              <a:t> 	</a:t>
            </a:r>
            <a:endParaRPr lang="pl-PL" sz="1200" b="0" dirty="0" smtClean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1200" b="0" dirty="0" smtClean="0">
                <a:latin typeface="Trebuchet MS" panose="020B0603020202020204" pitchFamily="34" charset="0"/>
              </a:rPr>
              <a:t>International </a:t>
            </a:r>
            <a:r>
              <a:rPr lang="en-US" sz="1200" b="0" dirty="0">
                <a:latin typeface="Trebuchet MS" panose="020B0603020202020204" pitchFamily="34" charset="0"/>
              </a:rPr>
              <a:t>Iberian Nanotechnology Laboratory </a:t>
            </a:r>
            <a:endParaRPr lang="pl-PL" sz="1200" b="0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1200" b="0" dirty="0" err="1">
                <a:latin typeface="Trebuchet MS" panose="020B0603020202020204" pitchFamily="34" charset="0"/>
              </a:rPr>
              <a:t>Szwajcaria</a:t>
            </a:r>
            <a:r>
              <a:rPr lang="en-US" sz="1200" b="0" dirty="0">
                <a:latin typeface="Trebuchet MS" panose="020B0603020202020204" pitchFamily="34" charset="0"/>
              </a:rPr>
              <a:t> 	</a:t>
            </a:r>
            <a:endParaRPr lang="pl-PL" sz="1200" b="0" dirty="0" smtClean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1200" b="0" dirty="0" smtClean="0">
                <a:latin typeface="Trebuchet MS" panose="020B0603020202020204" pitchFamily="34" charset="0"/>
              </a:rPr>
              <a:t>University </a:t>
            </a:r>
            <a:r>
              <a:rPr lang="en-US" sz="1200" b="0" dirty="0">
                <a:latin typeface="Trebuchet MS" panose="020B0603020202020204" pitchFamily="34" charset="0"/>
              </a:rPr>
              <a:t>of Applied Sciences Western </a:t>
            </a:r>
            <a:r>
              <a:rPr lang="en-US" sz="1200" b="0" dirty="0" smtClean="0">
                <a:latin typeface="Trebuchet MS" panose="020B0603020202020204" pitchFamily="34" charset="0"/>
              </a:rPr>
              <a:t>Switzerland</a:t>
            </a:r>
            <a:endParaRPr lang="pl-PL" sz="1200" b="0" dirty="0">
              <a:latin typeface="Trebuchet MS" panose="020B0603020202020204" pitchFamily="34" charset="0"/>
            </a:endParaRPr>
          </a:p>
          <a:p>
            <a:pPr marL="0" indent="0">
              <a:buClr>
                <a:srgbClr val="9F250D"/>
              </a:buClr>
              <a:buNone/>
              <a:defRPr/>
            </a:pPr>
            <a:endParaRPr lang="pl-PL" sz="1200" b="0" dirty="0">
              <a:latin typeface="Trebuchet MS" panose="020B0603020202020204" pitchFamily="34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/>
          </p:cNvSpPr>
          <p:nvPr/>
        </p:nvSpPr>
        <p:spPr>
          <a:xfrm>
            <a:off x="585395" y="440668"/>
            <a:ext cx="8111244" cy="115252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b="1" dirty="0" smtClean="0">
                <a:latin typeface="Trebuchet MS" pitchFamily="34" charset="0"/>
              </a:rPr>
              <a:t>Goście zagraniczni </a:t>
            </a:r>
            <a:endParaRPr lang="pl-PL" sz="3200" b="1" dirty="0">
              <a:latin typeface="Trebuchet MS" pitchFamily="34" charset="0"/>
            </a:endParaRPr>
          </a:p>
        </p:txBody>
      </p:sp>
      <p:sp>
        <p:nvSpPr>
          <p:cNvPr id="3" name="Symbol zastępczy zawartości 2"/>
          <p:cNvSpPr txBox="1">
            <a:spLocks/>
          </p:cNvSpPr>
          <p:nvPr/>
        </p:nvSpPr>
        <p:spPr>
          <a:xfrm>
            <a:off x="640554" y="1236767"/>
            <a:ext cx="4103811" cy="485313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  <a:defRPr/>
            </a:pPr>
            <a:endParaRPr lang="pl-PL" sz="1400" dirty="0"/>
          </a:p>
        </p:txBody>
      </p:sp>
      <p:sp>
        <p:nvSpPr>
          <p:cNvPr id="4" name="Symbol zastępczy zawartości 3"/>
          <p:cNvSpPr txBox="1">
            <a:spLocks/>
          </p:cNvSpPr>
          <p:nvPr/>
        </p:nvSpPr>
        <p:spPr>
          <a:xfrm>
            <a:off x="5903913" y="4023156"/>
            <a:ext cx="3024571" cy="159349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pl-PL" sz="1400" dirty="0" err="1">
                <a:solidFill>
                  <a:srgbClr val="A02F10"/>
                </a:solidFill>
                <a:latin typeface="+mj-lt"/>
              </a:rPr>
              <a:t>Visiting</a:t>
            </a:r>
            <a:r>
              <a:rPr lang="pl-PL" sz="1400" dirty="0">
                <a:solidFill>
                  <a:srgbClr val="A02F10"/>
                </a:solidFill>
                <a:latin typeface="+mj-lt"/>
              </a:rPr>
              <a:t> </a:t>
            </a:r>
            <a:r>
              <a:rPr lang="pl-PL" sz="1400" dirty="0" err="1" smtClean="0">
                <a:solidFill>
                  <a:srgbClr val="A02F10"/>
                </a:solidFill>
                <a:latin typeface="+mj-lt"/>
              </a:rPr>
              <a:t>Professors</a:t>
            </a:r>
            <a:r>
              <a:rPr lang="pl-PL" sz="1400" dirty="0" smtClean="0">
                <a:solidFill>
                  <a:srgbClr val="A02F10"/>
                </a:solidFill>
                <a:latin typeface="+mj-lt"/>
              </a:rPr>
              <a:t> 2014</a:t>
            </a:r>
            <a:endParaRPr lang="pl-PL" sz="1400" dirty="0">
              <a:solidFill>
                <a:srgbClr val="A02F10"/>
              </a:solidFill>
              <a:latin typeface="+mj-lt"/>
            </a:endParaRPr>
          </a:p>
          <a:p>
            <a:pPr lvl="0">
              <a:defRPr/>
            </a:pPr>
            <a:endParaRPr lang="pl-PL" sz="1400" dirty="0">
              <a:solidFill>
                <a:prstClr val="black"/>
              </a:solidFill>
              <a:latin typeface="+mj-lt"/>
            </a:endParaRPr>
          </a:p>
          <a:p>
            <a:pPr lvl="0"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dirty="0">
                <a:solidFill>
                  <a:prstClr val="black"/>
                </a:solidFill>
                <a:latin typeface="+mj-lt"/>
              </a:rPr>
              <a:t>prof. </a:t>
            </a:r>
            <a:r>
              <a:rPr lang="pl-PL" sz="1400" dirty="0" err="1">
                <a:solidFill>
                  <a:prstClr val="black"/>
                </a:solidFill>
                <a:latin typeface="+mj-lt"/>
              </a:rPr>
              <a:t>Matthew</a:t>
            </a:r>
            <a:r>
              <a:rPr lang="pl-PL" sz="1400" dirty="0">
                <a:solidFill>
                  <a:prstClr val="black"/>
                </a:solidFill>
                <a:latin typeface="+mj-lt"/>
              </a:rPr>
              <a:t> S. </a:t>
            </a:r>
            <a:r>
              <a:rPr lang="pl-PL" sz="1400" dirty="0" err="1">
                <a:solidFill>
                  <a:prstClr val="black"/>
                </a:solidFill>
                <a:latin typeface="+mj-lt"/>
              </a:rPr>
              <a:t>Bogyo</a:t>
            </a:r>
            <a:endParaRPr lang="pl-PL" sz="1400" dirty="0">
              <a:solidFill>
                <a:prstClr val="black"/>
              </a:solidFill>
              <a:latin typeface="+mj-lt"/>
            </a:endParaRPr>
          </a:p>
          <a:p>
            <a:pPr lvl="0"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dirty="0">
                <a:solidFill>
                  <a:prstClr val="black"/>
                </a:solidFill>
                <a:latin typeface="+mj-lt"/>
              </a:rPr>
              <a:t>prof. David Siegmund </a:t>
            </a:r>
          </a:p>
          <a:p>
            <a:pPr lvl="0"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  <a:defRPr/>
            </a:pPr>
            <a:r>
              <a:rPr lang="pl-PL" sz="1400" dirty="0">
                <a:solidFill>
                  <a:prstClr val="black"/>
                </a:solidFill>
                <a:latin typeface="+mj-lt"/>
              </a:rPr>
              <a:t>prof. Philip </a:t>
            </a:r>
            <a:r>
              <a:rPr lang="pl-PL" sz="1400" dirty="0" err="1">
                <a:solidFill>
                  <a:prstClr val="black"/>
                </a:solidFill>
                <a:latin typeface="+mj-lt"/>
              </a:rPr>
              <a:t>Prewett</a:t>
            </a:r>
            <a:endParaRPr lang="pl-PL" sz="1400" dirty="0">
              <a:solidFill>
                <a:prstClr val="black"/>
              </a:solidFill>
              <a:latin typeface="+mj-lt"/>
            </a:endParaRPr>
          </a:p>
          <a:p>
            <a:pPr marL="0" indent="0">
              <a:buClr>
                <a:srgbClr val="A02F10"/>
              </a:buClr>
              <a:buNone/>
              <a:defRPr/>
            </a:pPr>
            <a:endParaRPr lang="pl-PL" sz="1400" b="0" dirty="0">
              <a:solidFill>
                <a:prstClr val="black"/>
              </a:solidFill>
            </a:endParaRPr>
          </a:p>
          <a:p>
            <a:pPr>
              <a:buClr>
                <a:srgbClr val="A02F10"/>
              </a:buClr>
            </a:pPr>
            <a:endParaRPr lang="pl-PL" sz="1400" dirty="0"/>
          </a:p>
          <a:p>
            <a:pPr>
              <a:buClr>
                <a:srgbClr val="A02F10"/>
              </a:buClr>
            </a:pPr>
            <a:endParaRPr lang="pl-PL" sz="1400" b="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3123" y="1396367"/>
            <a:ext cx="3400796" cy="2266968"/>
          </a:xfrm>
          <a:prstGeom prst="round1Rect">
            <a:avLst>
              <a:gd name="adj" fmla="val 108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18426" y="1414815"/>
            <a:ext cx="412593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>
                <a:solidFill>
                  <a:srgbClr val="A02F10"/>
                </a:solidFill>
                <a:latin typeface="+mj-lt"/>
              </a:rPr>
              <a:t>Wizyty uczelniane</a:t>
            </a:r>
          </a:p>
          <a:p>
            <a:endParaRPr lang="pl-PL" sz="1400" dirty="0">
              <a:solidFill>
                <a:srgbClr val="A02F10"/>
              </a:solidFill>
              <a:latin typeface="+mj-lt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endParaRPr lang="pl-PL" sz="1400" dirty="0">
              <a:latin typeface="+mj-lt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Universidade Federal do Rio de </a:t>
            </a:r>
            <a:r>
              <a:rPr lang="pl-PL" sz="1400" dirty="0" err="1">
                <a:latin typeface="+mj-lt"/>
              </a:rPr>
              <a:t>Janeiro</a:t>
            </a:r>
            <a:r>
              <a:rPr lang="pl-PL" sz="1400" dirty="0">
                <a:latin typeface="+mj-lt"/>
              </a:rPr>
              <a:t> – </a:t>
            </a:r>
            <a:r>
              <a:rPr lang="pl-PL" sz="1400" dirty="0" smtClean="0">
                <a:latin typeface="+mj-lt"/>
              </a:rPr>
              <a:t>Brazylia</a:t>
            </a:r>
            <a:endParaRPr lang="pl-PL" sz="1400" dirty="0">
              <a:latin typeface="+mj-lt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+mj-lt"/>
              </a:rPr>
              <a:t>TU </a:t>
            </a:r>
            <a:r>
              <a:rPr lang="pl-PL" sz="1400" dirty="0" err="1">
                <a:latin typeface="+mj-lt"/>
              </a:rPr>
              <a:t>Dresden</a:t>
            </a:r>
            <a:r>
              <a:rPr lang="pl-PL" sz="1400" dirty="0">
                <a:latin typeface="+mj-lt"/>
              </a:rPr>
              <a:t> – </a:t>
            </a:r>
            <a:r>
              <a:rPr lang="pl-PL" sz="1400" dirty="0" smtClean="0">
                <a:latin typeface="+mj-lt"/>
              </a:rPr>
              <a:t>Niemcy</a:t>
            </a:r>
            <a:endParaRPr lang="pl-PL" sz="1400" dirty="0">
              <a:latin typeface="+mj-lt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err="1">
                <a:latin typeface="+mj-lt"/>
              </a:rPr>
              <a:t>Queensland</a:t>
            </a:r>
            <a:r>
              <a:rPr lang="pl-PL" sz="1400" dirty="0">
                <a:latin typeface="+mj-lt"/>
              </a:rPr>
              <a:t> University of Technology – </a:t>
            </a:r>
            <a:r>
              <a:rPr lang="pl-PL" sz="1400" dirty="0" smtClean="0">
                <a:latin typeface="+mj-lt"/>
              </a:rPr>
              <a:t>Australia</a:t>
            </a:r>
            <a:endParaRPr lang="pl-PL" sz="1400" dirty="0">
              <a:latin typeface="+mj-lt"/>
            </a:endParaRP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dirty="0" err="1">
                <a:latin typeface="+mj-lt"/>
              </a:rPr>
              <a:t>McMaster</a:t>
            </a:r>
            <a:r>
              <a:rPr lang="pl-PL" sz="1400" dirty="0">
                <a:latin typeface="+mj-lt"/>
              </a:rPr>
              <a:t> </a:t>
            </a:r>
            <a:r>
              <a:rPr lang="pl-PL" sz="1400" dirty="0" err="1">
                <a:latin typeface="+mj-lt"/>
              </a:rPr>
              <a:t>University</a:t>
            </a:r>
            <a:r>
              <a:rPr lang="pl-PL" sz="1400" dirty="0">
                <a:latin typeface="+mj-lt"/>
              </a:rPr>
              <a:t> - Kanada</a:t>
            </a:r>
          </a:p>
        </p:txBody>
      </p:sp>
      <p:sp>
        <p:nvSpPr>
          <p:cNvPr id="5" name="Prostokąt 4"/>
          <p:cNvSpPr/>
          <p:nvPr/>
        </p:nvSpPr>
        <p:spPr>
          <a:xfrm>
            <a:off x="640554" y="391196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dirty="0" smtClean="0">
                <a:solidFill>
                  <a:srgbClr val="A02F10"/>
                </a:solidFill>
              </a:rPr>
              <a:t>Konferencje</a:t>
            </a:r>
            <a:endParaRPr lang="pl-PL" sz="1400" dirty="0">
              <a:solidFill>
                <a:srgbClr val="A02F10"/>
              </a:solidFill>
            </a:endParaRPr>
          </a:p>
          <a:p>
            <a:endParaRPr lang="pl-PL" sz="1400" dirty="0" smtClean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15 </a:t>
            </a:r>
            <a:r>
              <a:rPr lang="pl-PL" sz="1400" dirty="0"/>
              <a:t>konferencji </a:t>
            </a:r>
            <a:r>
              <a:rPr lang="pl-PL" sz="1400" dirty="0" smtClean="0"/>
              <a:t>międzynarodowych organizowanych przez Politechnikę Wrocławską, w </a:t>
            </a:r>
            <a:r>
              <a:rPr lang="pl-PL" sz="1400" dirty="0"/>
              <a:t>których uczestniczyło 809 obcokrajowców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1400" dirty="0"/>
              <a:t>11 konferencji międzynarodowych - Politechnika Wrocławska jako współorganizator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pl-PL" sz="1400" dirty="0"/>
              <a:t>13 delegacji zagranicznych 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457200" y="418654"/>
            <a:ext cx="8229600" cy="9223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dirty="0" smtClean="0">
                <a:latin typeface="Trebuchet MS" pitchFamily="34" charset="0"/>
              </a:rPr>
              <a:t>Wyjazdy studentów</a:t>
            </a:r>
            <a:r>
              <a:rPr lang="en-US" sz="3200" dirty="0" smtClean="0">
                <a:latin typeface="Trebuchet MS" pitchFamily="34" charset="0"/>
              </a:rPr>
              <a:t>, </a:t>
            </a:r>
            <a:r>
              <a:rPr lang="pl-PL" sz="3200" dirty="0" smtClean="0">
                <a:latin typeface="Trebuchet MS" pitchFamily="34" charset="0"/>
              </a:rPr>
              <a:t/>
            </a:r>
            <a:br>
              <a:rPr lang="pl-PL" sz="3200" dirty="0" smtClean="0">
                <a:latin typeface="Trebuchet MS" pitchFamily="34" charset="0"/>
              </a:rPr>
            </a:br>
            <a:r>
              <a:rPr lang="en-US" sz="3200" dirty="0" err="1" smtClean="0">
                <a:latin typeface="Trebuchet MS" pitchFamily="34" charset="0"/>
              </a:rPr>
              <a:t>doktorant</a:t>
            </a:r>
            <a:r>
              <a:rPr lang="pl-PL" sz="3200" dirty="0" smtClean="0">
                <a:latin typeface="Trebuchet MS" pitchFamily="34" charset="0"/>
              </a:rPr>
              <a:t>ów i </a:t>
            </a:r>
            <a:r>
              <a:rPr lang="en-US" sz="3200" dirty="0" err="1" smtClean="0">
                <a:latin typeface="Trebuchet MS" pitchFamily="34" charset="0"/>
              </a:rPr>
              <a:t>absolwent</a:t>
            </a:r>
            <a:r>
              <a:rPr lang="pl-PL" sz="3200" dirty="0" smtClean="0">
                <a:latin typeface="Trebuchet MS" pitchFamily="34" charset="0"/>
              </a:rPr>
              <a:t>ów</a:t>
            </a:r>
            <a:endParaRPr lang="pl-PL" sz="3200" dirty="0">
              <a:latin typeface="Trebuchet MS" pitchFamily="34" charset="0"/>
            </a:endParaRPr>
          </a:p>
        </p:txBody>
      </p:sp>
      <p:pic>
        <p:nvPicPr>
          <p:cNvPr id="11266" name="Picture 2" descr="https://lh6.googleusercontent.com/-GO8Zflnok-k/UqWHMWB3lSI/AAAAAAAAxKM/zdCLEfE4rlo/s912/ELA_86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445" y="332656"/>
            <a:ext cx="2592549" cy="1716996"/>
          </a:xfrm>
          <a:prstGeom prst="round1Rect">
            <a:avLst>
              <a:gd name="adj" fmla="val 1088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:\kraje\DSCF01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445" y="2121240"/>
            <a:ext cx="2559771" cy="191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4041" y="4126830"/>
            <a:ext cx="2599581" cy="182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Symbol zastępczy zawartości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4264482"/>
              </p:ext>
            </p:extLst>
          </p:nvPr>
        </p:nvGraphicFramePr>
        <p:xfrm>
          <a:off x="457199" y="1569743"/>
          <a:ext cx="5338577" cy="2303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2689"/>
                <a:gridCol w="707648"/>
                <a:gridCol w="707648"/>
                <a:gridCol w="707648"/>
                <a:gridCol w="707648"/>
                <a:gridCol w="707648"/>
                <a:gridCol w="707648"/>
              </a:tblGrid>
              <a:tr h="341362"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Program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2009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2010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2011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rebuchet MS" pitchFamily="34" charset="0"/>
                        </a:rPr>
                        <a:t>2012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2013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2014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A02F10"/>
                    </a:solidFill>
                  </a:tcPr>
                </a:tc>
              </a:tr>
              <a:tr h="450976">
                <a:tc>
                  <a:txBody>
                    <a:bodyPr/>
                    <a:lstStyle/>
                    <a:p>
                      <a:r>
                        <a:rPr lang="pl-PL" sz="1100" dirty="0" smtClean="0">
                          <a:latin typeface="Trebuchet MS" pitchFamily="34" charset="0"/>
                        </a:rPr>
                        <a:t>LLP Erasmus</a:t>
                      </a:r>
                      <a:r>
                        <a:rPr lang="en-US" sz="1100" dirty="0" smtClean="0">
                          <a:latin typeface="Trebuchet MS" pitchFamily="34" charset="0"/>
                        </a:rPr>
                        <a:t> </a:t>
                      </a:r>
                      <a:r>
                        <a:rPr lang="pl-PL" sz="1100" dirty="0" smtClean="0">
                          <a:latin typeface="Trebuchet MS" pitchFamily="34" charset="0"/>
                        </a:rPr>
                        <a:t/>
                      </a:r>
                      <a:br>
                        <a:rPr lang="pl-PL" sz="1100" dirty="0" smtClean="0">
                          <a:latin typeface="Trebuchet MS" pitchFamily="34" charset="0"/>
                        </a:rPr>
                      </a:br>
                      <a:r>
                        <a:rPr lang="en-US" sz="1100" dirty="0" smtClean="0">
                          <a:latin typeface="Trebuchet MS" pitchFamily="34" charset="0"/>
                        </a:rPr>
                        <a:t>(</a:t>
                      </a:r>
                      <a:r>
                        <a:rPr lang="en-US" sz="1100" dirty="0" err="1" smtClean="0">
                          <a:latin typeface="Trebuchet MS" pitchFamily="34" charset="0"/>
                        </a:rPr>
                        <a:t>studia</a:t>
                      </a:r>
                      <a:r>
                        <a:rPr lang="en-US" sz="1100" dirty="0" smtClean="0">
                          <a:latin typeface="Trebuchet MS" pitchFamily="34" charset="0"/>
                        </a:rPr>
                        <a:t> </a:t>
                      </a:r>
                      <a:r>
                        <a:rPr lang="pl-PL" sz="1100" dirty="0" smtClean="0">
                          <a:latin typeface="Trebuchet MS" pitchFamily="34" charset="0"/>
                        </a:rPr>
                        <a:t/>
                      </a:r>
                      <a:br>
                        <a:rPr lang="pl-PL" sz="1100" dirty="0" smtClean="0">
                          <a:latin typeface="Trebuchet MS" pitchFamily="34" charset="0"/>
                        </a:rPr>
                      </a:br>
                      <a:r>
                        <a:rPr lang="en-US" sz="1100" dirty="0" err="1" smtClean="0">
                          <a:latin typeface="Trebuchet MS" pitchFamily="34" charset="0"/>
                        </a:rPr>
                        <a:t>i</a:t>
                      </a:r>
                      <a:r>
                        <a:rPr lang="en-US" sz="1100" dirty="0" smtClean="0">
                          <a:latin typeface="Trebuchet MS" pitchFamily="34" charset="0"/>
                        </a:rPr>
                        <a:t> </a:t>
                      </a:r>
                      <a:r>
                        <a:rPr lang="en-US" sz="1100" dirty="0" err="1" smtClean="0">
                          <a:latin typeface="Trebuchet MS" pitchFamily="34" charset="0"/>
                        </a:rPr>
                        <a:t>praktyki</a:t>
                      </a:r>
                      <a:r>
                        <a:rPr lang="en-US" sz="1100" dirty="0" smtClean="0">
                          <a:latin typeface="Trebuchet MS" pitchFamily="34" charset="0"/>
                        </a:rPr>
                        <a:t>)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330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436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381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rebuchet MS" pitchFamily="34" charset="0"/>
                        </a:rPr>
                        <a:t>373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359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352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</a:tr>
              <a:tr h="432185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rebuchet MS" pitchFamily="34" charset="0"/>
                        </a:rPr>
                        <a:t>Leonardo </a:t>
                      </a:r>
                      <a:r>
                        <a:rPr lang="pl-PL" sz="1100" smtClean="0">
                          <a:latin typeface="Trebuchet MS" pitchFamily="34" charset="0"/>
                        </a:rPr>
                        <a:t/>
                      </a:r>
                      <a:br>
                        <a:rPr lang="pl-PL" sz="1100" smtClean="0">
                          <a:latin typeface="Trebuchet MS" pitchFamily="34" charset="0"/>
                        </a:rPr>
                      </a:br>
                      <a:r>
                        <a:rPr lang="en-US" sz="1100" smtClean="0">
                          <a:latin typeface="Trebuchet MS" pitchFamily="34" charset="0"/>
                        </a:rPr>
                        <a:t>da </a:t>
                      </a:r>
                      <a:r>
                        <a:rPr lang="en-US" sz="1100" dirty="0" smtClean="0">
                          <a:latin typeface="Trebuchet MS" pitchFamily="34" charset="0"/>
                        </a:rPr>
                        <a:t>Vinci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69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67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55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33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46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46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</a:tr>
              <a:tr h="504215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Trebuchet MS" pitchFamily="34" charset="0"/>
                        </a:rPr>
                        <a:t>Erasmus </a:t>
                      </a:r>
                      <a:r>
                        <a:rPr lang="pl-PL" sz="1100" dirty="0" err="1" smtClean="0">
                          <a:latin typeface="Trebuchet MS" pitchFamily="34" charset="0"/>
                        </a:rPr>
                        <a:t>Mundus</a:t>
                      </a:r>
                      <a:r>
                        <a:rPr lang="pl-PL" sz="1100" dirty="0" smtClean="0">
                          <a:latin typeface="Trebuchet MS" pitchFamily="34" charset="0"/>
                        </a:rPr>
                        <a:t> Exchange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3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5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10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31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23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>
                          <a:latin typeface="Trebuchet MS" pitchFamily="34" charset="0"/>
                        </a:rPr>
                        <a:t>32</a:t>
                      </a:r>
                      <a:endParaRPr lang="pl-PL" sz="1100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C0C0C0"/>
                    </a:solidFill>
                  </a:tcPr>
                </a:tc>
              </a:tr>
              <a:tr h="341362">
                <a:tc>
                  <a:txBody>
                    <a:bodyPr/>
                    <a:lstStyle/>
                    <a:p>
                      <a:pPr algn="l"/>
                      <a:r>
                        <a:rPr lang="pl-PL" sz="1100" b="1" dirty="0" smtClean="0">
                          <a:latin typeface="Trebuchet MS" pitchFamily="34" charset="0"/>
                        </a:rPr>
                        <a:t>RAZEM:</a:t>
                      </a:r>
                      <a:endParaRPr lang="pl-PL" sz="1100" b="1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latin typeface="Trebuchet MS" pitchFamily="34" charset="0"/>
                        </a:rPr>
                        <a:t>402</a:t>
                      </a:r>
                      <a:endParaRPr lang="pl-PL" sz="1100" b="1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latin typeface="Trebuchet MS" pitchFamily="34" charset="0"/>
                        </a:rPr>
                        <a:t>508</a:t>
                      </a:r>
                      <a:endParaRPr lang="pl-PL" sz="1100" b="1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latin typeface="Trebuchet MS" pitchFamily="34" charset="0"/>
                        </a:rPr>
                        <a:t>446</a:t>
                      </a:r>
                      <a:endParaRPr lang="pl-PL" sz="1100" b="1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latin typeface="Trebuchet MS" pitchFamily="34" charset="0"/>
                        </a:rPr>
                        <a:t>437</a:t>
                      </a:r>
                      <a:endParaRPr lang="pl-PL" sz="1100" b="1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latin typeface="Trebuchet MS" pitchFamily="34" charset="0"/>
                        </a:rPr>
                        <a:t>433</a:t>
                      </a:r>
                      <a:endParaRPr lang="pl-PL" sz="1100" b="1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smtClean="0">
                          <a:latin typeface="Trebuchet MS" pitchFamily="34" charset="0"/>
                        </a:rPr>
                        <a:t>430</a:t>
                      </a:r>
                      <a:endParaRPr lang="pl-PL" sz="1100" b="1" dirty="0">
                        <a:latin typeface="Trebuchet MS" pitchFamily="34" charset="0"/>
                      </a:endParaRPr>
                    </a:p>
                  </a:txBody>
                  <a:tcPr marL="91433" marR="91433" marT="45734" marB="45734"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2" name="Prostokąt 1"/>
          <p:cNvSpPr/>
          <p:nvPr/>
        </p:nvSpPr>
        <p:spPr>
          <a:xfrm>
            <a:off x="575556" y="4126830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pl-PL" sz="1400" b="0" dirty="0"/>
              <a:t>Kraje, do których najczęściej wyjeżdżali studenci, </a:t>
            </a:r>
          </a:p>
          <a:p>
            <a:pPr marL="0" indent="0">
              <a:buFont typeface="Arial" charset="0"/>
              <a:buNone/>
              <a:defRPr/>
            </a:pPr>
            <a:r>
              <a:rPr lang="pl-PL" sz="1400" b="0" dirty="0"/>
              <a:t>doktoranci i absolwenci </a:t>
            </a:r>
            <a:r>
              <a:rPr lang="en-US" sz="1400" b="0" dirty="0"/>
              <a:t>w ramach</a:t>
            </a:r>
            <a:r>
              <a:rPr lang="pl-PL" sz="1400" b="0" dirty="0"/>
              <a:t> </a:t>
            </a:r>
            <a:r>
              <a:rPr lang="pl-PL" sz="1400" b="0" dirty="0" smtClean="0"/>
              <a:t>wymiany:</a:t>
            </a:r>
          </a:p>
          <a:p>
            <a:pPr marL="0" indent="0">
              <a:buFont typeface="Arial" charset="0"/>
              <a:buNone/>
              <a:defRPr/>
            </a:pPr>
            <a:endParaRPr lang="pl-PL" sz="1400" b="0" dirty="0"/>
          </a:p>
          <a:p>
            <a:pPr marL="914400" indent="-285750"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/>
              <a:t>Niemcy  - </a:t>
            </a:r>
            <a:r>
              <a:rPr lang="pl-PL" sz="1400" b="0" dirty="0" smtClean="0"/>
              <a:t>86 osób</a:t>
            </a:r>
            <a:endParaRPr lang="pl-PL" sz="1400" b="0" dirty="0"/>
          </a:p>
          <a:p>
            <a:pPr marL="914400" indent="-285750"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/>
              <a:t>Hiszpania – </a:t>
            </a:r>
            <a:r>
              <a:rPr lang="pl-PL" sz="1400" b="0" dirty="0" smtClean="0"/>
              <a:t>42 osób</a:t>
            </a:r>
            <a:endParaRPr lang="pl-PL" sz="1400" b="0" dirty="0"/>
          </a:p>
          <a:p>
            <a:pPr marL="914400" indent="-285750"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/>
              <a:t>Portugalia – </a:t>
            </a:r>
            <a:r>
              <a:rPr lang="pl-PL" sz="1400" b="0" dirty="0" smtClean="0"/>
              <a:t>32 osób</a:t>
            </a:r>
            <a:endParaRPr lang="pl-PL" sz="1400" b="0" dirty="0"/>
          </a:p>
          <a:p>
            <a:pPr marL="914400" indent="-285750">
              <a:buClr>
                <a:srgbClr val="9F250D"/>
              </a:buClr>
              <a:buFont typeface="Wingdings" panose="05000000000000000000" pitchFamily="2" charset="2"/>
              <a:buChar char="§"/>
              <a:defRPr/>
            </a:pPr>
            <a:r>
              <a:rPr lang="pl-PL" sz="1400" b="0" dirty="0"/>
              <a:t>Włochy – </a:t>
            </a:r>
            <a:r>
              <a:rPr lang="pl-PL" sz="1400" b="0" dirty="0" smtClean="0"/>
              <a:t>21 osób</a:t>
            </a:r>
            <a:endParaRPr lang="pl-PL" sz="1400" b="0" dirty="0"/>
          </a:p>
        </p:txBody>
      </p:sp>
    </p:spTree>
    <p:extLst>
      <p:ext uri="{BB962C8B-B14F-4D97-AF65-F5344CB8AC3E}">
        <p14:creationId xmlns:p14="http://schemas.microsoft.com/office/powerpoint/2010/main" val="40617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1"/>
          <p:cNvSpPr>
            <a:spLocks noGrp="1"/>
          </p:cNvSpPr>
          <p:nvPr>
            <p:ph type="title"/>
          </p:nvPr>
        </p:nvSpPr>
        <p:spPr>
          <a:xfrm>
            <a:off x="483873" y="454132"/>
            <a:ext cx="8219256" cy="935757"/>
          </a:xfrm>
        </p:spPr>
        <p:txBody>
          <a:bodyPr/>
          <a:lstStyle/>
          <a:p>
            <a:pPr indent="0" eaLnBrk="1" hangingPunct="1"/>
            <a:r>
              <a:rPr lang="pl-PL" b="1" dirty="0" smtClean="0"/>
              <a:t>Wydarzenia i akcje </a:t>
            </a:r>
            <a:br>
              <a:rPr lang="pl-PL" b="1" dirty="0" smtClean="0"/>
            </a:br>
            <a:r>
              <a:rPr lang="pl-PL" b="1" dirty="0" smtClean="0"/>
              <a:t>promocyjne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520" y="1511263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634588"/>
              </p:ext>
            </p:extLst>
          </p:nvPr>
        </p:nvGraphicFramePr>
        <p:xfrm>
          <a:off x="483534" y="1745382"/>
          <a:ext cx="5162080" cy="3872640"/>
        </p:xfrm>
        <a:graphic>
          <a:graphicData uri="http://schemas.openxmlformats.org/drawingml/2006/table">
            <a:tbl>
              <a:tblPr/>
              <a:tblGrid>
                <a:gridCol w="3980765"/>
                <a:gridCol w="1181315"/>
              </a:tblGrid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Wybrane wydarzenia promocyjne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Konkurs Mam</a:t>
                      </a:r>
                      <a:r>
                        <a:rPr lang="pl-PL" sz="1400" i="0" baseline="0" dirty="0" smtClean="0">
                          <a:latin typeface="+mj-lt"/>
                        </a:rPr>
                        <a:t> </a:t>
                      </a:r>
                      <a:r>
                        <a:rPr lang="pl-PL" sz="1400" i="0" dirty="0" smtClean="0">
                          <a:latin typeface="+mj-lt"/>
                        </a:rPr>
                        <a:t>talent do nauki</a:t>
                      </a:r>
                      <a:r>
                        <a:rPr lang="pl-PL" sz="1400" i="0" baseline="0" dirty="0" smtClean="0">
                          <a:latin typeface="+mj-lt"/>
                        </a:rPr>
                        <a:t> </a:t>
                      </a:r>
                      <a:r>
                        <a:rPr lang="pl-PL" sz="1400" i="0" dirty="0" smtClean="0">
                          <a:latin typeface="+mj-lt"/>
                        </a:rPr>
                        <a:t>dla uczniów gimnazjów i szkół ponadgimnazjalnych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marzec- czerwiec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Dzień Otwarty Tylko</a:t>
                      </a:r>
                      <a:r>
                        <a:rPr lang="pl-PL" sz="1400" i="0" baseline="0" dirty="0" smtClean="0">
                          <a:latin typeface="+mj-lt"/>
                        </a:rPr>
                        <a:t> </a:t>
                      </a:r>
                      <a:r>
                        <a:rPr lang="pl-PL" sz="1400" i="0" dirty="0" smtClean="0">
                          <a:latin typeface="+mj-lt"/>
                        </a:rPr>
                        <a:t>dla Dziewczyn </a:t>
                      </a:r>
                      <a:br>
                        <a:rPr lang="pl-PL" sz="1400" i="0" dirty="0" smtClean="0">
                          <a:latin typeface="+mj-lt"/>
                        </a:rPr>
                      </a:br>
                      <a:r>
                        <a:rPr lang="pl-PL" sz="1400" i="0" dirty="0" smtClean="0">
                          <a:latin typeface="+mj-lt"/>
                        </a:rPr>
                        <a:t>Akcja promocyjna Dziewczyny na Politechniki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kwiecień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Turniej Tańca Towarzyskiego</a:t>
                      </a:r>
                      <a:r>
                        <a:rPr lang="pl-PL" sz="1400" i="0" baseline="0" dirty="0" smtClean="0">
                          <a:latin typeface="+mj-lt"/>
                        </a:rPr>
                        <a:t> </a:t>
                      </a:r>
                      <a:r>
                        <a:rPr lang="pl-PL" sz="1400" i="0" dirty="0" smtClean="0">
                          <a:latin typeface="+mj-lt"/>
                        </a:rPr>
                        <a:t>o Puchar Rektora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Juwenalia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Międzynarodowe Regaty Ósemek Wioślarskich </a:t>
                      </a:r>
                      <a:br>
                        <a:rPr lang="pl-PL" sz="1400" i="0" dirty="0" smtClean="0">
                          <a:latin typeface="+mj-lt"/>
                        </a:rPr>
                      </a:br>
                      <a:r>
                        <a:rPr lang="pl-PL" sz="1400" i="0" dirty="0" smtClean="0">
                          <a:latin typeface="+mj-lt"/>
                        </a:rPr>
                        <a:t>Odra River </a:t>
                      </a:r>
                      <a:r>
                        <a:rPr lang="pl-PL" sz="1400" i="0" dirty="0" err="1" smtClean="0">
                          <a:latin typeface="+mj-lt"/>
                        </a:rPr>
                        <a:t>Cup</a:t>
                      </a:r>
                      <a:r>
                        <a:rPr lang="pl-PL" sz="1400" i="0" dirty="0" smtClean="0">
                          <a:latin typeface="+mj-lt"/>
                        </a:rPr>
                        <a:t> 2014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XVII Dolnośląski Festiwal Nauki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wrzesień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Wrocławski</a:t>
                      </a:r>
                      <a:r>
                        <a:rPr lang="pl-PL" sz="1400" i="0" baseline="0" dirty="0" smtClean="0">
                          <a:latin typeface="+mj-lt"/>
                        </a:rPr>
                        <a:t> Salon Maturzystów</a:t>
                      </a:r>
                      <a:endParaRPr lang="pl-PL" sz="1400" i="0" dirty="0" smtClean="0"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wrzesień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Konferencja Regionalna </a:t>
                      </a:r>
                      <a:r>
                        <a:rPr lang="pl-PL" sz="1400" i="0" baseline="0" dirty="0" smtClean="0">
                          <a:latin typeface="+mj-lt"/>
                        </a:rPr>
                        <a:t> </a:t>
                      </a:r>
                      <a:br>
                        <a:rPr lang="pl-PL" sz="1400" i="0" baseline="0" dirty="0" smtClean="0">
                          <a:latin typeface="+mj-lt"/>
                        </a:rPr>
                      </a:br>
                      <a:r>
                        <a:rPr lang="pl-PL" sz="1400" i="0" dirty="0" smtClean="0">
                          <a:latin typeface="+mj-lt"/>
                        </a:rPr>
                        <a:t>„Przedmioty ścisłe w szkole i na studiach”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listopad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512" y="669548"/>
            <a:ext cx="2660553" cy="1512954"/>
          </a:xfrm>
          <a:prstGeom prst="round1Rect">
            <a:avLst>
              <a:gd name="adj" fmla="val 10887"/>
            </a:avLst>
          </a:prstGeom>
          <a:noFill/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62"/>
          <a:stretch/>
        </p:blipFill>
        <p:spPr>
          <a:xfrm>
            <a:off x="6005513" y="2312876"/>
            <a:ext cx="2673874" cy="151889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2" b="-9932"/>
          <a:stretch/>
        </p:blipFill>
        <p:spPr>
          <a:xfrm>
            <a:off x="6005513" y="4041068"/>
            <a:ext cx="2660553" cy="1753590"/>
          </a:xfrm>
          <a:prstGeom prst="rect">
            <a:avLst/>
          </a:prstGeom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CA741A-508D-4063-8E2B-618B427E7A0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1"/>
          <p:cNvSpPr>
            <a:spLocks noGrp="1"/>
          </p:cNvSpPr>
          <p:nvPr>
            <p:ph type="title"/>
          </p:nvPr>
        </p:nvSpPr>
        <p:spPr>
          <a:xfrm>
            <a:off x="530379" y="174766"/>
            <a:ext cx="8219256" cy="935757"/>
          </a:xfrm>
        </p:spPr>
        <p:txBody>
          <a:bodyPr/>
          <a:lstStyle/>
          <a:p>
            <a:pPr indent="0" eaLnBrk="1" hangingPunct="1"/>
            <a:r>
              <a:rPr lang="pl-PL" b="1" dirty="0" smtClean="0"/>
              <a:t>Wybrane wydarzenia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520" y="1511263"/>
            <a:ext cx="4937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70135"/>
              </p:ext>
            </p:extLst>
          </p:nvPr>
        </p:nvGraphicFramePr>
        <p:xfrm>
          <a:off x="612461" y="1446695"/>
          <a:ext cx="5112568" cy="4086000"/>
        </p:xfrm>
        <a:graphic>
          <a:graphicData uri="http://schemas.openxmlformats.org/drawingml/2006/table">
            <a:tbl>
              <a:tblPr/>
              <a:tblGrid>
                <a:gridCol w="3924436"/>
                <a:gridCol w="1188132"/>
              </a:tblGrid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Wybrane wydarzenia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Charytatywny Bal Politechniki Wrocławskiej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marzec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Dni Otwarte Funduszy Europejskich na kampusie Politechniki Wrocławskiej - Śladami Unii Europejskiej na Politechnice Wrocławskiej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maj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Pracownia Miast – forum wymiany opinii liderów społecznych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czerwiec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Europejski Kongres Technologiczny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czerwiec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err="1" smtClean="0">
                          <a:latin typeface="+mj-lt"/>
                        </a:rPr>
                        <a:t>Techland</a:t>
                      </a:r>
                      <a:r>
                        <a:rPr lang="pl-PL" sz="1400" i="0" dirty="0" smtClean="0">
                          <a:latin typeface="+mj-lt"/>
                        </a:rPr>
                        <a:t> Game</a:t>
                      </a:r>
                      <a:r>
                        <a:rPr lang="pl-PL" sz="1400" i="0" baseline="0" dirty="0" smtClean="0">
                          <a:latin typeface="+mj-lt"/>
                        </a:rPr>
                        <a:t> </a:t>
                      </a:r>
                      <a:r>
                        <a:rPr lang="pl-PL" sz="1400" i="0" dirty="0" smtClean="0">
                          <a:latin typeface="+mj-lt"/>
                        </a:rPr>
                        <a:t>Jam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lipiec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Akademia Przedsiębiorczości Akademickiej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październik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Inauguracja</a:t>
                      </a:r>
                      <a:r>
                        <a:rPr lang="pl-PL" sz="1400" i="0" baseline="0" dirty="0" smtClean="0">
                          <a:latin typeface="+mj-lt"/>
                        </a:rPr>
                        <a:t> obchodów 70-lecia Politechniki Wrocławskiej</a:t>
                      </a:r>
                      <a:endParaRPr lang="pl-PL" sz="1400" i="0" dirty="0" smtClean="0">
                        <a:latin typeface="+mj-lt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listopad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i="0" dirty="0" smtClean="0">
                          <a:latin typeface="+mj-lt"/>
                        </a:rPr>
                        <a:t>Międzynarodowe Zawody Robotów „</a:t>
                      </a:r>
                      <a:r>
                        <a:rPr lang="pl-PL" sz="1400" i="0" dirty="0" err="1" smtClean="0">
                          <a:latin typeface="+mj-lt"/>
                        </a:rPr>
                        <a:t>Robotic</a:t>
                      </a:r>
                      <a:r>
                        <a:rPr lang="pl-PL" sz="1400" i="0" dirty="0" smtClean="0">
                          <a:latin typeface="+mj-lt"/>
                        </a:rPr>
                        <a:t> Arena" 2014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grudzień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681" y="624412"/>
            <a:ext cx="2660552" cy="1773701"/>
          </a:xfrm>
          <a:prstGeom prst="round1Rect">
            <a:avLst>
              <a:gd name="adj" fmla="val 10887"/>
            </a:avLst>
          </a:prstGeom>
          <a:noFill/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0"/>
          <a:stretch/>
        </p:blipFill>
        <p:spPr>
          <a:xfrm>
            <a:off x="6039704" y="2512805"/>
            <a:ext cx="2656529" cy="3088548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CA741A-508D-4063-8E2B-618B427E7A0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6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ytuł 1"/>
          <p:cNvSpPr>
            <a:spLocks noGrp="1"/>
          </p:cNvSpPr>
          <p:nvPr>
            <p:ph type="title"/>
          </p:nvPr>
        </p:nvSpPr>
        <p:spPr>
          <a:xfrm>
            <a:off x="313284" y="440668"/>
            <a:ext cx="8076505" cy="719138"/>
          </a:xfrm>
        </p:spPr>
        <p:txBody>
          <a:bodyPr>
            <a:normAutofit/>
          </a:bodyPr>
          <a:lstStyle/>
          <a:p>
            <a:r>
              <a:rPr lang="pl-PL" b="1" dirty="0" smtClean="0"/>
              <a:t>Promocja Uczelni w </a:t>
            </a:r>
            <a:r>
              <a:rPr lang="pl-PL" b="1" dirty="0" err="1" smtClean="0"/>
              <a:t>internecie</a:t>
            </a:r>
            <a:endParaRPr lang="pl-PL" b="1" dirty="0" smtClean="0"/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 b="0"/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0" y="577334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 b="0"/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0" y="935995"/>
            <a:ext cx="22313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l-PL" altLang="pl-PL" sz="1100" b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 </a:t>
            </a:r>
            <a:endParaRPr lang="pl-PL" altLang="pl-PL" b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0" y="1240795"/>
            <a:ext cx="22313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l-PL" altLang="pl-PL" sz="1100" b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 </a:t>
            </a:r>
            <a:endParaRPr lang="pl-PL" altLang="pl-PL" b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0" y="1545595"/>
            <a:ext cx="22313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l-PL" altLang="pl-PL" sz="1100" b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 </a:t>
            </a:r>
            <a:endParaRPr lang="pl-PL" altLang="pl-PL" b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0" y="1850395"/>
            <a:ext cx="22313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l-PL" altLang="pl-PL" sz="1100" b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 </a:t>
            </a:r>
            <a:endParaRPr lang="pl-PL" altLang="pl-PL" b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826426" y="5415393"/>
            <a:ext cx="2860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sz="14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53539"/>
          <a:stretch/>
        </p:blipFill>
        <p:spPr>
          <a:xfrm>
            <a:off x="750107" y="3091543"/>
            <a:ext cx="6437728" cy="247773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9" r="-9139" b="17047"/>
          <a:stretch/>
        </p:blipFill>
        <p:spPr>
          <a:xfrm>
            <a:off x="7200375" y="2056126"/>
            <a:ext cx="1189414" cy="74327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583574" y="1202046"/>
            <a:ext cx="620993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2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500" b="0" dirty="0"/>
              <a:t>I miejsce dla Politechniki Wrocławskiej w badaniu aktywności polskich uczelni na </a:t>
            </a:r>
            <a:r>
              <a:rPr lang="pl-PL" sz="1500" b="0" dirty="0" err="1"/>
              <a:t>Twitterze</a:t>
            </a:r>
            <a:r>
              <a:rPr lang="pl-PL" sz="1500" b="0" dirty="0"/>
              <a:t>  „Najbardziej wpływowa uczelnia</a:t>
            </a:r>
            <a:r>
              <a:rPr lang="pl-PL" sz="1500" b="0" smtClean="0"/>
              <a:t>” </a:t>
            </a:r>
            <a:br>
              <a:rPr lang="pl-PL" sz="1500" b="0" smtClean="0"/>
            </a:br>
            <a:r>
              <a:rPr lang="pl-PL" sz="1500" b="0" smtClean="0"/>
              <a:t>i „Najbardziej</a:t>
            </a:r>
            <a:r>
              <a:rPr lang="pl-PL" sz="1500" b="0" dirty="0" smtClean="0"/>
              <a:t> </a:t>
            </a:r>
            <a:r>
              <a:rPr lang="pl-PL" sz="1500" b="0" dirty="0"/>
              <a:t>popularna uczelnia” (</a:t>
            </a:r>
            <a:r>
              <a:rPr lang="pl-PL" altLang="pl-PL" sz="1500" b="0" dirty="0"/>
              <a:t>styczeń 2014)</a:t>
            </a:r>
          </a:p>
          <a:p>
            <a:pPr marL="285750" lvl="2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500" b="0" dirty="0" smtClean="0"/>
              <a:t>Cykl </a:t>
            </a:r>
            <a:r>
              <a:rPr lang="pl-PL" sz="1500" b="0" dirty="0"/>
              <a:t>e-</a:t>
            </a:r>
            <a:r>
              <a:rPr lang="pl-PL" sz="1500" b="0" dirty="0" err="1"/>
              <a:t>learningowego</a:t>
            </a:r>
            <a:r>
              <a:rPr lang="pl-PL" sz="1500" b="0" dirty="0"/>
              <a:t> kursu </a:t>
            </a:r>
            <a:r>
              <a:rPr lang="pl-PL" sz="1500" b="0" dirty="0" smtClean="0"/>
              <a:t>z </a:t>
            </a:r>
            <a:r>
              <a:rPr lang="pl-PL" sz="1500" b="0" dirty="0"/>
              <a:t>Fizyki </a:t>
            </a:r>
            <a:r>
              <a:rPr lang="pl-PL" sz="1500" b="0" dirty="0" smtClean="0"/>
              <a:t>1 dostępny </a:t>
            </a:r>
            <a:r>
              <a:rPr lang="pl-PL" sz="1500" b="0" dirty="0"/>
              <a:t>na kanale </a:t>
            </a:r>
            <a:r>
              <a:rPr lang="pl-PL" sz="1500" b="0" dirty="0" err="1"/>
              <a:t>y</a:t>
            </a:r>
            <a:r>
              <a:rPr lang="pl-PL" sz="1500" b="0" dirty="0" err="1" smtClean="0"/>
              <a:t>outube</a:t>
            </a:r>
            <a:r>
              <a:rPr lang="pl-PL" sz="1500" b="0" dirty="0" smtClean="0"/>
              <a:t> od </a:t>
            </a:r>
            <a:r>
              <a:rPr lang="pl-PL" sz="1500" b="0" dirty="0"/>
              <a:t>marca 2014 </a:t>
            </a:r>
            <a:r>
              <a:rPr lang="pl-PL" sz="1500" b="0" dirty="0" smtClean="0"/>
              <a:t>roku</a:t>
            </a:r>
          </a:p>
          <a:p>
            <a:pPr marL="285750" lvl="2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500" b="0" dirty="0" smtClean="0"/>
              <a:t>Kampania rekrutacyjna Uczelni w </a:t>
            </a:r>
            <a:r>
              <a:rPr lang="pl-PL" sz="1500" b="0" dirty="0" err="1" smtClean="0"/>
              <a:t>social</a:t>
            </a:r>
            <a:r>
              <a:rPr lang="pl-PL" sz="1500" b="0" dirty="0" smtClean="0"/>
              <a:t> media</a:t>
            </a:r>
          </a:p>
          <a:p>
            <a:pPr marL="1085850" lvl="1" indent="-285750">
              <a:spcBef>
                <a:spcPts val="0"/>
              </a:spcBef>
              <a:buClr>
                <a:srgbClr val="9F250D"/>
              </a:buClr>
              <a:buFont typeface="Wingdings" panose="05000000000000000000" pitchFamily="2" charset="2"/>
              <a:buChar char="§"/>
            </a:pPr>
            <a:endParaRPr lang="pl-PL" sz="1500" b="0" dirty="0" smtClean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002" y="1251119"/>
            <a:ext cx="649509" cy="649509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2" name="pole tekstowe 1"/>
          <p:cNvSpPr txBox="1"/>
          <p:nvPr/>
        </p:nvSpPr>
        <p:spPr>
          <a:xfrm>
            <a:off x="2159732" y="5353838"/>
            <a:ext cx="50281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549" y="2989882"/>
            <a:ext cx="588962" cy="63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6037" y="549275"/>
            <a:ext cx="7535862" cy="719138"/>
          </a:xfrm>
        </p:spPr>
        <p:txBody>
          <a:bodyPr/>
          <a:lstStyle/>
          <a:p>
            <a:pPr indent="0"/>
            <a:r>
              <a:rPr lang="pl-PL" b="1" dirty="0" smtClean="0"/>
              <a:t>Kampania rekrutacyjna Uczelni</a:t>
            </a:r>
            <a:endParaRPr lang="pl-PL" b="1" dirty="0"/>
          </a:p>
        </p:txBody>
      </p:sp>
      <p:sp>
        <p:nvSpPr>
          <p:cNvPr id="7" name="pole tekstowe 6"/>
          <p:cNvSpPr txBox="1"/>
          <p:nvPr/>
        </p:nvSpPr>
        <p:spPr>
          <a:xfrm>
            <a:off x="341562" y="1489700"/>
            <a:ext cx="77103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Film </a:t>
            </a:r>
            <a:r>
              <a:rPr lang="pl-PL" sz="1400" b="0" dirty="0"/>
              <a:t>reklamowy „Politechnika Wrocławska – marzenia stają się rzeczywistością” </a:t>
            </a:r>
            <a:endParaRPr lang="pl-PL" sz="1400" b="0" dirty="0" smtClean="0"/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err="1" smtClean="0"/>
              <a:t>Landing</a:t>
            </a:r>
            <a:r>
              <a:rPr lang="pl-PL" sz="1400" b="0" dirty="0" smtClean="0"/>
              <a:t> </a:t>
            </a:r>
            <a:r>
              <a:rPr lang="pl-PL" sz="1400" b="0" dirty="0" err="1"/>
              <a:t>page</a:t>
            </a:r>
            <a:r>
              <a:rPr lang="pl-PL" sz="1400" b="0" dirty="0"/>
              <a:t> – serwis edukacyjny www.rekrutacja.pwr.edu.pl 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err="1" smtClean="0"/>
              <a:t>Fanpage</a:t>
            </a:r>
            <a:r>
              <a:rPr lang="pl-PL" sz="1400" b="0" dirty="0" smtClean="0"/>
              <a:t> </a:t>
            </a:r>
            <a:r>
              <a:rPr lang="pl-PL" sz="1400" b="0" dirty="0"/>
              <a:t>rekrutacyjny Politechniki Wrocławskiej – kampania i działania </a:t>
            </a:r>
            <a:r>
              <a:rPr lang="pl-PL" sz="1400" b="0" dirty="0" smtClean="0"/>
              <a:t>w </a:t>
            </a:r>
            <a:r>
              <a:rPr lang="pl-PL" sz="1400" b="0" dirty="0" err="1"/>
              <a:t>social</a:t>
            </a:r>
            <a:r>
              <a:rPr lang="pl-PL" sz="1400" b="0" dirty="0"/>
              <a:t> </a:t>
            </a:r>
            <a:r>
              <a:rPr lang="pl-PL" sz="1400" b="0" dirty="0" smtClean="0"/>
              <a:t>media</a:t>
            </a:r>
            <a:endParaRPr lang="pl-PL" sz="1400" b="0" dirty="0"/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sz="1400" dirty="0" smtClean="0">
              <a:solidFill>
                <a:prstClr val="black"/>
              </a:solidFill>
            </a:endParaRPr>
          </a:p>
          <a:p>
            <a:endParaRPr lang="pl-PL" sz="1400" dirty="0">
              <a:solidFill>
                <a:prstClr val="black"/>
              </a:solidFill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4742327" y="1489700"/>
            <a:ext cx="41141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400" dirty="0">
              <a:solidFill>
                <a:prstClr val="black"/>
              </a:solidFill>
            </a:endParaRPr>
          </a:p>
        </p:txBody>
      </p:sp>
      <p:pic>
        <p:nvPicPr>
          <p:cNvPr id="11" name="Obraz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93" y="2348879"/>
            <a:ext cx="7433606" cy="3624597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6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6360" y="404664"/>
            <a:ext cx="7535862" cy="719138"/>
          </a:xfrm>
        </p:spPr>
        <p:txBody>
          <a:bodyPr/>
          <a:lstStyle/>
          <a:p>
            <a:pPr eaLnBrk="1" hangingPunct="1"/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Plan sprawozdania </a:t>
            </a:r>
            <a:br>
              <a:rPr lang="pl-PL" b="1" dirty="0" smtClean="0"/>
            </a:br>
            <a:endParaRPr lang="pl-PL" b="1" dirty="0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05981" y="1016732"/>
            <a:ext cx="7535862" cy="4525963"/>
          </a:xfrm>
        </p:spPr>
        <p:txBody>
          <a:bodyPr/>
          <a:lstStyle/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Pracownicy uczelni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Nauczyciele akademiccy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Rozwój i kształcenie kadry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Działalność naukowo-badawcza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Współpraca z gospodarką 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Centrum Wiedzy i Informacji Naukowo-Technicznej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Nagrody i wyróżnienia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Kształcenie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/>
              <a:t>Działalność </a:t>
            </a:r>
            <a:r>
              <a:rPr lang="pl-PL" dirty="0" smtClean="0"/>
              <a:t>studencka 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/>
              <a:t>Współpraca </a:t>
            </a:r>
            <a:r>
              <a:rPr lang="pl-PL" dirty="0" smtClean="0"/>
              <a:t>międzynarodowa</a:t>
            </a:r>
            <a:endParaRPr lang="pl-PL" kern="1200" dirty="0" smtClean="0">
              <a:solidFill>
                <a:schemeClr val="tx1"/>
              </a:solidFill>
              <a:effectLst/>
            </a:endParaRP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kern="1200" dirty="0" smtClean="0">
                <a:solidFill>
                  <a:schemeClr val="tx1"/>
                </a:solidFill>
                <a:effectLst/>
              </a:rPr>
              <a:t>Wizerunek uczelni</a:t>
            </a:r>
            <a:endParaRPr lang="pl-PL" dirty="0" smtClean="0"/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Mienie uczelni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Finanse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Inwestycje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Informatyzacja uczelni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Zmiany organizacyjne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dirty="0" smtClean="0"/>
              <a:t>Strategia Rozwoju Politechniki Wrocławskiej</a:t>
            </a:r>
          </a:p>
        </p:txBody>
      </p:sp>
    </p:spTree>
    <p:extLst>
      <p:ext uri="{BB962C8B-B14F-4D97-AF65-F5344CB8AC3E}">
        <p14:creationId xmlns:p14="http://schemas.microsoft.com/office/powerpoint/2010/main" val="288741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5516" y="476672"/>
            <a:ext cx="8579296" cy="719138"/>
          </a:xfrm>
        </p:spPr>
        <p:txBody>
          <a:bodyPr>
            <a:normAutofit/>
          </a:bodyPr>
          <a:lstStyle/>
          <a:p>
            <a:r>
              <a:rPr lang="pl-PL" b="1" dirty="0" smtClean="0"/>
              <a:t>Kampania rekrutacyjna Uczelni</a:t>
            </a:r>
            <a:endParaRPr lang="pl-PL" b="1" dirty="0"/>
          </a:p>
        </p:txBody>
      </p:sp>
      <p:sp>
        <p:nvSpPr>
          <p:cNvPr id="6" name="Prostokąt 5"/>
          <p:cNvSpPr/>
          <p:nvPr/>
        </p:nvSpPr>
        <p:spPr>
          <a:xfrm>
            <a:off x="467544" y="1367949"/>
            <a:ext cx="8028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>
                <a:solidFill>
                  <a:prstClr val="black"/>
                </a:solidFill>
              </a:rPr>
              <a:t>Nagroda specjalna dla Politechniki Wrocławskiej za </a:t>
            </a:r>
            <a:r>
              <a:rPr lang="pl-PL" sz="1400" dirty="0">
                <a:solidFill>
                  <a:prstClr val="black"/>
                </a:solidFill>
              </a:rPr>
              <a:t>kreatywne hasła rekrutacyjne</a:t>
            </a:r>
            <a:r>
              <a:rPr lang="pl-PL" sz="1400" b="0" dirty="0">
                <a:solidFill>
                  <a:prstClr val="black"/>
                </a:solidFill>
              </a:rPr>
              <a:t> </a:t>
            </a:r>
            <a:r>
              <a:rPr lang="pl-PL" sz="1400" b="0" dirty="0" smtClean="0">
                <a:solidFill>
                  <a:prstClr val="black"/>
                </a:solidFill>
              </a:rPr>
              <a:t/>
            </a:r>
            <a:br>
              <a:rPr lang="pl-PL" sz="1400" b="0" dirty="0" smtClean="0">
                <a:solidFill>
                  <a:prstClr val="black"/>
                </a:solidFill>
              </a:rPr>
            </a:br>
            <a:r>
              <a:rPr lang="pl-PL" sz="1400" b="0" dirty="0" smtClean="0">
                <a:solidFill>
                  <a:prstClr val="black"/>
                </a:solidFill>
              </a:rPr>
              <a:t>w konkursie </a:t>
            </a:r>
            <a:r>
              <a:rPr lang="pl-PL" sz="1400" dirty="0" err="1" smtClean="0">
                <a:solidFill>
                  <a:prstClr val="black"/>
                </a:solidFill>
              </a:rPr>
              <a:t>Genius</a:t>
            </a:r>
            <a:r>
              <a:rPr lang="pl-PL" sz="1400" dirty="0">
                <a:solidFill>
                  <a:prstClr val="black"/>
                </a:solidFill>
              </a:rPr>
              <a:t> </a:t>
            </a:r>
            <a:r>
              <a:rPr lang="pl-PL" sz="1400" dirty="0" err="1" smtClean="0">
                <a:solidFill>
                  <a:prstClr val="black"/>
                </a:solidFill>
              </a:rPr>
              <a:t>Universitatis</a:t>
            </a:r>
            <a:r>
              <a:rPr lang="pl-PL" sz="1400" dirty="0" smtClean="0">
                <a:solidFill>
                  <a:prstClr val="black"/>
                </a:solidFill>
              </a:rPr>
              <a:t> 2015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176"/>
          <a:stretch/>
        </p:blipFill>
        <p:spPr>
          <a:xfrm>
            <a:off x="0" y="2648857"/>
            <a:ext cx="3402377" cy="2448272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7" t="13230" r="7931" b="5296"/>
          <a:stretch/>
        </p:blipFill>
        <p:spPr>
          <a:xfrm>
            <a:off x="2771800" y="2636912"/>
            <a:ext cx="3204276" cy="2448272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7"/>
          <a:stretch/>
        </p:blipFill>
        <p:spPr>
          <a:xfrm>
            <a:off x="5616116" y="2636912"/>
            <a:ext cx="3355564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0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549275"/>
            <a:ext cx="7931224" cy="719138"/>
          </a:xfrm>
        </p:spPr>
        <p:txBody>
          <a:bodyPr>
            <a:noAutofit/>
          </a:bodyPr>
          <a:lstStyle/>
          <a:p>
            <a:pPr indent="0"/>
            <a:r>
              <a:rPr lang="pl-PL" b="1" dirty="0" smtClean="0"/>
              <a:t>Współpraca </a:t>
            </a:r>
            <a:r>
              <a:rPr lang="pl-PL" b="1" dirty="0"/>
              <a:t>ze szkołami </a:t>
            </a:r>
            <a:r>
              <a:rPr lang="pl-PL" b="1" dirty="0" smtClean="0"/>
              <a:t>ponadgimnazjalnymi</a:t>
            </a:r>
            <a:endParaRPr lang="pl-PL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17240" y="1661556"/>
            <a:ext cx="4186808" cy="4497363"/>
          </a:xfrm>
        </p:spPr>
        <p:txBody>
          <a:bodyPr>
            <a:normAutofit/>
          </a:bodyPr>
          <a:lstStyle/>
          <a:p>
            <a:pPr marL="0" indent="0">
              <a:buClr>
                <a:srgbClr val="A02F10"/>
              </a:buClr>
              <a:buNone/>
            </a:pPr>
            <a:endParaRPr lang="pl-PL" sz="1400" b="1" dirty="0" smtClean="0"/>
          </a:p>
          <a:p>
            <a:pPr marL="0" indent="0">
              <a:buClr>
                <a:srgbClr val="A02F10"/>
              </a:buClr>
              <a:buNone/>
            </a:pPr>
            <a:r>
              <a:rPr lang="pl-PL" sz="1600" b="1" dirty="0" smtClean="0"/>
              <a:t>Koordynator projektu: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prof. dr hab. Jadwiga </a:t>
            </a:r>
            <a:r>
              <a:rPr lang="pl-PL" sz="1400" dirty="0" err="1" smtClean="0"/>
              <a:t>Sołoducho</a:t>
            </a:r>
            <a:endParaRPr lang="pl-PL" sz="1400" dirty="0" smtClean="0"/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/>
              <a:t>Czas realizacji projektu: 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1 października 2013 r. – 30 czerwca </a:t>
            </a:r>
            <a:r>
              <a:rPr lang="pl-PL" sz="1400" dirty="0"/>
              <a:t> </a:t>
            </a:r>
            <a:r>
              <a:rPr lang="pl-PL" sz="1400" dirty="0" smtClean="0"/>
              <a:t>2014 r.</a:t>
            </a:r>
            <a:br>
              <a:rPr lang="pl-PL" sz="1400" dirty="0" smtClean="0"/>
            </a:br>
            <a:endParaRPr lang="pl-PL" sz="1400" dirty="0" smtClean="0"/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1" dirty="0" smtClean="0"/>
              <a:t>8 szkół biorących udział w projekcie</a:t>
            </a:r>
            <a:r>
              <a:rPr lang="pl-PL" sz="1400" dirty="0" smtClean="0"/>
              <a:t> </a:t>
            </a: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513 godzin </a:t>
            </a:r>
          </a:p>
          <a:p>
            <a:pPr marL="0" indent="0">
              <a:buNone/>
            </a:pPr>
            <a:endParaRPr lang="pl-PL" sz="1400" dirty="0"/>
          </a:p>
          <a:p>
            <a:pPr marL="0" indent="0">
              <a:buNone/>
            </a:pPr>
            <a:r>
              <a:rPr lang="pl-PL" sz="1600" b="1" dirty="0" smtClean="0"/>
              <a:t>Wydziały wspierające projekt:</a:t>
            </a: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Wydział Chemiczny (zajęcia z chemii)</a:t>
            </a:r>
          </a:p>
          <a:p>
            <a:pPr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dirty="0" smtClean="0"/>
              <a:t>Wydział Podstawowych Problemów Techniki (zajęcia z fizyki i matematyki)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004048" y="1535113"/>
            <a:ext cx="3682752" cy="639762"/>
          </a:xfrm>
        </p:spPr>
        <p:txBody>
          <a:bodyPr>
            <a:normAutofit/>
          </a:bodyPr>
          <a:lstStyle/>
          <a:p>
            <a:r>
              <a:rPr lang="pl-PL" sz="1800" dirty="0" smtClean="0"/>
              <a:t>Przedmiotowy </a:t>
            </a:r>
            <a:r>
              <a:rPr lang="pl-PL" sz="1800" dirty="0"/>
              <a:t>podział godzin</a:t>
            </a:r>
          </a:p>
        </p:txBody>
      </p: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6539283"/>
              </p:ext>
            </p:extLst>
          </p:nvPr>
        </p:nvGraphicFramePr>
        <p:xfrm>
          <a:off x="4644008" y="2420888"/>
          <a:ext cx="428396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CA741A-508D-4063-8E2B-618B427E7A0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9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16" y="2551546"/>
            <a:ext cx="4921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828" y="1426008"/>
            <a:ext cx="4921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Z:\Magazyn\Ela\foty-do=prezentacji\siatki_billboard_szkoly_Strona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2" b="8809"/>
          <a:stretch/>
        </p:blipFill>
        <p:spPr bwMode="auto">
          <a:xfrm>
            <a:off x="359532" y="338379"/>
            <a:ext cx="6889651" cy="544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CA556-BCC1-43A6-BF3C-87EB4BC0FF80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5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 txBox="1">
            <a:spLocks noChangeArrowheads="1"/>
          </p:cNvSpPr>
          <p:nvPr/>
        </p:nvSpPr>
        <p:spPr bwMode="auto">
          <a:xfrm>
            <a:off x="647564" y="341462"/>
            <a:ext cx="8828918" cy="90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358775"/>
            <a:r>
              <a:rPr lang="pl-PL" sz="3200" dirty="0">
                <a:solidFill>
                  <a:prstClr val="black"/>
                </a:solidFill>
                <a:latin typeface="Trebuchet MS"/>
              </a:rPr>
              <a:t>Politechnika w mediach</a:t>
            </a:r>
            <a:endParaRPr lang="en-US" sz="3200" dirty="0">
              <a:solidFill>
                <a:prstClr val="black"/>
              </a:solidFill>
              <a:latin typeface="Trebuchet MS"/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016812"/>
              </p:ext>
            </p:extLst>
          </p:nvPr>
        </p:nvGraphicFramePr>
        <p:xfrm>
          <a:off x="3772210" y="5476547"/>
          <a:ext cx="4914590" cy="425907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2038207"/>
                <a:gridCol w="949871"/>
                <a:gridCol w="963256"/>
                <a:gridCol w="963256"/>
              </a:tblGrid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l-PL" sz="1200" b="1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Trebuchet MS" panose="020B0603020202020204" pitchFamily="34" charset="0"/>
                        </a:rPr>
                        <a:t>2012</a:t>
                      </a:r>
                      <a:endParaRPr lang="pl-PL" sz="1200" b="1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Trebuchet MS" panose="020B0603020202020204" pitchFamily="34" charset="0"/>
                        </a:rPr>
                        <a:t>2013</a:t>
                      </a:r>
                      <a:endParaRPr lang="pl-PL" sz="1200" b="1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2014</a:t>
                      </a:r>
                      <a:endParaRPr lang="pl-PL" sz="1200" b="1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4302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b="1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Liczba</a:t>
                      </a:r>
                      <a:r>
                        <a:rPr lang="pl-PL" sz="1200" b="1" baseline="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 publikacji ogółem</a:t>
                      </a:r>
                      <a:endParaRPr lang="pl-PL" sz="1200" b="1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  <a:latin typeface="Trebuchet MS" panose="020B0603020202020204" pitchFamily="34" charset="0"/>
                        </a:rPr>
                        <a:t>6 938</a:t>
                      </a:r>
                      <a:endParaRPr lang="pl-PL" sz="1200" b="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b="0" dirty="0">
                          <a:effectLst/>
                          <a:latin typeface="Trebuchet MS" panose="020B0603020202020204" pitchFamily="34" charset="0"/>
                        </a:rPr>
                        <a:t>7 380</a:t>
                      </a:r>
                      <a:endParaRPr lang="pl-PL" sz="1200" b="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pl-PL" sz="1200" b="0" dirty="0" smtClean="0">
                          <a:effectLst/>
                          <a:latin typeface="Trebuchet MS" panose="020B0603020202020204" pitchFamily="34" charset="0"/>
                          <a:ea typeface="Times New Roman"/>
                        </a:rPr>
                        <a:t>6284</a:t>
                      </a:r>
                      <a:endParaRPr lang="pl-PL" sz="1200" b="0" dirty="0">
                        <a:effectLst/>
                        <a:latin typeface="Trebuchet MS" panose="020B0603020202020204" pitchFamily="34" charset="0"/>
                        <a:ea typeface="Times New Roman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Prostokąt 8"/>
          <p:cNvSpPr/>
          <p:nvPr/>
        </p:nvSpPr>
        <p:spPr>
          <a:xfrm>
            <a:off x="5220072" y="4015010"/>
            <a:ext cx="3045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0" dirty="0" smtClean="0">
                <a:solidFill>
                  <a:prstClr val="black"/>
                </a:solidFill>
              </a:rPr>
              <a:t>* Większe </a:t>
            </a:r>
            <a:r>
              <a:rPr lang="pl-PL" sz="1200" b="0" dirty="0">
                <a:solidFill>
                  <a:prstClr val="black"/>
                </a:solidFill>
              </a:rPr>
              <a:t>artykuły w prasie, </a:t>
            </a:r>
            <a:r>
              <a:rPr lang="pl-PL" sz="1200" b="0" dirty="0" err="1">
                <a:solidFill>
                  <a:prstClr val="black"/>
                </a:solidFill>
              </a:rPr>
              <a:t>internecie</a:t>
            </a:r>
            <a:r>
              <a:rPr lang="pl-PL" sz="1200" b="0" dirty="0">
                <a:solidFill>
                  <a:prstClr val="black"/>
                </a:solidFill>
              </a:rPr>
              <a:t>,  </a:t>
            </a:r>
            <a:r>
              <a:rPr lang="pl-PL" sz="1200" b="0" dirty="0" smtClean="0">
                <a:solidFill>
                  <a:prstClr val="black"/>
                </a:solidFill>
              </a:rPr>
              <a:t/>
            </a:r>
            <a:br>
              <a:rPr lang="pl-PL" sz="1200" b="0" dirty="0" smtClean="0">
                <a:solidFill>
                  <a:prstClr val="black"/>
                </a:solidFill>
              </a:rPr>
            </a:br>
            <a:r>
              <a:rPr lang="pl-PL" sz="1200" b="0" dirty="0" smtClean="0">
                <a:solidFill>
                  <a:prstClr val="black"/>
                </a:solidFill>
              </a:rPr>
              <a:t>audycje </a:t>
            </a:r>
            <a:r>
              <a:rPr lang="pl-PL" sz="1200" b="0" dirty="0">
                <a:solidFill>
                  <a:prstClr val="black"/>
                </a:solidFill>
              </a:rPr>
              <a:t>radiowe i telewizyjne</a:t>
            </a:r>
          </a:p>
        </p:txBody>
      </p:sp>
      <p:graphicFrame>
        <p:nvGraphicFramePr>
          <p:cNvPr id="12" name="Wykres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9175922"/>
              </p:ext>
            </p:extLst>
          </p:nvPr>
        </p:nvGraphicFramePr>
        <p:xfrm>
          <a:off x="395536" y="1270906"/>
          <a:ext cx="5292588" cy="3899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Wykres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0999570"/>
              </p:ext>
            </p:extLst>
          </p:nvPr>
        </p:nvGraphicFramePr>
        <p:xfrm>
          <a:off x="4932040" y="1166792"/>
          <a:ext cx="4004225" cy="3617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11560" y="343620"/>
            <a:ext cx="7535862" cy="719138"/>
          </a:xfrm>
          <a:noFill/>
        </p:spPr>
        <p:txBody>
          <a:bodyPr>
            <a:normAutofit/>
          </a:bodyPr>
          <a:lstStyle/>
          <a:p>
            <a:pPr indent="0" eaLnBrk="1" hangingPunct="1"/>
            <a:r>
              <a:rPr lang="pl-PL" b="1" dirty="0"/>
              <a:t>Mienie Uczelni</a:t>
            </a:r>
            <a:endParaRPr lang="pl-PL" b="1" dirty="0" smtClean="0"/>
          </a:p>
        </p:txBody>
      </p:sp>
      <p:sp>
        <p:nvSpPr>
          <p:cNvPr id="31747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611560" y="1232756"/>
            <a:ext cx="4392488" cy="1403350"/>
          </a:xfrm>
          <a:noFill/>
        </p:spPr>
        <p:txBody>
          <a:bodyPr>
            <a:normAutofit fontScale="92500" lnSpcReduction="20000"/>
          </a:bodyPr>
          <a:lstStyle/>
          <a:p>
            <a:pPr eaLnBrk="1" hangingPunct="1">
              <a:buNone/>
            </a:pPr>
            <a:r>
              <a:rPr lang="pl-PL" sz="1400" b="1" dirty="0" smtClean="0"/>
              <a:t>Stan posiadania: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78,23 ha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102 działki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222 obiekty, w tym 18 w rejestrze konserwatora zabytków</a:t>
            </a:r>
          </a:p>
          <a:p>
            <a:pPr lvl="1" eaLnBrk="1" hangingPunct="1"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/>
              <a:t>uregulowany stan prawny </a:t>
            </a:r>
          </a:p>
          <a:p>
            <a:pPr marL="457200" lvl="1" indent="0" eaLnBrk="1" hangingPunct="1">
              <a:buClr>
                <a:srgbClr val="9F250D"/>
              </a:buClr>
              <a:buNone/>
            </a:pPr>
            <a:r>
              <a:rPr lang="pl-PL" sz="1400" dirty="0" smtClean="0"/>
              <a:t>	</a:t>
            </a:r>
          </a:p>
        </p:txBody>
      </p:sp>
      <p:graphicFrame>
        <p:nvGraphicFramePr>
          <p:cNvPr id="138314" name="Group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6674739"/>
              </p:ext>
            </p:extLst>
          </p:nvPr>
        </p:nvGraphicFramePr>
        <p:xfrm>
          <a:off x="751839" y="2656492"/>
          <a:ext cx="4392488" cy="2139952"/>
        </p:xfrm>
        <a:graphic>
          <a:graphicData uri="http://schemas.openxmlformats.org/drawingml/2006/table">
            <a:tbl>
              <a:tblPr/>
              <a:tblGrid>
                <a:gridCol w="1464163"/>
                <a:gridCol w="1434282"/>
                <a:gridCol w="1494043"/>
              </a:tblGrid>
              <a:tr h="341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Miejscowość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Liczba działek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Liczba obiektów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Wrocław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 gridSpan="3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ZOD-y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50825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Legnica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Jelenia Góra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Wałbrzych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08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Kowary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Ośrodki wczasowe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pic>
        <p:nvPicPr>
          <p:cNvPr id="26627" name="Picture 3" descr="O:\Materiały_Graficzne\!!!!!NEW\!zdjecia\budynki_PWr\zamiejscowe\IMG_67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5" b="11101"/>
          <a:stretch/>
        </p:blipFill>
        <p:spPr bwMode="auto">
          <a:xfrm>
            <a:off x="5683230" y="2419281"/>
            <a:ext cx="2812183" cy="154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O:\Materiały_Graficzne\!!!!!NEW\!zdjecia\budynki_PWr\A-1\A1_EL_53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30" y="480327"/>
            <a:ext cx="2820957" cy="1868553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67"/>
          <a:stretch/>
        </p:blipFill>
        <p:spPr bwMode="auto">
          <a:xfrm>
            <a:off x="5683230" y="4041067"/>
            <a:ext cx="2812183" cy="190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647564" y="1376772"/>
            <a:ext cx="4680520" cy="417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>
                <a:latin typeface="+mj-lt"/>
              </a:rPr>
              <a:t>Sprzedaż nieruchomości we Wrocławiu T-5 </a:t>
            </a:r>
            <a:r>
              <a:rPr lang="pl-PL" sz="1400" b="0" dirty="0">
                <a:latin typeface="+mj-lt"/>
              </a:rPr>
              <a:t/>
            </a:r>
            <a:br>
              <a:rPr lang="pl-PL" sz="1400" b="0" dirty="0">
                <a:latin typeface="+mj-lt"/>
              </a:rPr>
            </a:br>
            <a:r>
              <a:rPr lang="pl-PL" sz="1400" b="0" dirty="0" smtClean="0">
                <a:latin typeface="+mj-lt"/>
              </a:rPr>
              <a:t>przy ul</a:t>
            </a:r>
            <a:r>
              <a:rPr lang="pl-PL" sz="1400" b="0" dirty="0">
                <a:latin typeface="+mj-lt"/>
              </a:rPr>
              <a:t>. </a:t>
            </a:r>
            <a:r>
              <a:rPr lang="pl-PL" sz="1400" b="0" dirty="0" smtClean="0">
                <a:latin typeface="+mj-lt"/>
              </a:rPr>
              <a:t>Grunwaldzkiej 67</a:t>
            </a:r>
          </a:p>
          <a:p>
            <a:pPr marL="285750" lvl="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sz="1400" b="0" dirty="0" smtClean="0">
              <a:latin typeface="+mj-lt"/>
            </a:endParaRPr>
          </a:p>
          <a:p>
            <a:pPr marL="285750" lvl="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>
                <a:latin typeface="+mj-lt"/>
              </a:rPr>
              <a:t>Wybudowanie </a:t>
            </a:r>
            <a:r>
              <a:rPr lang="pl-PL" sz="1400" b="0" dirty="0">
                <a:latin typeface="+mj-lt"/>
              </a:rPr>
              <a:t>i </a:t>
            </a:r>
            <a:r>
              <a:rPr lang="pl-PL" sz="1400" b="0" dirty="0" smtClean="0">
                <a:latin typeface="+mj-lt"/>
              </a:rPr>
              <a:t>oddanie </a:t>
            </a:r>
            <a:r>
              <a:rPr lang="pl-PL" sz="1400" b="0" dirty="0">
                <a:latin typeface="+mj-lt"/>
              </a:rPr>
              <a:t>do użytkowania </a:t>
            </a:r>
            <a:r>
              <a:rPr lang="pl-PL" sz="1400" b="0" dirty="0" smtClean="0">
                <a:latin typeface="+mj-lt"/>
              </a:rPr>
              <a:t/>
            </a:r>
            <a:br>
              <a:rPr lang="pl-PL" sz="1400" b="0" dirty="0" smtClean="0">
                <a:latin typeface="+mj-lt"/>
              </a:rPr>
            </a:br>
            <a:r>
              <a:rPr lang="pl-PL" sz="1400" b="0" dirty="0" smtClean="0">
                <a:latin typeface="+mj-lt"/>
              </a:rPr>
              <a:t>budynku C-16, Technopolis</a:t>
            </a:r>
            <a:br>
              <a:rPr lang="pl-PL" sz="1400" b="0" dirty="0" smtClean="0">
                <a:latin typeface="+mj-lt"/>
              </a:rPr>
            </a:br>
            <a:r>
              <a:rPr lang="pl-PL" sz="1400" b="0" dirty="0" smtClean="0">
                <a:latin typeface="+mj-lt"/>
              </a:rPr>
              <a:t>przy </a:t>
            </a:r>
            <a:r>
              <a:rPr lang="pl-PL" sz="1400" b="0" dirty="0">
                <a:latin typeface="+mj-lt"/>
              </a:rPr>
              <a:t>ul. </a:t>
            </a:r>
            <a:r>
              <a:rPr lang="pl-PL" sz="1400" b="0" dirty="0" smtClean="0">
                <a:latin typeface="+mj-lt"/>
              </a:rPr>
              <a:t>Janiszewskiego 7</a:t>
            </a:r>
          </a:p>
          <a:p>
            <a:pPr marL="285750" lvl="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sz="1400" dirty="0">
              <a:latin typeface="+mj-lt"/>
            </a:endParaRPr>
          </a:p>
          <a:p>
            <a:pPr marL="285750" lvl="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>
                <a:latin typeface="+mj-lt"/>
              </a:rPr>
              <a:t>Wybudowanie i oddanie do użytkowania </a:t>
            </a:r>
          </a:p>
          <a:p>
            <a:pPr lvl="0">
              <a:buClr>
                <a:srgbClr val="A02F10"/>
              </a:buClr>
            </a:pPr>
            <a:r>
              <a:rPr lang="pl-PL" sz="1400" b="0" dirty="0" smtClean="0">
                <a:latin typeface="+mj-lt"/>
              </a:rPr>
              <a:t>      budynku</a:t>
            </a:r>
            <a:r>
              <a:rPr lang="pl-PL" sz="1400" dirty="0" smtClean="0">
                <a:latin typeface="+mj-lt"/>
              </a:rPr>
              <a:t> </a:t>
            </a:r>
            <a:r>
              <a:rPr lang="pl-PL" sz="1400" b="0" dirty="0" smtClean="0">
                <a:latin typeface="+mj-lt"/>
              </a:rPr>
              <a:t>D-21 Bibliotech</a:t>
            </a:r>
          </a:p>
          <a:p>
            <a:pPr lvl="0">
              <a:buClr>
                <a:srgbClr val="A02F10"/>
              </a:buClr>
            </a:pPr>
            <a:r>
              <a:rPr lang="pl-PL" sz="1400" dirty="0">
                <a:latin typeface="+mj-lt"/>
              </a:rPr>
              <a:t> </a:t>
            </a:r>
            <a:r>
              <a:rPr lang="pl-PL" sz="1400" dirty="0" smtClean="0">
                <a:latin typeface="+mj-lt"/>
              </a:rPr>
              <a:t>     </a:t>
            </a:r>
            <a:r>
              <a:rPr lang="pl-PL" sz="1400" b="0" dirty="0" smtClean="0">
                <a:latin typeface="+mj-lt"/>
              </a:rPr>
              <a:t>przy </a:t>
            </a:r>
            <a:r>
              <a:rPr lang="pl-PL" sz="1400" b="0" dirty="0">
                <a:latin typeface="+mj-lt"/>
              </a:rPr>
              <a:t>p</a:t>
            </a:r>
            <a:r>
              <a:rPr lang="pl-PL" sz="1400" b="0" dirty="0" smtClean="0">
                <a:latin typeface="+mj-lt"/>
              </a:rPr>
              <a:t>l. Grunwaldzkim 11a</a:t>
            </a:r>
          </a:p>
          <a:p>
            <a:pPr lvl="0">
              <a:buClr>
                <a:srgbClr val="A02F10"/>
              </a:buClr>
            </a:pPr>
            <a:endParaRPr lang="pl-PL" sz="1400" b="0" dirty="0">
              <a:latin typeface="+mj-lt"/>
            </a:endParaRPr>
          </a:p>
          <a:p>
            <a:pPr lvl="0">
              <a:buClr>
                <a:srgbClr val="A02F10"/>
              </a:buClr>
            </a:pPr>
            <a:endParaRPr lang="pl-PL" sz="1400" b="0" dirty="0" smtClean="0">
              <a:latin typeface="+mj-lt"/>
            </a:endParaRPr>
          </a:p>
          <a:p>
            <a:pPr lvl="0"/>
            <a:endParaRPr kumimoji="0" lang="pl-PL" sz="1400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52328" y="440668"/>
            <a:ext cx="75358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l-PL" sz="3200" dirty="0"/>
              <a:t>Mienie Uczelni</a:t>
            </a:r>
          </a:p>
        </p:txBody>
      </p:sp>
      <p:pic>
        <p:nvPicPr>
          <p:cNvPr id="27650" name="Picture 2" descr="S:\Magazyn\Ela\foty-do=prezentacji\GEO_1_EL_opt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9" t="5278" b="-1"/>
          <a:stretch/>
        </p:blipFill>
        <p:spPr bwMode="auto">
          <a:xfrm>
            <a:off x="5796136" y="548680"/>
            <a:ext cx="2792266" cy="2503814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"/>
          <a:stretch/>
        </p:blipFill>
        <p:spPr>
          <a:xfrm>
            <a:off x="5796136" y="3191949"/>
            <a:ext cx="2792266" cy="1981174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0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5770984" cy="864096"/>
          </a:xfrm>
        </p:spPr>
        <p:txBody>
          <a:bodyPr>
            <a:normAutofit/>
          </a:bodyPr>
          <a:lstStyle/>
          <a:p>
            <a:pPr indent="0">
              <a:spcBef>
                <a:spcPts val="300"/>
              </a:spcBef>
            </a:pPr>
            <a:r>
              <a:rPr lang="pl-PL" b="1" dirty="0"/>
              <a:t>Mienie Uczelni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201176"/>
              </p:ext>
            </p:extLst>
          </p:nvPr>
        </p:nvGraphicFramePr>
        <p:xfrm>
          <a:off x="543283" y="2420888"/>
          <a:ext cx="4752528" cy="28706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00400"/>
                <a:gridCol w="1152128"/>
              </a:tblGrid>
              <a:tr h="360040"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Remont elewacji i przebudowa budynku H-14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3</a:t>
                      </a:r>
                      <a:r>
                        <a:rPr lang="pl-PL" sz="12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830</a:t>
                      </a:r>
                      <a:r>
                        <a:rPr lang="pl-PL" sz="12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111,11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rgbClr val="9F250D"/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Remont pomieszczeń </a:t>
                      </a:r>
                      <a:r>
                        <a:rPr lang="pl-PL" sz="12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rebuchet MS" panose="020B0603020202020204" pitchFamily="34" charset="0"/>
                        </a:rPr>
                        <a:t>120-125, 130-131 i 166-170 oraz części korytarzy wysokiego parteru w budynku A-1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</a:t>
                      </a:r>
                      <a:r>
                        <a:rPr lang="pl-PL" sz="12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650</a:t>
                      </a:r>
                      <a:r>
                        <a:rPr lang="pl-PL" sz="12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067,85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948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Remont</a:t>
                      </a:r>
                      <a:r>
                        <a:rPr lang="pl-PL" sz="1200" baseline="0" dirty="0" smtClean="0">
                          <a:latin typeface="Trebuchet MS" panose="020B0603020202020204" pitchFamily="34" charset="0"/>
                        </a:rPr>
                        <a:t> elewacji D-1 i D-2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</a:t>
                      </a:r>
                      <a:r>
                        <a:rPr lang="pl-PL" sz="12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826</a:t>
                      </a:r>
                      <a:r>
                        <a:rPr lang="pl-PL" sz="12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680,66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31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TECHNOPOLIS – modernizacja nawierzchni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</a:t>
                      </a:r>
                      <a:r>
                        <a:rPr lang="pl-PL" sz="12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734</a:t>
                      </a:r>
                      <a:r>
                        <a:rPr lang="pl-PL" sz="12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079,68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90324">
                <a:tc>
                  <a:txBody>
                    <a:bodyPr/>
                    <a:lstStyle/>
                    <a:p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Przebudowa budynku B-1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</a:t>
                      </a:r>
                      <a:r>
                        <a:rPr lang="pl-PL" sz="12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573</a:t>
                      </a:r>
                      <a:r>
                        <a:rPr lang="pl-PL" sz="12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377,76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48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SKS - Przebudowa budynku stołówki i parkingu wielopoziomowego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</a:t>
                      </a:r>
                      <a:r>
                        <a:rPr lang="pl-PL" sz="12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333</a:t>
                      </a:r>
                      <a:r>
                        <a:rPr lang="pl-PL" sz="12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710,97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2948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Rozbudowa</a:t>
                      </a:r>
                      <a:r>
                        <a:rPr lang="pl-PL" sz="1200" baseline="0" dirty="0" smtClean="0">
                          <a:latin typeface="Trebuchet MS" panose="020B0603020202020204" pitchFamily="34" charset="0"/>
                        </a:rPr>
                        <a:t> i remont budynku C-8</a:t>
                      </a:r>
                      <a:endParaRPr lang="pl-PL" sz="1200" dirty="0" smtClean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925</a:t>
                      </a:r>
                      <a:r>
                        <a:rPr lang="pl-PL" sz="1200" baseline="0" dirty="0" smtClean="0">
                          <a:latin typeface="Trebuchet MS" panose="020B0603020202020204" pitchFamily="34" charset="0"/>
                        </a:rPr>
                        <a:t> </a:t>
                      </a: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234,50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539553" y="1203333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Największe kwoty wydatkowane na budowę środków trwałych w 2014 roku to m.in.: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0"/>
          <a:stretch/>
        </p:blipFill>
        <p:spPr>
          <a:xfrm>
            <a:off x="5580112" y="1196752"/>
            <a:ext cx="3084757" cy="4094740"/>
          </a:xfrm>
          <a:prstGeom prst="round1Rect">
            <a:avLst/>
          </a:prstGeom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6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611560" y="512676"/>
            <a:ext cx="70207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3200" dirty="0"/>
              <a:t>Zrealizowane zadania </a:t>
            </a:r>
            <a:r>
              <a:rPr lang="pl-PL" sz="3200" dirty="0" smtClean="0"/>
              <a:t>inwestycyjne</a:t>
            </a:r>
            <a:endParaRPr lang="pl-PL" sz="3200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071772"/>
              </p:ext>
            </p:extLst>
          </p:nvPr>
        </p:nvGraphicFramePr>
        <p:xfrm>
          <a:off x="611560" y="1397000"/>
          <a:ext cx="7632848" cy="44196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632848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Modernizacja nawierzchni z jednoczesnym uzupełnieniem terenów zielonych, realizacja schodów </a:t>
                      </a:r>
                      <a:br>
                        <a:rPr lang="pl-PL" sz="12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</a:br>
                      <a:r>
                        <a:rPr lang="pl-PL" sz="1200" b="0" dirty="0" smtClean="0">
                          <a:solidFill>
                            <a:schemeClr val="tx1"/>
                          </a:solidFill>
                          <a:latin typeface="Trebuchet MS" panose="020B0603020202020204" pitchFamily="34" charset="0"/>
                        </a:rPr>
                        <a:t>wraz z podestami stanowiącymi całość dla Międzynarodowego Centrum Dydaktyczno-Technologiczne "TECHNOPOLIS„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Przebudowa budynku stołówki i parkingu wielopoziomowego otwartego dla studentów i pracowników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Przebudowa pomieszczeń nr 112-115, 124, 125, 307, 307a, 308 w budynku A-5 Politechniki Wrocławskiej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Rozbudowa i remont ze zmianą sposobu użytkowania obiektu technicznego PWr C-8 na budynek biurowy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Przebudowa kompleksu pomieszczeń nr 019 do nr 024 tj. pomieszczeń laboratoryjnych, technicznych </a:t>
                      </a:r>
                      <a:br>
                        <a:rPr lang="pl-PL" sz="1200" dirty="0" smtClean="0">
                          <a:latin typeface="Trebuchet MS" panose="020B0603020202020204" pitchFamily="34" charset="0"/>
                        </a:rPr>
                      </a:b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i pracowniczych Zakładu Elektrotechniki Instytutu Podstaw Elektrotechniki i Elektrotechnologii </a:t>
                      </a:r>
                      <a:br>
                        <a:rPr lang="pl-PL" sz="1200" dirty="0" smtClean="0">
                          <a:latin typeface="Trebuchet MS" panose="020B0603020202020204" pitchFamily="34" charset="0"/>
                        </a:rPr>
                      </a:b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w budynku D-1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Remont pomieszczeń nr 120-125, 130-131 i 166-170 oraz części korytarzy wysokiego parteru </a:t>
                      </a:r>
                      <a:br>
                        <a:rPr lang="pl-PL" sz="1200" dirty="0" smtClean="0">
                          <a:latin typeface="Trebuchet MS" panose="020B0603020202020204" pitchFamily="34" charset="0"/>
                        </a:rPr>
                      </a:b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w budynku A-1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Budowa i modernizacja przyłączy nowych użytkowników do sieci WASK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Modernizacja pomieszczeń w budynku P-14 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Rozbudowa sieci transformatorowej R-3146 zasilającej obiekty Kampusu Politechniki Wrocławskiej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dirty="0" smtClean="0">
                        <a:latin typeface="Trebuchet MS" panose="020B0603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Dostosowanie pomieszczeń budynku C-13 (III i IV piętro) na potrzeby Zespołu Szkół Akademickich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09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39552" y="476672"/>
            <a:ext cx="7956884" cy="851694"/>
          </a:xfrm>
        </p:spPr>
        <p:txBody>
          <a:bodyPr/>
          <a:lstStyle/>
          <a:p>
            <a:pPr lvl="0" indent="0"/>
            <a:r>
              <a:rPr lang="pl-PL" sz="3200" dirty="0"/>
              <a:t>Remonty i inwestycje budowlane</a:t>
            </a:r>
            <a:r>
              <a:rPr lang="pl-PL" dirty="0">
                <a:latin typeface="Trebuchet MS" pitchFamily="34" charset="0"/>
              </a:rPr>
              <a:t/>
            </a:r>
            <a:br>
              <a:rPr lang="pl-PL" dirty="0">
                <a:latin typeface="Trebuchet MS" pitchFamily="34" charset="0"/>
              </a:rPr>
            </a:b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539552" y="1484785"/>
            <a:ext cx="3960440" cy="1260140"/>
          </a:xfrm>
        </p:spPr>
        <p:txBody>
          <a:bodyPr>
            <a:normAutofit/>
          </a:bodyPr>
          <a:lstStyle/>
          <a:p>
            <a:r>
              <a:rPr lang="pl-PL" dirty="0"/>
              <a:t>W </a:t>
            </a:r>
            <a:r>
              <a:rPr lang="pl-PL" dirty="0" smtClean="0"/>
              <a:t>2014 </a:t>
            </a:r>
            <a:r>
              <a:rPr lang="pl-PL" dirty="0"/>
              <a:t>r. w zakresie remontów i inwestycji zawarto </a:t>
            </a:r>
            <a:r>
              <a:rPr lang="pl-PL" dirty="0" smtClean="0"/>
              <a:t>142 umowy </a:t>
            </a:r>
            <a:r>
              <a:rPr lang="pl-PL" dirty="0"/>
              <a:t>i </a:t>
            </a:r>
            <a:r>
              <a:rPr lang="pl-PL" dirty="0" smtClean="0"/>
              <a:t>32 zlecenia </a:t>
            </a:r>
            <a:r>
              <a:rPr lang="pl-PL" dirty="0"/>
              <a:t>na kwotę </a:t>
            </a:r>
            <a:br>
              <a:rPr lang="pl-PL" dirty="0"/>
            </a:br>
            <a:r>
              <a:rPr lang="pl-PL" b="1" dirty="0" smtClean="0"/>
              <a:t>47 315 821,24</a:t>
            </a:r>
            <a:r>
              <a:rPr lang="pl-PL" dirty="0" smtClean="0"/>
              <a:t> </a:t>
            </a:r>
            <a:r>
              <a:rPr lang="pl-PL" b="1" dirty="0" smtClean="0"/>
              <a:t>zł brutto</a:t>
            </a:r>
          </a:p>
          <a:p>
            <a:endParaRPr lang="pl-PL" dirty="0"/>
          </a:p>
          <a:p>
            <a:r>
              <a:rPr lang="pl-PL" dirty="0" smtClean="0"/>
              <a:t>Najbardziej kosztowne remonty i inwestycje</a:t>
            </a:r>
            <a:r>
              <a:rPr lang="pl-PL" dirty="0"/>
              <a:t>:</a:t>
            </a:r>
            <a:endParaRPr lang="pl-PL" dirty="0" smtClean="0"/>
          </a:p>
        </p:txBody>
      </p:sp>
      <p:graphicFrame>
        <p:nvGraphicFramePr>
          <p:cNvPr id="10" name="Symbol zastępczy zawartości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1037482"/>
              </p:ext>
            </p:extLst>
          </p:nvPr>
        </p:nvGraphicFramePr>
        <p:xfrm>
          <a:off x="552472" y="2871459"/>
          <a:ext cx="3960440" cy="21927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36304"/>
                <a:gridCol w="1224136"/>
              </a:tblGrid>
              <a:tr h="508747">
                <a:tc>
                  <a:txBody>
                    <a:bodyPr/>
                    <a:lstStyle/>
                    <a:p>
                      <a:pPr algn="l" fontAlgn="ctr"/>
                      <a:r>
                        <a:rPr lang="pl-PL" sz="1200" b="1" i="0" u="none" strike="noStrike" dirty="0" smtClean="0">
                          <a:effectLst/>
                          <a:latin typeface="+mj-lt"/>
                        </a:rPr>
                        <a:t>Budowa Archiwum </a:t>
                      </a:r>
                      <a:br>
                        <a:rPr lang="pl-PL" sz="1200" b="1" i="0" u="none" strike="noStrike" dirty="0" smtClean="0">
                          <a:effectLst/>
                          <a:latin typeface="+mj-lt"/>
                        </a:rPr>
                      </a:br>
                      <a:r>
                        <a:rPr lang="pl-PL" sz="1200" b="1" i="0" u="none" strike="noStrike" dirty="0" smtClean="0">
                          <a:effectLst/>
                          <a:latin typeface="+mj-lt"/>
                        </a:rPr>
                        <a:t>Roboty budowlane</a:t>
                      </a:r>
                      <a:endParaRPr lang="pl-PL" sz="1200" b="1" i="0" u="none" strike="noStrike" dirty="0"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b="0" dirty="0" smtClean="0">
                          <a:latin typeface="+mj-lt"/>
                        </a:rPr>
                        <a:t>18</a:t>
                      </a:r>
                      <a:r>
                        <a:rPr lang="pl-PL" sz="1200" b="0" baseline="0" dirty="0" smtClean="0">
                          <a:latin typeface="+mj-lt"/>
                        </a:rPr>
                        <a:t> </a:t>
                      </a:r>
                      <a:r>
                        <a:rPr lang="pl-PL" sz="1200" b="0" dirty="0" smtClean="0">
                          <a:latin typeface="+mj-lt"/>
                        </a:rPr>
                        <a:t>915</a:t>
                      </a:r>
                      <a:r>
                        <a:rPr lang="pl-PL" sz="1200" b="0" baseline="0" dirty="0" smtClean="0">
                          <a:latin typeface="+mj-lt"/>
                        </a:rPr>
                        <a:t> </a:t>
                      </a:r>
                      <a:r>
                        <a:rPr lang="pl-PL" sz="1200" b="0" dirty="0" smtClean="0">
                          <a:latin typeface="+mj-lt"/>
                        </a:rPr>
                        <a:t>000,00</a:t>
                      </a:r>
                      <a:endParaRPr lang="pl-PL" sz="1200" b="0" dirty="0">
                        <a:latin typeface="+mj-lt"/>
                      </a:endParaRPr>
                    </a:p>
                  </a:txBody>
                  <a:tcPr>
                    <a:solidFill>
                      <a:srgbClr val="9F250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l-PL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Remont </a:t>
                      </a:r>
                      <a:r>
                        <a:rPr lang="pl-PL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 przebudowa </a:t>
                      </a:r>
                      <a:r>
                        <a:rPr lang="pl-PL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 budynku C-1 </a:t>
                      </a:r>
                      <a:br>
                        <a:rPr lang="pl-PL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pl-PL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 </a:t>
                      </a:r>
                      <a:r>
                        <a:rPr lang="pl-PL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C-2 </a:t>
                      </a:r>
                      <a:r>
                        <a:rPr lang="pl-PL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 roboty budowlane</a:t>
                      </a:r>
                      <a:endParaRPr lang="pl-PL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lang="pl-PL" sz="1200" b="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328</a:t>
                      </a:r>
                      <a:r>
                        <a:rPr lang="pl-PL" sz="1200" b="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000,00</a:t>
                      </a:r>
                      <a:endParaRPr lang="pl-PL" sz="12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C0C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Remontu pomieszczeń 120-125, 130-131, 166-170 oraz toalet</a:t>
                      </a:r>
                      <a:r>
                        <a:rPr lang="pl-PL" sz="1200" b="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w budynku A-1 –</a:t>
                      </a:r>
                      <a:r>
                        <a:rPr lang="pl-PL" sz="1200" b="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roboty budowlane</a:t>
                      </a:r>
                      <a:endParaRPr lang="pl-PL" sz="12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pl-PL" sz="1200" b="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716</a:t>
                      </a:r>
                      <a:r>
                        <a:rPr lang="pl-PL" sz="1200" b="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711,00</a:t>
                      </a:r>
                      <a:endParaRPr lang="pl-PL" sz="12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l-PL" sz="12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Przebudowa budynku </a:t>
                      </a:r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H-5 </a:t>
                      </a:r>
                      <a:r>
                        <a:rPr lang="pl-PL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– roboty budowlane</a:t>
                      </a:r>
                      <a:endParaRPr lang="pl-PL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pl-PL" sz="1200" b="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669</a:t>
                      </a:r>
                      <a:r>
                        <a:rPr lang="pl-PL" sz="1200" b="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356,00</a:t>
                      </a:r>
                      <a:endParaRPr lang="pl-PL" sz="12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Remont i przebudowa w budynku E-5 (TOŁPÓWKA) – roboty budowlane</a:t>
                      </a:r>
                      <a:endParaRPr lang="pl-PL" sz="12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pl-PL" sz="1200" b="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553</a:t>
                      </a:r>
                      <a:r>
                        <a:rPr lang="pl-PL" sz="1200" b="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265,00</a:t>
                      </a:r>
                      <a:endParaRPr lang="pl-PL" sz="12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 descr="http://www.pryzmat.pwr.edu.pl/Zdjecia%20wiadomoci/gmach_glown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6" r="5212" b="12701"/>
          <a:stretch/>
        </p:blipFill>
        <p:spPr bwMode="auto">
          <a:xfrm>
            <a:off x="5426758" y="1484785"/>
            <a:ext cx="3102335" cy="2232247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758" y="3868901"/>
            <a:ext cx="3102335" cy="2054793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88775-6005-4CF0-B1FC-1D474E9DF1AF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3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486442"/>
            <a:ext cx="4495753" cy="772341"/>
          </a:xfrm>
        </p:spPr>
        <p:txBody>
          <a:bodyPr>
            <a:normAutofit fontScale="90000"/>
          </a:bodyPr>
          <a:lstStyle/>
          <a:p>
            <a:pPr indent="0"/>
            <a:r>
              <a:rPr lang="pl-PL" b="1" dirty="0" smtClean="0"/>
              <a:t>Archiwum Politechniki Wrocławskiej</a:t>
            </a: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39552" y="1288858"/>
            <a:ext cx="3677155" cy="3708412"/>
          </a:xfrm>
        </p:spPr>
        <p:txBody>
          <a:bodyPr>
            <a:normAutofit fontScale="77500" lnSpcReduction="20000"/>
          </a:bodyPr>
          <a:lstStyle/>
          <a:p>
            <a:pPr algn="l"/>
            <a:endParaRPr lang="pl-PL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endParaRPr lang="pl-PL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pl-PL" b="1" dirty="0" smtClean="0">
                <a:solidFill>
                  <a:schemeClr val="tx1"/>
                </a:solidFill>
              </a:rPr>
              <a:t>Wykonawca </a:t>
            </a:r>
          </a:p>
          <a:p>
            <a:pPr algn="l"/>
            <a:r>
              <a:rPr lang="pl-PL" dirty="0">
                <a:solidFill>
                  <a:schemeClr val="tx1"/>
                </a:solidFill>
              </a:rPr>
              <a:t>konsorcjum P.W</a:t>
            </a:r>
            <a:r>
              <a:rPr lang="pl-PL" dirty="0" smtClean="0">
                <a:solidFill>
                  <a:schemeClr val="tx1"/>
                </a:solidFill>
              </a:rPr>
              <a:t>. Haras </a:t>
            </a:r>
            <a:r>
              <a:rPr lang="pl-PL" dirty="0">
                <a:solidFill>
                  <a:schemeClr val="tx1"/>
                </a:solidFill>
              </a:rPr>
              <a:t>Arkadiusz Harasimowicz 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pl-PL" dirty="0" smtClean="0">
                <a:solidFill>
                  <a:schemeClr val="tx1"/>
                </a:solidFill>
              </a:rPr>
              <a:t>I Haras </a:t>
            </a:r>
            <a:r>
              <a:rPr lang="pl-PL" dirty="0">
                <a:solidFill>
                  <a:schemeClr val="tx1"/>
                </a:solidFill>
              </a:rPr>
              <a:t>Sp</a:t>
            </a:r>
            <a:r>
              <a:rPr lang="pl-PL" dirty="0" smtClean="0">
                <a:solidFill>
                  <a:schemeClr val="tx1"/>
                </a:solidFill>
              </a:rPr>
              <a:t>. z o.o</a:t>
            </a:r>
            <a:r>
              <a:rPr lang="pl-PL" dirty="0">
                <a:solidFill>
                  <a:schemeClr val="tx1"/>
                </a:solidFill>
              </a:rPr>
              <a:t>.</a:t>
            </a:r>
            <a:endParaRPr lang="pl-PL" b="1" dirty="0" smtClean="0">
              <a:solidFill>
                <a:schemeClr val="tx1"/>
              </a:solidFill>
            </a:endParaRPr>
          </a:p>
          <a:p>
            <a:pPr algn="l"/>
            <a:endParaRPr lang="pl-PL" b="1" dirty="0">
              <a:solidFill>
                <a:schemeClr val="tx1"/>
              </a:solidFill>
            </a:endParaRPr>
          </a:p>
          <a:p>
            <a:pPr algn="l"/>
            <a:endParaRPr lang="pl-PL" b="1" dirty="0" smtClean="0">
              <a:solidFill>
                <a:schemeClr val="tx1"/>
              </a:solidFill>
            </a:endParaRPr>
          </a:p>
          <a:p>
            <a:pPr algn="l"/>
            <a:r>
              <a:rPr lang="pl-PL" b="1" dirty="0" smtClean="0">
                <a:solidFill>
                  <a:schemeClr val="tx1"/>
                </a:solidFill>
              </a:rPr>
              <a:t>Koszt:</a:t>
            </a:r>
          </a:p>
          <a:p>
            <a:pPr algn="l"/>
            <a:r>
              <a:rPr lang="pl-PL" dirty="0" smtClean="0">
                <a:solidFill>
                  <a:schemeClr val="tx1"/>
                </a:solidFill>
              </a:rPr>
              <a:t>18 915 000,00 zł brutto</a:t>
            </a:r>
            <a:endParaRPr lang="pl-PL" dirty="0">
              <a:solidFill>
                <a:schemeClr val="tx1"/>
              </a:solidFill>
            </a:endParaRPr>
          </a:p>
          <a:p>
            <a:pPr algn="l"/>
            <a:endParaRPr lang="pl-PL" b="1" dirty="0" smtClean="0">
              <a:solidFill>
                <a:schemeClr val="tx1"/>
              </a:solidFill>
            </a:endParaRPr>
          </a:p>
          <a:p>
            <a:pPr algn="l"/>
            <a:endParaRPr lang="pl-PL" b="1" dirty="0">
              <a:solidFill>
                <a:schemeClr val="tx1"/>
              </a:solidFill>
            </a:endParaRPr>
          </a:p>
          <a:p>
            <a:pPr algn="l"/>
            <a:r>
              <a:rPr lang="pl-PL" b="1" dirty="0" smtClean="0">
                <a:solidFill>
                  <a:schemeClr val="tx1"/>
                </a:solidFill>
              </a:rPr>
              <a:t>Dane </a:t>
            </a:r>
            <a:r>
              <a:rPr lang="pl-PL" b="1" dirty="0">
                <a:solidFill>
                  <a:schemeClr val="tx1"/>
                </a:solidFill>
              </a:rPr>
              <a:t>techniczne</a:t>
            </a:r>
            <a:r>
              <a:rPr lang="pl-PL" dirty="0">
                <a:solidFill>
                  <a:schemeClr val="tx1"/>
                </a:solidFill>
              </a:rPr>
              <a:t> </a:t>
            </a:r>
            <a:endParaRPr lang="pl-PL" dirty="0" smtClean="0">
              <a:solidFill>
                <a:schemeClr val="tx1"/>
              </a:solidFill>
            </a:endParaRPr>
          </a:p>
          <a:p>
            <a:pPr algn="l"/>
            <a:r>
              <a:rPr lang="pl-PL" dirty="0" smtClean="0">
                <a:solidFill>
                  <a:schemeClr val="tx1"/>
                </a:solidFill>
              </a:rPr>
              <a:t>Wysokość </a:t>
            </a:r>
            <a:r>
              <a:rPr lang="pl-PL" dirty="0">
                <a:solidFill>
                  <a:schemeClr val="tx1"/>
                </a:solidFill>
              </a:rPr>
              <a:t>architektoniczna </a:t>
            </a:r>
            <a:r>
              <a:rPr lang="pl-PL" dirty="0" smtClean="0">
                <a:solidFill>
                  <a:schemeClr val="tx1"/>
                </a:solidFill>
              </a:rPr>
              <a:t>16,96 </a:t>
            </a:r>
            <a:r>
              <a:rPr lang="pl-PL" dirty="0">
                <a:solidFill>
                  <a:schemeClr val="tx1"/>
                </a:solidFill>
              </a:rPr>
              <a:t>m</a:t>
            </a:r>
          </a:p>
          <a:p>
            <a:pPr algn="l"/>
            <a:r>
              <a:rPr lang="pl-PL" dirty="0">
                <a:solidFill>
                  <a:schemeClr val="tx1"/>
                </a:solidFill>
              </a:rPr>
              <a:t>Kondygnacje nadziemne 4 </a:t>
            </a:r>
          </a:p>
          <a:p>
            <a:pPr algn="l"/>
            <a:r>
              <a:rPr lang="pl-PL" dirty="0">
                <a:solidFill>
                  <a:schemeClr val="tx1"/>
                </a:solidFill>
              </a:rPr>
              <a:t>Powierzchnia całkowita </a:t>
            </a:r>
            <a:r>
              <a:rPr lang="pl-PL" dirty="0" smtClean="0">
                <a:solidFill>
                  <a:schemeClr val="tx1"/>
                </a:solidFill>
              </a:rPr>
              <a:t>3 520,89 </a:t>
            </a:r>
            <a:r>
              <a:rPr lang="pl-PL" dirty="0">
                <a:solidFill>
                  <a:schemeClr val="tx1"/>
                </a:solidFill>
              </a:rPr>
              <a:t>m</a:t>
            </a:r>
            <a:r>
              <a:rPr lang="pl-PL" baseline="30000" dirty="0">
                <a:solidFill>
                  <a:schemeClr val="tx1"/>
                </a:solidFill>
              </a:rPr>
              <a:t>2</a:t>
            </a:r>
            <a:endParaRPr lang="pl-PL" dirty="0">
              <a:solidFill>
                <a:schemeClr val="tx1"/>
              </a:solidFill>
            </a:endParaRPr>
          </a:p>
          <a:p>
            <a:pPr algn="l"/>
            <a:r>
              <a:rPr lang="pl-PL" dirty="0">
                <a:solidFill>
                  <a:schemeClr val="tx1"/>
                </a:solidFill>
              </a:rPr>
              <a:t>Powierzchnia użytkowa </a:t>
            </a:r>
            <a:r>
              <a:rPr lang="pl-PL" dirty="0" smtClean="0">
                <a:solidFill>
                  <a:schemeClr val="tx1"/>
                </a:solidFill>
              </a:rPr>
              <a:t>2 808,54 </a:t>
            </a:r>
            <a:r>
              <a:rPr lang="pl-PL" dirty="0">
                <a:solidFill>
                  <a:schemeClr val="tx1"/>
                </a:solidFill>
              </a:rPr>
              <a:t>m</a:t>
            </a:r>
            <a:r>
              <a:rPr lang="pl-PL" baseline="30000" dirty="0">
                <a:solidFill>
                  <a:schemeClr val="tx1"/>
                </a:solidFill>
              </a:rPr>
              <a:t>2</a:t>
            </a:r>
            <a:endParaRPr lang="pl-PL" dirty="0">
              <a:solidFill>
                <a:schemeClr val="tx1"/>
              </a:solidFill>
            </a:endParaRPr>
          </a:p>
          <a:p>
            <a:pPr algn="l"/>
            <a:r>
              <a:rPr lang="pl-PL" dirty="0">
                <a:solidFill>
                  <a:schemeClr val="tx1"/>
                </a:solidFill>
              </a:rPr>
              <a:t>Powierzchnia zabudowy </a:t>
            </a:r>
            <a:r>
              <a:rPr lang="pl-PL" dirty="0" smtClean="0">
                <a:solidFill>
                  <a:schemeClr val="tx1"/>
                </a:solidFill>
              </a:rPr>
              <a:t>746,89 </a:t>
            </a:r>
            <a:r>
              <a:rPr lang="pl-PL" dirty="0">
                <a:solidFill>
                  <a:schemeClr val="tx1"/>
                </a:solidFill>
              </a:rPr>
              <a:t>m</a:t>
            </a:r>
            <a:r>
              <a:rPr lang="pl-PL" baseline="30000" dirty="0">
                <a:solidFill>
                  <a:schemeClr val="tx1"/>
                </a:solidFill>
              </a:rPr>
              <a:t>2</a:t>
            </a:r>
            <a:endParaRPr lang="pl-PL" dirty="0">
              <a:solidFill>
                <a:schemeClr val="tx1"/>
              </a:solidFill>
            </a:endParaRPr>
          </a:p>
          <a:p>
            <a:pPr algn="l"/>
            <a:r>
              <a:rPr lang="pl-PL" dirty="0">
                <a:solidFill>
                  <a:schemeClr val="tx1"/>
                </a:solidFill>
              </a:rPr>
              <a:t>Kubatura </a:t>
            </a:r>
            <a:r>
              <a:rPr lang="pl-PL" dirty="0" smtClean="0">
                <a:solidFill>
                  <a:schemeClr val="tx1"/>
                </a:solidFill>
              </a:rPr>
              <a:t>12 742,60 </a:t>
            </a:r>
            <a:r>
              <a:rPr lang="pl-PL" dirty="0">
                <a:solidFill>
                  <a:schemeClr val="tx1"/>
                </a:solidFill>
              </a:rPr>
              <a:t>m</a:t>
            </a:r>
            <a:r>
              <a:rPr lang="pl-PL" baseline="30000" dirty="0">
                <a:solidFill>
                  <a:schemeClr val="tx1"/>
                </a:solidFill>
              </a:rPr>
              <a:t>3</a:t>
            </a:r>
            <a:endParaRPr lang="pl-PL" dirty="0">
              <a:solidFill>
                <a:schemeClr val="tx1"/>
              </a:solidFill>
            </a:endParaRPr>
          </a:p>
          <a:p>
            <a:pPr algn="l"/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066" y="692696"/>
            <a:ext cx="3528392" cy="2060581"/>
          </a:xfrm>
          <a:prstGeom prst="round1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941" y="2888940"/>
            <a:ext cx="3457832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5297066" y="4706000"/>
            <a:ext cx="34153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pl-PL" sz="1400" dirty="0"/>
              <a:t>Wizualizacja Archiwum </a:t>
            </a:r>
            <a:r>
              <a:rPr lang="pl-PL" sz="1400" dirty="0" smtClean="0"/>
              <a:t>Politechniki Wrocławskiej przy </a:t>
            </a:r>
            <a:r>
              <a:rPr lang="pl-PL" sz="1400" dirty="0"/>
              <a:t>ul. Czerwonego Krzyża 2</a:t>
            </a:r>
          </a:p>
        </p:txBody>
      </p:sp>
    </p:spTree>
    <p:extLst>
      <p:ext uri="{BB962C8B-B14F-4D97-AF65-F5344CB8AC3E}">
        <p14:creationId xmlns:p14="http://schemas.microsoft.com/office/powerpoint/2010/main" val="270095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title" idx="4294967295"/>
          </p:nvPr>
        </p:nvSpPr>
        <p:spPr>
          <a:xfrm>
            <a:off x="763224" y="120259"/>
            <a:ext cx="7643192" cy="1143000"/>
          </a:xfrm>
        </p:spPr>
        <p:txBody>
          <a:bodyPr/>
          <a:lstStyle/>
          <a:p>
            <a:pPr indent="0" algn="l" eaLnBrk="1" hangingPunct="1"/>
            <a:r>
              <a:rPr lang="pl-PL" b="1" dirty="0" smtClean="0"/>
              <a:t>Pracownicy uczelni</a:t>
            </a:r>
          </a:p>
        </p:txBody>
      </p:sp>
      <p:sp>
        <p:nvSpPr>
          <p:cNvPr id="7171" name="Prostokąt 5"/>
          <p:cNvSpPr>
            <a:spLocks noChangeArrowheads="1"/>
          </p:cNvSpPr>
          <p:nvPr/>
        </p:nvSpPr>
        <p:spPr bwMode="auto">
          <a:xfrm>
            <a:off x="0" y="5339067"/>
            <a:ext cx="8932158" cy="7355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2">
              <a:lnSpc>
                <a:spcPct val="80000"/>
              </a:lnSpc>
              <a:spcBef>
                <a:spcPct val="20000"/>
              </a:spcBef>
            </a:pPr>
            <a:r>
              <a:rPr lang="pl-PL" sz="1100" dirty="0">
                <a:solidFill>
                  <a:prstClr val="black"/>
                </a:solidFill>
              </a:rPr>
              <a:t>Wskaźnik liczby pracowników pomocniczych do liczby </a:t>
            </a:r>
            <a:r>
              <a:rPr lang="pl-PL" sz="1100" dirty="0" smtClean="0">
                <a:solidFill>
                  <a:prstClr val="black"/>
                </a:solidFill>
              </a:rPr>
              <a:t>nauczycieli akademickich</a:t>
            </a:r>
            <a:r>
              <a:rPr lang="pl-PL" sz="1100" dirty="0">
                <a:solidFill>
                  <a:prstClr val="black"/>
                </a:solidFill>
              </a:rPr>
              <a:t>:</a:t>
            </a:r>
          </a:p>
          <a:p>
            <a:pPr marL="1657350" lvl="3" indent="-285750">
              <a:lnSpc>
                <a:spcPct val="80000"/>
              </a:lnSpc>
              <a:spcBef>
                <a:spcPct val="20000"/>
              </a:spcBef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100" dirty="0" smtClean="0">
                <a:solidFill>
                  <a:prstClr val="black"/>
                </a:solidFill>
              </a:rPr>
              <a:t>2012 </a:t>
            </a:r>
            <a:r>
              <a:rPr lang="pl-PL" sz="1100" dirty="0">
                <a:solidFill>
                  <a:prstClr val="black"/>
                </a:solidFill>
              </a:rPr>
              <a:t>rok: </a:t>
            </a:r>
            <a:r>
              <a:rPr lang="pl-PL" sz="1100" dirty="0" smtClean="0">
                <a:solidFill>
                  <a:prstClr val="black"/>
                </a:solidFill>
              </a:rPr>
              <a:t>1,14</a:t>
            </a:r>
          </a:p>
          <a:p>
            <a:pPr marL="1657350" lvl="3" indent="-285750">
              <a:lnSpc>
                <a:spcPct val="80000"/>
              </a:lnSpc>
              <a:spcBef>
                <a:spcPct val="20000"/>
              </a:spcBef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100" dirty="0" smtClean="0">
                <a:solidFill>
                  <a:prstClr val="black"/>
                </a:solidFill>
              </a:rPr>
              <a:t>2013 rok: 1,13</a:t>
            </a:r>
          </a:p>
          <a:p>
            <a:pPr marL="1657350" lvl="3" indent="-285750">
              <a:lnSpc>
                <a:spcPct val="80000"/>
              </a:lnSpc>
              <a:spcBef>
                <a:spcPct val="20000"/>
              </a:spcBef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100" dirty="0" smtClean="0">
                <a:solidFill>
                  <a:prstClr val="black"/>
                </a:solidFill>
              </a:rPr>
              <a:t>2014 rok: 1,16</a:t>
            </a:r>
          </a:p>
        </p:txBody>
      </p:sp>
      <p:graphicFrame>
        <p:nvGraphicFramePr>
          <p:cNvPr id="107627" name="Group 10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360120"/>
              </p:ext>
            </p:extLst>
          </p:nvPr>
        </p:nvGraphicFramePr>
        <p:xfrm>
          <a:off x="763224" y="1088741"/>
          <a:ext cx="7409176" cy="576000"/>
        </p:xfrm>
        <a:graphic>
          <a:graphicData uri="http://schemas.openxmlformats.org/drawingml/2006/table">
            <a:tbl>
              <a:tblPr/>
              <a:tblGrid>
                <a:gridCol w="3721294"/>
                <a:gridCol w="1208634"/>
                <a:gridCol w="1239624"/>
                <a:gridCol w="1239624"/>
              </a:tblGrid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Zatrudnienie (osoby)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2014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w przeliczeniu na pełne etaty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4 238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4 251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4397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7628" name="Group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884707"/>
              </p:ext>
            </p:extLst>
          </p:nvPr>
        </p:nvGraphicFramePr>
        <p:xfrm>
          <a:off x="763224" y="1707705"/>
          <a:ext cx="7409176" cy="3625200"/>
        </p:xfrm>
        <a:graphic>
          <a:graphicData uri="http://schemas.openxmlformats.org/drawingml/2006/table">
            <a:tbl>
              <a:tblPr/>
              <a:tblGrid>
                <a:gridCol w="3714098"/>
                <a:gridCol w="1210992"/>
                <a:gridCol w="1242043"/>
                <a:gridCol w="1242043"/>
              </a:tblGrid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Struktura zatrudnienia  </a:t>
                      </a:r>
                      <a:b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</a:b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(w przeliczeniu na pełne etaty)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anose="020B0603020202020204" pitchFamily="34" charset="0"/>
                        </a:rPr>
                        <a:t>2014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naukowo-dydaktyczni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36,1%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36,4%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35,9%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dydaktyczni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7,5%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7,4%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7,5%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naukowi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1,4%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1,7%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1,8%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dyplomowani bibliotekarze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0,4%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0,4%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0,4%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pracownicy naukowo-techniczni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1,3%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0,6%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służba biblioteczna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3,1%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2,9%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administracja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22,7%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23,3%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informatycy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3,10%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3,00%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3,90%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inżynieryjno-techniczni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9,80%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8,80%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8,00%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o</a:t>
                      </a:r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bsługa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11,60%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11,80%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12,10%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  robotnicy</a:t>
                      </a:r>
                      <a:endParaRPr lang="pl-PL" sz="1200" b="0" i="0" u="none" strike="noStrike" dirty="0">
                        <a:solidFill>
                          <a:srgbClr val="000000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3,00%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3,20%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2,80%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6553200" y="6283091"/>
            <a:ext cx="2133600" cy="365125"/>
          </a:xfrm>
        </p:spPr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06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2752" cy="1143000"/>
          </a:xfrm>
        </p:spPr>
        <p:txBody>
          <a:bodyPr>
            <a:normAutofit/>
          </a:bodyPr>
          <a:lstStyle/>
          <a:p>
            <a:pPr indent="0"/>
            <a:r>
              <a:rPr lang="pl-PL" b="1" dirty="0" smtClean="0"/>
              <a:t>Bulwar</a:t>
            </a:r>
            <a:endParaRPr lang="pl-PL" b="1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>
          <a:xfrm>
            <a:off x="457200" y="3151460"/>
            <a:ext cx="4204624" cy="792088"/>
          </a:xfrm>
          <a:noFill/>
        </p:spPr>
        <p:txBody>
          <a:bodyPr>
            <a:normAutofit/>
          </a:bodyPr>
          <a:lstStyle/>
          <a:p>
            <a:r>
              <a:rPr lang="pl-PL" sz="1200" b="0" dirty="0" smtClean="0"/>
              <a:t>Planowany termin </a:t>
            </a:r>
            <a:r>
              <a:rPr lang="pl-PL" sz="1200" b="0" dirty="0"/>
              <a:t>rozpoczęcia robót </a:t>
            </a:r>
            <a:r>
              <a:rPr lang="pl-PL" sz="1200" b="0" dirty="0" smtClean="0"/>
              <a:t>budowalnych: 2015 r.</a:t>
            </a:r>
            <a:endParaRPr lang="pl-PL" sz="1200" b="0" dirty="0"/>
          </a:p>
          <a:p>
            <a:pPr algn="ctr"/>
            <a:endParaRPr lang="pl-PL" sz="1400" b="0" dirty="0" smtClean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597" y="548680"/>
            <a:ext cx="4040188" cy="2308967"/>
          </a:xfrm>
          <a:prstGeom prst="round1Rect">
            <a:avLst/>
          </a:prstGeom>
        </p:spPr>
      </p:pic>
      <p:sp>
        <p:nvSpPr>
          <p:cNvPr id="6" name="Symbol zastępczy tekstu 5"/>
          <p:cNvSpPr>
            <a:spLocks noGrp="1"/>
          </p:cNvSpPr>
          <p:nvPr>
            <p:ph type="body" sz="quarter" idx="3"/>
          </p:nvPr>
        </p:nvSpPr>
        <p:spPr>
          <a:xfrm>
            <a:off x="457200" y="1592796"/>
            <a:ext cx="4193490" cy="1476164"/>
          </a:xfrm>
        </p:spPr>
        <p:txBody>
          <a:bodyPr>
            <a:noAutofit/>
          </a:bodyPr>
          <a:lstStyle/>
          <a:p>
            <a:r>
              <a:rPr lang="pl-PL" sz="1300" dirty="0"/>
              <a:t>Przedmiotem inwestycji jest zrealizowanie projektu zagospodarowania terenu położonego wzdłuż rzeki Odry przy Wybrzeżu Wyspiańskiego, </a:t>
            </a:r>
            <a:r>
              <a:rPr lang="pl-PL" sz="1300" dirty="0" smtClean="0"/>
              <a:t> </a:t>
            </a:r>
          </a:p>
          <a:p>
            <a:r>
              <a:rPr lang="pl-PL" sz="1300" dirty="0" smtClean="0"/>
              <a:t>a </a:t>
            </a:r>
            <a:r>
              <a:rPr lang="pl-PL" sz="1300" dirty="0"/>
              <a:t>tym samym stworzenie przyjaznego miejsca rekreacji, odpoczynku oraz rozrywki, mając jednocześnie na uwadze walory edukacyjne, </a:t>
            </a:r>
            <a:r>
              <a:rPr lang="pl-PL" sz="1300" dirty="0" smtClean="0"/>
              <a:t>związane </a:t>
            </a:r>
            <a:r>
              <a:rPr lang="pl-PL" sz="1300" dirty="0"/>
              <a:t>z aktywnością sportową i promowaniem kultury </a:t>
            </a:r>
            <a:r>
              <a:rPr lang="pl-PL" sz="1300" dirty="0" smtClean="0"/>
              <a:t>sportu.</a:t>
            </a:r>
            <a:endParaRPr lang="pl-PL" sz="1300" dirty="0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010" y="3082753"/>
            <a:ext cx="4041775" cy="231027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452" y="3932313"/>
            <a:ext cx="388777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CA741A-508D-4063-8E2B-618B427E7A0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4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569759"/>
            <a:ext cx="4284476" cy="706090"/>
          </a:xfrm>
        </p:spPr>
        <p:txBody>
          <a:bodyPr>
            <a:noAutofit/>
          </a:bodyPr>
          <a:lstStyle/>
          <a:p>
            <a:pPr indent="0"/>
            <a:r>
              <a:rPr lang="pl-PL" b="1" dirty="0" smtClean="0"/>
              <a:t>Aleja Profesorów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9552" y="1275849"/>
            <a:ext cx="4284476" cy="1393466"/>
          </a:xfrm>
        </p:spPr>
        <p:txBody>
          <a:bodyPr>
            <a:noAutofit/>
          </a:bodyPr>
          <a:lstStyle/>
          <a:p>
            <a:r>
              <a:rPr lang="pl-PL" sz="1400" dirty="0"/>
              <a:t>Aleja </a:t>
            </a:r>
            <a:r>
              <a:rPr lang="pl-PL" sz="1400" dirty="0" smtClean="0"/>
              <a:t>Profesorów to miejsce upamiętniające </a:t>
            </a:r>
            <a:r>
              <a:rPr lang="pl-PL" sz="1400" dirty="0"/>
              <a:t>naukowców Politechniki </a:t>
            </a:r>
            <a:r>
              <a:rPr lang="pl-PL" sz="1400" dirty="0" smtClean="0"/>
              <a:t>Wrocławskiej. </a:t>
            </a:r>
          </a:p>
          <a:p>
            <a:r>
              <a:rPr lang="pl-PL" sz="1400" dirty="0" smtClean="0"/>
              <a:t>Oprócz tablicy z </a:t>
            </a:r>
            <a:r>
              <a:rPr lang="pl-PL" sz="1400" dirty="0"/>
              <a:t>nazwiskami wszystkich profesorów </a:t>
            </a:r>
            <a:r>
              <a:rPr lang="pl-PL" sz="1400" dirty="0" smtClean="0"/>
              <a:t>uczelni </a:t>
            </a:r>
            <a:r>
              <a:rPr lang="pl-PL" sz="1400" dirty="0"/>
              <a:t>od 1945 </a:t>
            </a:r>
            <a:r>
              <a:rPr lang="pl-PL" sz="1400" dirty="0" smtClean="0"/>
              <a:t>roku, zmieni się architektura zieleni wokół pomnika.</a:t>
            </a:r>
            <a:endParaRPr lang="pl-PL" sz="1400" dirty="0"/>
          </a:p>
        </p:txBody>
      </p:sp>
      <p:pic>
        <p:nvPicPr>
          <p:cNvPr id="4098" name="Picture 2" descr="C:\Users\barost1660\Desktop\sprawozdania\Aleja Profesorów\poli2 - Kopia (2) - Kop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12" y="598426"/>
            <a:ext cx="3370798" cy="2304256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barost1660\Desktop\sprawozdania\Aleja Profesorów\poli4 - Kopia - Kop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503" y="3104964"/>
            <a:ext cx="3252786" cy="244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539552" y="338980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dirty="0" smtClean="0">
                <a:latin typeface="+mj-lt"/>
              </a:rPr>
              <a:t>Realizację przedsięwzięcia zaplanowano na 2015 </a:t>
            </a:r>
            <a:r>
              <a:rPr lang="pl-PL" sz="1400" dirty="0">
                <a:latin typeface="+mj-lt"/>
              </a:rPr>
              <a:t>r. 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CA741A-508D-4063-8E2B-618B427E7A0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3548" y="368660"/>
            <a:ext cx="3744416" cy="720080"/>
          </a:xfrm>
        </p:spPr>
        <p:txBody>
          <a:bodyPr>
            <a:noAutofit/>
          </a:bodyPr>
          <a:lstStyle/>
          <a:p>
            <a:pPr indent="0"/>
            <a:r>
              <a:rPr lang="pl-PL" b="1" dirty="0" smtClean="0"/>
              <a:t>„</a:t>
            </a:r>
            <a:r>
              <a:rPr lang="pl-PL" b="1" dirty="0" err="1" smtClean="0"/>
              <a:t>Tołpówka</a:t>
            </a:r>
            <a:r>
              <a:rPr lang="pl-PL" b="1" dirty="0" smtClean="0"/>
              <a:t>”</a:t>
            </a:r>
            <a:endParaRPr lang="pl-PL" b="1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503548" y="942886"/>
            <a:ext cx="4176464" cy="389138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pl-PL" sz="1400" dirty="0" smtClean="0"/>
              <a:t>Przebudowa </a:t>
            </a:r>
            <a:r>
              <a:rPr lang="pl-PL" sz="1400" dirty="0"/>
              <a:t>i remont laboratorium </a:t>
            </a:r>
            <a:endParaRPr lang="pl-PL" sz="1400" dirty="0" smtClean="0"/>
          </a:p>
          <a:p>
            <a:pPr>
              <a:spcBef>
                <a:spcPts val="0"/>
              </a:spcBef>
            </a:pPr>
            <a:r>
              <a:rPr lang="pl-PL" sz="1400" dirty="0" smtClean="0"/>
              <a:t>technologiczno-konserwatorskiego </a:t>
            </a:r>
            <a:r>
              <a:rPr lang="pl-PL" sz="1400" dirty="0"/>
              <a:t>i części pomieszczeń pomocniczych </a:t>
            </a:r>
            <a:r>
              <a:rPr lang="pl-PL" sz="1400" dirty="0" smtClean="0"/>
              <a:t>w </a:t>
            </a:r>
            <a:r>
              <a:rPr lang="pl-PL" sz="1400" dirty="0"/>
              <a:t>budynku E-5 Politechniki Wrocławskiej </a:t>
            </a:r>
            <a:r>
              <a:rPr lang="pl-PL" sz="1400" dirty="0" smtClean="0"/>
              <a:t>– I Etap</a:t>
            </a:r>
          </a:p>
          <a:p>
            <a:pPr>
              <a:spcBef>
                <a:spcPts val="0"/>
              </a:spcBef>
            </a:pPr>
            <a:endParaRPr lang="pl-PL" sz="1200" dirty="0" smtClean="0"/>
          </a:p>
          <a:p>
            <a:pPr>
              <a:spcBef>
                <a:spcPts val="0"/>
              </a:spcBef>
            </a:pPr>
            <a:endParaRPr lang="pl-PL" sz="1400" dirty="0" smtClean="0"/>
          </a:p>
          <a:p>
            <a:pPr>
              <a:spcBef>
                <a:spcPts val="0"/>
              </a:spcBef>
            </a:pPr>
            <a:r>
              <a:rPr lang="pl-PL" sz="1400" dirty="0" smtClean="0"/>
              <a:t>Wykonawca:  </a:t>
            </a:r>
          </a:p>
          <a:p>
            <a:pPr>
              <a:spcBef>
                <a:spcPts val="0"/>
              </a:spcBef>
            </a:pPr>
            <a:r>
              <a:rPr lang="pl-PL" sz="1400" b="0" dirty="0" smtClean="0"/>
              <a:t>„SAD” A.K.S.</a:t>
            </a:r>
            <a:endParaRPr lang="pl-PL" sz="1400" dirty="0" smtClean="0"/>
          </a:p>
          <a:p>
            <a:pPr>
              <a:spcBef>
                <a:spcPts val="600"/>
              </a:spcBef>
            </a:pPr>
            <a:r>
              <a:rPr lang="pl-PL" sz="1400" dirty="0" smtClean="0"/>
              <a:t>Koszt:</a:t>
            </a:r>
          </a:p>
          <a:p>
            <a:pPr>
              <a:spcBef>
                <a:spcPts val="0"/>
              </a:spcBef>
            </a:pPr>
            <a:r>
              <a:rPr lang="pl-PL" sz="1400" b="0" dirty="0" smtClean="0"/>
              <a:t>1 553 265,00 zł brutto</a:t>
            </a:r>
          </a:p>
          <a:p>
            <a:pPr>
              <a:spcBef>
                <a:spcPts val="600"/>
              </a:spcBef>
            </a:pPr>
            <a:r>
              <a:rPr lang="pl-PL" sz="1400" dirty="0" smtClean="0"/>
              <a:t>Termin:</a:t>
            </a:r>
          </a:p>
          <a:p>
            <a:pPr>
              <a:spcBef>
                <a:spcPts val="0"/>
              </a:spcBef>
            </a:pPr>
            <a:r>
              <a:rPr lang="pl-PL" sz="1400" b="0" dirty="0" smtClean="0"/>
              <a:t>7 listopada 2014 r. – 7 maja 2015 r.</a:t>
            </a:r>
          </a:p>
          <a:p>
            <a:pPr>
              <a:spcBef>
                <a:spcPts val="0"/>
              </a:spcBef>
            </a:pPr>
            <a:endParaRPr lang="pl-PL" sz="1400" b="0" dirty="0"/>
          </a:p>
          <a:p>
            <a:pPr>
              <a:spcBef>
                <a:spcPts val="0"/>
              </a:spcBef>
            </a:pPr>
            <a:r>
              <a:rPr lang="pl-PL" sz="1400" b="0" dirty="0" smtClean="0"/>
              <a:t>Z uwagi na fakt</a:t>
            </a:r>
            <a:r>
              <a:rPr lang="pl-PL" sz="1400" b="0" dirty="0"/>
              <a:t>, iż udało się uzyskać </a:t>
            </a:r>
            <a:r>
              <a:rPr lang="pl-PL" sz="1400" b="0" dirty="0" smtClean="0"/>
              <a:t>Ministerialną </a:t>
            </a:r>
            <a:r>
              <a:rPr lang="pl-PL" sz="1400" b="0" dirty="0"/>
              <a:t>Dotację Celową, </a:t>
            </a:r>
            <a:r>
              <a:rPr lang="pl-PL" sz="1400" b="0" dirty="0" smtClean="0"/>
              <a:t>na lata 2015 – 2016 zaplanowano dalsze prace remontowe na Kampusie E.</a:t>
            </a:r>
            <a:endParaRPr lang="pl-PL" sz="1400" b="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45" y="692696"/>
            <a:ext cx="3292219" cy="2195883"/>
          </a:xfrm>
          <a:prstGeom prst="round1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7" b="15602"/>
          <a:stretch/>
        </p:blipFill>
        <p:spPr bwMode="auto">
          <a:xfrm>
            <a:off x="5456245" y="3104964"/>
            <a:ext cx="3292219" cy="240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CA741A-508D-4063-8E2B-618B427E7A0C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6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barost1660\Desktop\sprawozdania\nowe H-14\DSCN68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7" b="17023"/>
          <a:stretch/>
        </p:blipFill>
        <p:spPr bwMode="auto">
          <a:xfrm>
            <a:off x="5727264" y="1265237"/>
            <a:ext cx="3006110" cy="2051817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pole tekstowe 5"/>
          <p:cNvSpPr txBox="1">
            <a:spLocks noChangeArrowheads="1"/>
          </p:cNvSpPr>
          <p:nvPr/>
        </p:nvSpPr>
        <p:spPr bwMode="auto">
          <a:xfrm>
            <a:off x="468313" y="1412875"/>
            <a:ext cx="3852862" cy="91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 sz="1200" b="0">
              <a:solidFill>
                <a:srgbClr val="A02F10"/>
              </a:solidFill>
            </a:endParaRPr>
          </a:p>
          <a:p>
            <a:endParaRPr lang="pl-PL" sz="1400" b="0">
              <a:solidFill>
                <a:srgbClr val="A02F10"/>
              </a:solidFill>
            </a:endParaRPr>
          </a:p>
          <a:p>
            <a:endParaRPr lang="pl-PL" sz="1400" b="0"/>
          </a:p>
          <a:p>
            <a:endParaRPr lang="pl-PL" sz="1400" b="0" u="sng"/>
          </a:p>
        </p:txBody>
      </p:sp>
      <p:sp>
        <p:nvSpPr>
          <p:cNvPr id="20487" name="Rectangle 8"/>
          <p:cNvSpPr>
            <a:spLocks noChangeArrowheads="1"/>
          </p:cNvSpPr>
          <p:nvPr/>
        </p:nvSpPr>
        <p:spPr bwMode="auto">
          <a:xfrm>
            <a:off x="598704" y="1116486"/>
            <a:ext cx="4333335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pl-PL" sz="1300" b="1" dirty="0" smtClean="0"/>
              <a:t>Kolejny etap modernizacji </a:t>
            </a:r>
            <a:r>
              <a:rPr lang="pl-PL" sz="1300" b="1" dirty="0"/>
              <a:t>budynku </a:t>
            </a:r>
            <a:r>
              <a:rPr lang="pl-PL" sz="1300" b="1" dirty="0" smtClean="0"/>
              <a:t>H-14 </a:t>
            </a:r>
            <a:br>
              <a:rPr lang="pl-PL" sz="1300" b="1" dirty="0" smtClean="0"/>
            </a:br>
            <a:r>
              <a:rPr lang="pl-PL" sz="1300" b="1" dirty="0" smtClean="0"/>
              <a:t>wraz </a:t>
            </a:r>
            <a:r>
              <a:rPr lang="pl-PL" sz="1300" dirty="0"/>
              <a:t> </a:t>
            </a:r>
            <a:r>
              <a:rPr lang="pl-PL" sz="1300" b="1" dirty="0" smtClean="0"/>
              <a:t>z jego wyposażeniem, zlokalizowanego </a:t>
            </a:r>
            <a:br>
              <a:rPr lang="pl-PL" sz="1300" b="1" dirty="0" smtClean="0"/>
            </a:br>
            <a:r>
              <a:rPr lang="pl-PL" sz="1300" b="1" dirty="0" smtClean="0"/>
              <a:t>przy Wybrzeżu Wyspiańskiego </a:t>
            </a:r>
            <a:r>
              <a:rPr lang="pl-PL" sz="1300" b="1" dirty="0"/>
              <a:t>40</a:t>
            </a:r>
          </a:p>
          <a:p>
            <a:endParaRPr lang="pl-PL" sz="1300" dirty="0" smtClean="0"/>
          </a:p>
          <a:p>
            <a:r>
              <a:rPr lang="pl-PL" sz="1200" b="1" dirty="0" smtClean="0"/>
              <a:t>Użytkownicy</a:t>
            </a:r>
            <a:r>
              <a:rPr lang="pl-PL" sz="1200" b="1" dirty="0"/>
              <a:t>: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200" b="0" dirty="0"/>
              <a:t>Akademicki Klub </a:t>
            </a:r>
            <a:r>
              <a:rPr lang="pl-PL" sz="1200" b="0" dirty="0" smtClean="0"/>
              <a:t>Sportowy</a:t>
            </a:r>
            <a:endParaRPr lang="pl-PL" sz="1200" b="0" dirty="0"/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200" b="0" dirty="0"/>
              <a:t>Dział Studencki i organizacje </a:t>
            </a:r>
            <a:r>
              <a:rPr lang="pl-PL" sz="1200" b="0" dirty="0" smtClean="0"/>
              <a:t>studenckie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200" b="0" dirty="0" smtClean="0"/>
              <a:t>część </a:t>
            </a:r>
            <a:r>
              <a:rPr lang="pl-PL" sz="1200" b="0" dirty="0"/>
              <a:t>konferencyjna</a:t>
            </a:r>
            <a:r>
              <a:rPr lang="pl-PL" sz="1200" b="0" dirty="0" smtClean="0"/>
              <a:t>.</a:t>
            </a:r>
          </a:p>
          <a:p>
            <a:endParaRPr lang="pl-PL" sz="1200" b="0" dirty="0" smtClean="0"/>
          </a:p>
          <a:p>
            <a:r>
              <a:rPr lang="pl-PL" sz="1200" b="1" dirty="0" smtClean="0"/>
              <a:t>Koszt robót budowlanych: </a:t>
            </a:r>
            <a:r>
              <a:rPr lang="pl-PL" sz="1200" b="0" dirty="0" smtClean="0"/>
              <a:t>ok. 10 mln zł</a:t>
            </a:r>
          </a:p>
          <a:p>
            <a:r>
              <a:rPr lang="pl-PL" sz="1200" dirty="0" smtClean="0"/>
              <a:t>Prace finansowane w większości z dotacji </a:t>
            </a:r>
          </a:p>
          <a:p>
            <a:r>
              <a:rPr lang="pl-PL" sz="1200" dirty="0" smtClean="0"/>
              <a:t>Ministerstwa Nauki i </a:t>
            </a:r>
            <a:r>
              <a:rPr lang="pl-PL" sz="1200" dirty="0"/>
              <a:t>Szkolnictwa Wyższego</a:t>
            </a:r>
          </a:p>
          <a:p>
            <a:endParaRPr lang="pl-PL" sz="1200" b="0" dirty="0" smtClean="0"/>
          </a:p>
          <a:p>
            <a:r>
              <a:rPr lang="pl-PL" sz="1200" b="1" dirty="0" smtClean="0"/>
              <a:t>Wykonawca</a:t>
            </a:r>
            <a:r>
              <a:rPr lang="pl-PL" sz="1200" b="1" dirty="0"/>
              <a:t>: </a:t>
            </a:r>
          </a:p>
          <a:p>
            <a:r>
              <a:rPr lang="pl-PL" sz="1200" b="0" dirty="0" smtClean="0"/>
              <a:t>MAXBUD </a:t>
            </a:r>
            <a:r>
              <a:rPr lang="pl-PL" sz="1200" b="0" dirty="0"/>
              <a:t>ABJ Sp. z o.o. </a:t>
            </a:r>
          </a:p>
          <a:p>
            <a:endParaRPr lang="pl-PL" sz="1400" b="0" dirty="0" smtClean="0"/>
          </a:p>
        </p:txBody>
      </p:sp>
      <p:sp>
        <p:nvSpPr>
          <p:cNvPr id="13" name="Tytuł 1"/>
          <p:cNvSpPr txBox="1">
            <a:spLocks/>
          </p:cNvSpPr>
          <p:nvPr/>
        </p:nvSpPr>
        <p:spPr>
          <a:xfrm>
            <a:off x="205929" y="546100"/>
            <a:ext cx="8579296" cy="719138"/>
          </a:xfrm>
          <a:prstGeom prst="rect">
            <a:avLst/>
          </a:prstGeom>
        </p:spPr>
        <p:txBody>
          <a:bodyPr/>
          <a:lstStyle/>
          <a:p>
            <a:pPr marL="0" marR="0" lvl="0" indent="3556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593602" y="476934"/>
            <a:ext cx="7854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/>
              <a:t>Remont elewacji i przebudowa H-14 </a:t>
            </a:r>
          </a:p>
        </p:txBody>
      </p:sp>
      <p:pic>
        <p:nvPicPr>
          <p:cNvPr id="15" name="Picture 2" descr="S:\Magazyn\Ela\foty-do=prezentacji\DSC054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53"/>
          <a:stretch/>
        </p:blipFill>
        <p:spPr bwMode="auto">
          <a:xfrm>
            <a:off x="5727263" y="3367080"/>
            <a:ext cx="3006110" cy="257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4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ytuł 1"/>
          <p:cNvSpPr>
            <a:spLocks/>
          </p:cNvSpPr>
          <p:nvPr/>
        </p:nvSpPr>
        <p:spPr bwMode="auto">
          <a:xfrm>
            <a:off x="528531" y="440668"/>
            <a:ext cx="831691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Remont </a:t>
            </a:r>
            <a:r>
              <a:rPr lang="pl-PL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fragmentu elewacji </a:t>
            </a:r>
            <a:br>
              <a:rPr lang="pl-PL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l-PL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oraz dziedzińca budynku D-1</a:t>
            </a:r>
            <a:endParaRPr lang="pl-PL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579" name="pole tekstowe 5"/>
          <p:cNvSpPr txBox="1">
            <a:spLocks noChangeArrowheads="1"/>
          </p:cNvSpPr>
          <p:nvPr/>
        </p:nvSpPr>
        <p:spPr bwMode="auto">
          <a:xfrm>
            <a:off x="553091" y="1515893"/>
            <a:ext cx="4133896" cy="2846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400" b="1" dirty="0" smtClean="0"/>
              <a:t>Trwają sukcesywne prace mające na celu wyremontowanie całej elewacji budynków D-1 i D-2, dzięki temu </a:t>
            </a:r>
            <a:r>
              <a:rPr lang="pl-PL" sz="1400" b="1" dirty="0"/>
              <a:t>poprawie ulegnie </a:t>
            </a:r>
            <a:r>
              <a:rPr lang="pl-PL" sz="1400" b="1" dirty="0" smtClean="0"/>
              <a:t>ich estetyka.</a:t>
            </a:r>
          </a:p>
          <a:p>
            <a:endParaRPr lang="pl-PL" sz="1400" dirty="0" smtClean="0"/>
          </a:p>
          <a:p>
            <a:r>
              <a:rPr lang="pl-PL" sz="1400" dirty="0" smtClean="0"/>
              <a:t>W roku 2014 została wyremontowana </a:t>
            </a:r>
            <a:r>
              <a:rPr lang="pl-PL" sz="1400" dirty="0"/>
              <a:t>elewacja </a:t>
            </a:r>
            <a:r>
              <a:rPr lang="pl-PL" sz="1400" dirty="0" smtClean="0"/>
              <a:t>wschodnia budynku D-1, zakończenie </a:t>
            </a:r>
            <a:r>
              <a:rPr lang="pl-PL" sz="1400" dirty="0"/>
              <a:t>realizacji </a:t>
            </a:r>
            <a:r>
              <a:rPr lang="pl-PL" sz="1400" dirty="0" smtClean="0"/>
              <a:t>całego zadania planuje się na na </a:t>
            </a:r>
            <a:r>
              <a:rPr lang="pl-PL" sz="1400" dirty="0"/>
              <a:t>rok </a:t>
            </a:r>
            <a:r>
              <a:rPr lang="pl-PL" sz="1400" dirty="0" smtClean="0"/>
              <a:t>2015.</a:t>
            </a:r>
            <a:endParaRPr lang="pl-PL" sz="1400" dirty="0"/>
          </a:p>
          <a:p>
            <a:endParaRPr lang="pl-PL" sz="1400" dirty="0"/>
          </a:p>
          <a:p>
            <a:pPr>
              <a:spcAft>
                <a:spcPts val="600"/>
              </a:spcAft>
              <a:tabLst>
                <a:tab pos="457200" algn="l"/>
              </a:tabLst>
            </a:pPr>
            <a:r>
              <a:rPr lang="pl-PL" sz="1400" b="1" dirty="0"/>
              <a:t>Wykonawca: </a:t>
            </a:r>
            <a:r>
              <a:rPr lang="pl-PL" sz="1400" dirty="0"/>
              <a:t>HEXAGON Sp. </a:t>
            </a:r>
            <a:r>
              <a:rPr lang="pl-PL" sz="1400" dirty="0" smtClean="0"/>
              <a:t> z o. o.</a:t>
            </a:r>
            <a:endParaRPr lang="pl-PL" sz="1400" dirty="0"/>
          </a:p>
          <a:p>
            <a:pPr lvl="0" algn="just">
              <a:spcAft>
                <a:spcPts val="600"/>
              </a:spcAft>
              <a:tabLst>
                <a:tab pos="457200" algn="l"/>
              </a:tabLst>
            </a:pPr>
            <a:endParaRPr lang="pl-PL" sz="2000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4580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7313" y="1511300"/>
            <a:ext cx="4921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7" y="1413668"/>
            <a:ext cx="4937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4"/>
          <a:stretch/>
        </p:blipFill>
        <p:spPr bwMode="auto">
          <a:xfrm>
            <a:off x="5820229" y="1413668"/>
            <a:ext cx="2891971" cy="2681524"/>
          </a:xfrm>
          <a:prstGeom prst="round1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49" descr="C:\Documents and Settings\Tadeusz Kłodowski\Pulpit\szablon prezentacji\rozek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51830" y="5280638"/>
            <a:ext cx="515348" cy="515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barost1660\Desktop\sprawozdania\D! elew\P912009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2" b="34980"/>
          <a:stretch/>
        </p:blipFill>
        <p:spPr bwMode="auto">
          <a:xfrm>
            <a:off x="5820228" y="4213326"/>
            <a:ext cx="2891971" cy="172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0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517915"/>
            <a:ext cx="8064896" cy="563662"/>
          </a:xfrm>
        </p:spPr>
        <p:txBody>
          <a:bodyPr>
            <a:noAutofit/>
          </a:bodyPr>
          <a:lstStyle/>
          <a:p>
            <a:pPr indent="0"/>
            <a:r>
              <a:rPr lang="pl-PL" sz="3200" dirty="0" smtClean="0"/>
              <a:t>Zespół Szkół Akademickich</a:t>
            </a:r>
            <a:endParaRPr lang="pl-PL" sz="32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683568" y="1302988"/>
            <a:ext cx="4320480" cy="2160649"/>
          </a:xfrm>
        </p:spPr>
        <p:txBody>
          <a:bodyPr>
            <a:normAutofit/>
          </a:bodyPr>
          <a:lstStyle/>
          <a:p>
            <a:r>
              <a:rPr lang="pl-PL" sz="1300" b="1" dirty="0" smtClean="0"/>
              <a:t>Od września 2014 roku swoją działalność </a:t>
            </a:r>
            <a:r>
              <a:rPr lang="pl-PL" sz="1300" b="1" dirty="0"/>
              <a:t>rozpoczął  </a:t>
            </a:r>
            <a:r>
              <a:rPr lang="pl-PL" sz="1300" b="1" dirty="0" smtClean="0"/>
              <a:t>Zespół Szkół Akademickich, Akademickie </a:t>
            </a:r>
            <a:r>
              <a:rPr lang="pl-PL" sz="1300" b="1" dirty="0"/>
              <a:t>Liceum Ogólnokształcące </a:t>
            </a:r>
            <a:r>
              <a:rPr lang="pl-PL" sz="1300" b="1" dirty="0" smtClean="0"/>
              <a:t>oraz </a:t>
            </a:r>
            <a:r>
              <a:rPr lang="pl-PL" sz="1300" b="1" dirty="0"/>
              <a:t>Gimnazjum </a:t>
            </a:r>
            <a:r>
              <a:rPr lang="pl-PL" sz="1300" b="1" dirty="0" smtClean="0"/>
              <a:t>Akademickie. </a:t>
            </a:r>
          </a:p>
          <a:p>
            <a:endParaRPr lang="pl-PL" sz="1300" dirty="0" smtClean="0"/>
          </a:p>
          <a:p>
            <a:r>
              <a:rPr lang="pl-PL" sz="1300" dirty="0" smtClean="0"/>
              <a:t>W 2014 roku przeprowadzono szereg prac remontowych, mających na celu dostosowanie pomieszczeń, laboratoriów oraz pracowni multimedialnych do optymalnego </a:t>
            </a:r>
            <a:r>
              <a:rPr lang="pl-PL" sz="1300" dirty="0"/>
              <a:t>działania nowoczesnej </a:t>
            </a:r>
            <a:r>
              <a:rPr lang="pl-PL" sz="1300" dirty="0" smtClean="0"/>
              <a:t>szkoły.</a:t>
            </a:r>
            <a:endParaRPr lang="pl-PL" sz="13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8" y="3466353"/>
            <a:ext cx="3082821" cy="231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8" y="1067660"/>
            <a:ext cx="3082822" cy="2312117"/>
          </a:xfrm>
          <a:prstGeom prst="round1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C88775-6005-4CF0-B1FC-1D474E9DF1AF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3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3508" y="419347"/>
            <a:ext cx="3672408" cy="648072"/>
          </a:xfrm>
        </p:spPr>
        <p:txBody>
          <a:bodyPr>
            <a:noAutofit/>
          </a:bodyPr>
          <a:lstStyle/>
          <a:p>
            <a:r>
              <a:rPr lang="pl-PL" b="1" dirty="0" smtClean="0"/>
              <a:t>Gmach Główny</a:t>
            </a:r>
            <a:endParaRPr lang="pl-PL" b="1" dirty="0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1"/>
          </p:nvPr>
        </p:nvSpPr>
        <p:spPr>
          <a:xfrm>
            <a:off x="459013" y="3248980"/>
            <a:ext cx="4536504" cy="143185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pl-PL" sz="1400" dirty="0" smtClean="0"/>
              <a:t>W </a:t>
            </a:r>
            <a:r>
              <a:rPr lang="pl-PL" sz="1400" dirty="0"/>
              <a:t>2014 </a:t>
            </a:r>
            <a:r>
              <a:rPr lang="pl-PL" sz="1400" dirty="0" smtClean="0"/>
              <a:t>rozpoczęto realizację następujących przedsięwzięć remontowych:</a:t>
            </a:r>
          </a:p>
          <a:p>
            <a:pPr marL="342900" indent="-342900"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Remont </a:t>
            </a:r>
            <a:r>
              <a:rPr lang="pl-PL" sz="1400" b="0" dirty="0"/>
              <a:t>pomieszczeń Prorektorów</a:t>
            </a:r>
          </a:p>
          <a:p>
            <a:pPr marL="342900" indent="-342900"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Remont </a:t>
            </a:r>
            <a:r>
              <a:rPr lang="pl-PL" sz="1400" b="0" dirty="0"/>
              <a:t>toalet „pion C”</a:t>
            </a:r>
          </a:p>
          <a:p>
            <a:pPr marL="342900" indent="-342900"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Remont </a:t>
            </a:r>
            <a:r>
              <a:rPr lang="pl-PL" sz="1400" b="0" dirty="0"/>
              <a:t>posadzki na korytarzu północnym</a:t>
            </a:r>
          </a:p>
          <a:p>
            <a:pPr marL="342900" indent="-342900">
              <a:spcBef>
                <a:spcPts val="0"/>
              </a:spcBef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 smtClean="0"/>
              <a:t>Remont </a:t>
            </a:r>
            <a:r>
              <a:rPr lang="pl-PL" sz="1400" b="0" dirty="0"/>
              <a:t>Czytelni </a:t>
            </a:r>
            <a:r>
              <a:rPr lang="pl-PL" sz="1400" b="0" dirty="0" smtClean="0"/>
              <a:t>Ogólnej.</a:t>
            </a:r>
            <a:endParaRPr lang="pl-PL" sz="1400" b="0" dirty="0"/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92" y="548680"/>
            <a:ext cx="3389592" cy="2540816"/>
          </a:xfrm>
          <a:prstGeom prst="round1Rect">
            <a:avLst/>
          </a:prstGeom>
        </p:spPr>
      </p:pic>
      <p:sp>
        <p:nvSpPr>
          <p:cNvPr id="13" name="Symbol zastępczy tekstu 12"/>
          <p:cNvSpPr>
            <a:spLocks noGrp="1"/>
          </p:cNvSpPr>
          <p:nvPr>
            <p:ph type="body" sz="quarter" idx="3"/>
          </p:nvPr>
        </p:nvSpPr>
        <p:spPr>
          <a:xfrm>
            <a:off x="459013" y="1304764"/>
            <a:ext cx="4365015" cy="1368152"/>
          </a:xfrm>
        </p:spPr>
        <p:txBody>
          <a:bodyPr>
            <a:noAutofit/>
          </a:bodyPr>
          <a:lstStyle/>
          <a:p>
            <a:r>
              <a:rPr lang="pl-PL" sz="1400" dirty="0" smtClean="0"/>
              <a:t>Trwają prace mające na celu przywrócenie wyjściowej estetyki zabytkowego wnętrza budynku </a:t>
            </a:r>
            <a:r>
              <a:rPr lang="pl-PL" sz="1400" dirty="0"/>
              <a:t>A-1 Politechniki </a:t>
            </a:r>
            <a:r>
              <a:rPr lang="pl-PL" sz="1400" dirty="0" smtClean="0"/>
              <a:t>Wrocławskiej </a:t>
            </a:r>
            <a:br>
              <a:rPr lang="pl-PL" sz="1400" dirty="0" smtClean="0"/>
            </a:br>
            <a:r>
              <a:rPr lang="pl-PL" sz="1400" dirty="0" smtClean="0"/>
              <a:t>oraz dostosowanie go do obowiązujących przepisów  w zakresie </a:t>
            </a:r>
            <a:r>
              <a:rPr lang="pl-PL" sz="1400" dirty="0" err="1" smtClean="0"/>
              <a:t>p.poż</a:t>
            </a:r>
            <a:r>
              <a:rPr lang="pl-PL" sz="1400" dirty="0" smtClean="0"/>
              <a:t>. </a:t>
            </a:r>
          </a:p>
          <a:p>
            <a:endParaRPr lang="pl-PL" sz="1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362" y="3248980"/>
            <a:ext cx="3416322" cy="2558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CA741A-508D-4063-8E2B-618B427E7A0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3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zawartości 2"/>
          <p:cNvSpPr>
            <a:spLocks noGrp="1"/>
          </p:cNvSpPr>
          <p:nvPr>
            <p:ph idx="4294967295"/>
          </p:nvPr>
        </p:nvSpPr>
        <p:spPr>
          <a:xfrm>
            <a:off x="1150938" y="1268413"/>
            <a:ext cx="7535862" cy="4525962"/>
          </a:xfrm>
        </p:spPr>
        <p:txBody>
          <a:bodyPr/>
          <a:lstStyle/>
          <a:p>
            <a:pPr marL="609600" indent="-609600">
              <a:buFont typeface="Arial" charset="0"/>
              <a:buNone/>
            </a:pPr>
            <a:endParaRPr lang="pl-PL" sz="1200" smtClean="0">
              <a:latin typeface="Arial" charset="0"/>
            </a:endParaRPr>
          </a:p>
          <a:p>
            <a:pPr marL="609600" indent="-609600">
              <a:buFont typeface="Arial" charset="0"/>
              <a:buNone/>
            </a:pPr>
            <a:endParaRPr lang="pl-PL" sz="1200" smtClean="0">
              <a:latin typeface="Arial" charset="0"/>
            </a:endParaRPr>
          </a:p>
          <a:p>
            <a:pPr marL="609600" indent="-609600">
              <a:buFont typeface="Arial" charset="0"/>
              <a:buNone/>
            </a:pPr>
            <a:endParaRPr lang="pl-PL" sz="1200" smtClean="0">
              <a:latin typeface="Arial" charset="0"/>
            </a:endParaRPr>
          </a:p>
        </p:txBody>
      </p:sp>
      <p:graphicFrame>
        <p:nvGraphicFramePr>
          <p:cNvPr id="61490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537273"/>
              </p:ext>
            </p:extLst>
          </p:nvPr>
        </p:nvGraphicFramePr>
        <p:xfrm>
          <a:off x="509262" y="1172861"/>
          <a:ext cx="8260906" cy="5321564"/>
        </p:xfrm>
        <a:graphic>
          <a:graphicData uri="http://schemas.openxmlformats.org/drawingml/2006/table">
            <a:tbl>
              <a:tblPr/>
              <a:tblGrid>
                <a:gridCol w="1332148"/>
                <a:gridCol w="3904422"/>
                <a:gridCol w="3024336"/>
              </a:tblGrid>
              <a:tr h="4183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Skrócona nazwa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Pełna nazwa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Etap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4126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Kompleks GEO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cs typeface="Times New Roman" pitchFamily="18" charset="0"/>
                        </a:rPr>
                        <a:t>Kompleks edukacyjno-badawczy GEOCENTRUM Politechniki Wrocławskiej</a:t>
                      </a: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Opracowanie programu funkcjonalno-użytkowego oraz dokumentacji projektowo-kosztorysowej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126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Bulwar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pl-PL" sz="1400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Zagospodarowania terenu sportowo – rekreacyjnego, Bulwaru Politechniki Wrocławskiej wzdłuż Odry przy Wybrzeżu Wyspiańskiego</a:t>
                      </a:r>
                      <a:endParaRPr lang="pl-PL" sz="1400" baseline="0" dirty="0" smtClean="0">
                        <a:solidFill>
                          <a:schemeClr val="tx1"/>
                        </a:solidFill>
                        <a:latin typeface="Trebuchet MS" panose="020B0603020202020204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Opracowywanie dokumentacji projektowo-kosztorysowej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162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Hala Sportowa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Hala widowiskowo-sportowa zlokalizowana na terenie SWFIS Politechniki Wrocławskiej przy ul. Chełmońskiego 12 we Wrocławiu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Realizacja robót w 2015/2016 roku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51628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ZSKDiBF</a:t>
                      </a:r>
                      <a:endParaRPr kumimoji="0" lang="pl-PL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Wdrożenie Zintegrowanego Systemu Kontroli Dostępu i Bezpieczeństwa Fizycznego na terenie Kampusu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Realizacja robót w 2015 roku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142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D-20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Remont elewacji budynku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Realizacja robót w 2015 roku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0205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Kampus 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Przebudowa budynku E-1, E-3 i E-5, zagospodarowanie terenu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Realizacja robót w 2015/2016 roku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8982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A-1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Dostosowanie budynku A-1 do przepisów </a:t>
                      </a:r>
                      <a:r>
                        <a:rPr kumimoji="0" lang="pl-PL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p.poż</a:t>
                      </a:r>
                      <a:r>
                        <a:rPr kumimoji="0" lang="pl-PL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Opracowywanie dokumentacji projektowo-kosztorysowej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8" name="Tytuł 1"/>
          <p:cNvSpPr txBox="1">
            <a:spLocks/>
          </p:cNvSpPr>
          <p:nvPr/>
        </p:nvSpPr>
        <p:spPr bwMode="auto">
          <a:xfrm>
            <a:off x="558566" y="512676"/>
            <a:ext cx="79938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indent="0"/>
            <a:r>
              <a:rPr lang="pl-PL" b="1" dirty="0"/>
              <a:t>P</a:t>
            </a:r>
            <a:r>
              <a:rPr lang="pl-PL" b="1" dirty="0" smtClean="0"/>
              <a:t>lanowane inwestycje budowlane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6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zawartości 2"/>
          <p:cNvSpPr>
            <a:spLocks noGrp="1"/>
          </p:cNvSpPr>
          <p:nvPr>
            <p:ph idx="4294967295"/>
          </p:nvPr>
        </p:nvSpPr>
        <p:spPr>
          <a:xfrm>
            <a:off x="1150938" y="1268413"/>
            <a:ext cx="7535862" cy="4525962"/>
          </a:xfrm>
        </p:spPr>
        <p:txBody>
          <a:bodyPr/>
          <a:lstStyle/>
          <a:p>
            <a:pPr marL="609600" indent="-609600">
              <a:buFont typeface="Arial" charset="0"/>
              <a:buNone/>
            </a:pPr>
            <a:endParaRPr lang="pl-PL" sz="1200" smtClean="0">
              <a:latin typeface="Arial" charset="0"/>
            </a:endParaRPr>
          </a:p>
          <a:p>
            <a:pPr marL="609600" indent="-609600">
              <a:buFont typeface="Arial" charset="0"/>
              <a:buNone/>
            </a:pPr>
            <a:endParaRPr lang="pl-PL" sz="1200" smtClean="0">
              <a:latin typeface="Arial" charset="0"/>
            </a:endParaRPr>
          </a:p>
          <a:p>
            <a:pPr marL="609600" indent="-609600">
              <a:buFont typeface="Arial" charset="0"/>
              <a:buNone/>
            </a:pPr>
            <a:endParaRPr lang="pl-PL" sz="1200" smtClean="0">
              <a:latin typeface="Arial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 bwMode="auto">
          <a:xfrm>
            <a:off x="558566" y="512676"/>
            <a:ext cx="79938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indent="0"/>
            <a:r>
              <a:rPr lang="pl-PL" dirty="0">
                <a:solidFill>
                  <a:prstClr val="black"/>
                </a:solidFill>
              </a:rPr>
              <a:t>Informatyzacja Uczelni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412875" y="1205136"/>
            <a:ext cx="75358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charset="0"/>
              <a:buNone/>
            </a:pPr>
            <a:endParaRPr lang="pl-PL" sz="1800" b="1" smtClean="0">
              <a:latin typeface="+mj-lt"/>
            </a:endParaRPr>
          </a:p>
          <a:p>
            <a:pPr eaLnBrk="1" hangingPunct="1">
              <a:buFont typeface="Arial" charset="0"/>
              <a:buNone/>
            </a:pPr>
            <a:r>
              <a:rPr lang="pl-PL" sz="1400" b="0" smtClean="0">
                <a:latin typeface="+mj-lt"/>
              </a:rPr>
              <a:t> </a:t>
            </a:r>
            <a:endParaRPr lang="pl-PL" sz="1400" b="0" dirty="0" smtClean="0">
              <a:latin typeface="+mj-lt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252537" y="3468911"/>
            <a:ext cx="68214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4000" b="0">
                <a:solidFill>
                  <a:prstClr val="black"/>
                </a:solidFill>
                <a:latin typeface="+mj-lt"/>
              </a:rPr>
              <a:t>          </a:t>
            </a:r>
            <a:endParaRPr lang="pl-PL" sz="4400" b="0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10" name="Grupa 7"/>
          <p:cNvGrpSpPr/>
          <p:nvPr/>
        </p:nvGrpSpPr>
        <p:grpSpPr>
          <a:xfrm>
            <a:off x="800754" y="3810486"/>
            <a:ext cx="7562618" cy="1435100"/>
            <a:chOff x="620101" y="3874824"/>
            <a:chExt cx="7562618" cy="1435100"/>
          </a:xfrm>
        </p:grpSpPr>
        <p:sp>
          <p:nvSpPr>
            <p:cNvPr id="11" name="Freeform 1301" descr="© INSCALE GmbH, 26.05.2010&#10;http://www.presentationload.com/"/>
            <p:cNvSpPr>
              <a:spLocks/>
            </p:cNvSpPr>
            <p:nvPr/>
          </p:nvSpPr>
          <p:spPr bwMode="gray">
            <a:xfrm>
              <a:off x="1796539" y="4308212"/>
              <a:ext cx="2063750" cy="555625"/>
            </a:xfrm>
            <a:custGeom>
              <a:avLst/>
              <a:gdLst>
                <a:gd name="T0" fmla="*/ 0 w 160"/>
                <a:gd name="T1" fmla="*/ 22 h 43"/>
                <a:gd name="T2" fmla="*/ 80 w 160"/>
                <a:gd name="T3" fmla="*/ 0 h 43"/>
                <a:gd name="T4" fmla="*/ 160 w 160"/>
                <a:gd name="T5" fmla="*/ 22 h 43"/>
                <a:gd name="T6" fmla="*/ 80 w 160"/>
                <a:gd name="T7" fmla="*/ 43 h 43"/>
                <a:gd name="T8" fmla="*/ 0 w 160"/>
                <a:gd name="T9" fmla="*/ 22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43"/>
                <a:gd name="T17" fmla="*/ 160 w 160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43">
                  <a:moveTo>
                    <a:pt x="0" y="22"/>
                  </a:moveTo>
                  <a:lnTo>
                    <a:pt x="80" y="0"/>
                  </a:lnTo>
                  <a:lnTo>
                    <a:pt x="160" y="22"/>
                  </a:lnTo>
                  <a:lnTo>
                    <a:pt x="80" y="43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rgbClr val="B2B2B2">
                    <a:gamma/>
                    <a:tint val="68627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19050" cap="flat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25400" dir="54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0">
                <a:solidFill>
                  <a:prstClr val="black"/>
                </a:solidFill>
                <a:latin typeface="+mj-lt"/>
                <a:cs typeface="Calibri" pitchFamily="34" charset="0"/>
              </a:endParaRPr>
            </a:p>
          </p:txBody>
        </p:sp>
        <p:sp>
          <p:nvSpPr>
            <p:cNvPr id="12" name="Freeform 1303" descr="© INSCALE GmbH, 26.05.2010&#10;http://www.presentationload.com/"/>
            <p:cNvSpPr>
              <a:spLocks/>
            </p:cNvSpPr>
            <p:nvPr/>
          </p:nvSpPr>
          <p:spPr bwMode="gray">
            <a:xfrm>
              <a:off x="4990589" y="4309799"/>
              <a:ext cx="2063750" cy="555625"/>
            </a:xfrm>
            <a:custGeom>
              <a:avLst/>
              <a:gdLst>
                <a:gd name="T0" fmla="*/ 0 w 160"/>
                <a:gd name="T1" fmla="*/ 22 h 43"/>
                <a:gd name="T2" fmla="*/ 80 w 160"/>
                <a:gd name="T3" fmla="*/ 0 h 43"/>
                <a:gd name="T4" fmla="*/ 160 w 160"/>
                <a:gd name="T5" fmla="*/ 22 h 43"/>
                <a:gd name="T6" fmla="*/ 80 w 160"/>
                <a:gd name="T7" fmla="*/ 43 h 43"/>
                <a:gd name="T8" fmla="*/ 0 w 160"/>
                <a:gd name="T9" fmla="*/ 22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0"/>
                <a:gd name="T16" fmla="*/ 0 h 43"/>
                <a:gd name="T17" fmla="*/ 160 w 160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0" h="43">
                  <a:moveTo>
                    <a:pt x="0" y="22"/>
                  </a:moveTo>
                  <a:lnTo>
                    <a:pt x="80" y="0"/>
                  </a:lnTo>
                  <a:lnTo>
                    <a:pt x="160" y="22"/>
                  </a:lnTo>
                  <a:lnTo>
                    <a:pt x="80" y="43"/>
                  </a:lnTo>
                  <a:lnTo>
                    <a:pt x="0" y="22"/>
                  </a:lnTo>
                  <a:close/>
                </a:path>
              </a:pathLst>
            </a:custGeom>
            <a:gradFill rotWithShape="1">
              <a:gsLst>
                <a:gs pos="0">
                  <a:srgbClr val="B2B2B2">
                    <a:gamma/>
                    <a:tint val="68627"/>
                    <a:invGamma/>
                  </a:srgbClr>
                </a:gs>
                <a:gs pos="100000">
                  <a:srgbClr val="B2B2B2"/>
                </a:gs>
              </a:gsLst>
              <a:lin ang="5400000" scaled="1"/>
            </a:gradFill>
            <a:ln w="19050" cap="flat" cmpd="sng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dist="25400" dir="5400000" algn="ctr" rotWithShape="0">
                <a:srgbClr val="80808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0">
                <a:solidFill>
                  <a:prstClr val="black"/>
                </a:solidFill>
                <a:latin typeface="+mj-lt"/>
                <a:cs typeface="Calibri" pitchFamily="34" charset="0"/>
              </a:endParaRPr>
            </a:p>
          </p:txBody>
        </p:sp>
        <p:sp>
          <p:nvSpPr>
            <p:cNvPr id="13" name="Freihandform 1533"/>
            <p:cNvSpPr>
              <a:spLocks/>
            </p:cNvSpPr>
            <p:nvPr/>
          </p:nvSpPr>
          <p:spPr bwMode="auto">
            <a:xfrm>
              <a:off x="1799714" y="3874824"/>
              <a:ext cx="5257800" cy="1435100"/>
            </a:xfrm>
            <a:custGeom>
              <a:avLst/>
              <a:gdLst>
                <a:gd name="T0" fmla="*/ 2616200 w 5257800"/>
                <a:gd name="T1" fmla="*/ 1435100 h 1435100"/>
                <a:gd name="T2" fmla="*/ 5257800 w 5257800"/>
                <a:gd name="T3" fmla="*/ 717550 h 1435100"/>
                <a:gd name="T4" fmla="*/ 2628900 w 5257800"/>
                <a:gd name="T5" fmla="*/ 0 h 1435100"/>
                <a:gd name="T6" fmla="*/ 0 w 5257800"/>
                <a:gd name="T7" fmla="*/ 730250 h 1435100"/>
                <a:gd name="T8" fmla="*/ 2616200 w 5257800"/>
                <a:gd name="T9" fmla="*/ 1435100 h 1435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57800" h="1435100">
                  <a:moveTo>
                    <a:pt x="2616200" y="1435100"/>
                  </a:moveTo>
                  <a:lnTo>
                    <a:pt x="5257800" y="717550"/>
                  </a:lnTo>
                  <a:lnTo>
                    <a:pt x="2628900" y="0"/>
                  </a:lnTo>
                  <a:lnTo>
                    <a:pt x="0" y="730250"/>
                  </a:lnTo>
                  <a:lnTo>
                    <a:pt x="2616200" y="1435100"/>
                  </a:lnTo>
                  <a:close/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sz="1200" b="0">
                <a:solidFill>
                  <a:prstClr val="black"/>
                </a:solidFill>
                <a:latin typeface="+mj-lt"/>
              </a:endParaRPr>
            </a:p>
          </p:txBody>
        </p:sp>
        <p:cxnSp>
          <p:nvCxnSpPr>
            <p:cNvPr id="14" name="Gerade Verbindung 2198"/>
            <p:cNvCxnSpPr>
              <a:cxnSpLocks noChangeShapeType="1"/>
            </p:cNvCxnSpPr>
            <p:nvPr/>
          </p:nvCxnSpPr>
          <p:spPr bwMode="auto">
            <a:xfrm rot="10800000">
              <a:off x="4939435" y="4309799"/>
              <a:ext cx="599620" cy="155533"/>
            </a:xfrm>
            <a:prstGeom prst="line">
              <a:avLst/>
            </a:prstGeom>
            <a:noFill/>
            <a:ln w="28575" algn="ctr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15" name="Gerade Verbindung 2198"/>
            <p:cNvCxnSpPr>
              <a:cxnSpLocks noChangeShapeType="1"/>
            </p:cNvCxnSpPr>
            <p:nvPr/>
          </p:nvCxnSpPr>
          <p:spPr bwMode="auto">
            <a:xfrm rot="10800000">
              <a:off x="6454719" y="4787657"/>
              <a:ext cx="599620" cy="155533"/>
            </a:xfrm>
            <a:prstGeom prst="line">
              <a:avLst/>
            </a:prstGeom>
            <a:noFill/>
            <a:ln w="28575" algn="ctr">
              <a:solidFill>
                <a:schemeClr val="accent1"/>
              </a:solidFill>
              <a:round/>
              <a:headEnd/>
              <a:tailEnd/>
            </a:ln>
          </p:spPr>
        </p:cxnSp>
        <p:sp>
          <p:nvSpPr>
            <p:cNvPr id="16" name="pole tekstowe 15"/>
            <p:cNvSpPr txBox="1"/>
            <p:nvPr/>
          </p:nvSpPr>
          <p:spPr>
            <a:xfrm>
              <a:off x="3809752" y="4052456"/>
              <a:ext cx="1276879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pl-PL" sz="1200" b="0" dirty="0">
                <a:solidFill>
                  <a:srgbClr val="9F250D"/>
                </a:solidFill>
                <a:latin typeface="+mj-lt"/>
              </a:endParaRPr>
            </a:p>
          </p:txBody>
        </p:sp>
        <p:sp>
          <p:nvSpPr>
            <p:cNvPr id="17" name="pole tekstowe 16"/>
            <p:cNvSpPr txBox="1"/>
            <p:nvPr/>
          </p:nvSpPr>
          <p:spPr>
            <a:xfrm>
              <a:off x="2124623" y="4483343"/>
              <a:ext cx="1276879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sz="1200" b="0" dirty="0" smtClean="0">
                  <a:solidFill>
                    <a:srgbClr val="9F250D"/>
                  </a:solidFill>
                  <a:latin typeface="+mj-lt"/>
                </a:rPr>
                <a:t>ACI</a:t>
              </a:r>
              <a:endParaRPr lang="pl-PL" sz="1200" b="0" dirty="0">
                <a:solidFill>
                  <a:srgbClr val="9F250D"/>
                </a:solidFill>
                <a:latin typeface="+mj-lt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5465252" y="4424343"/>
              <a:ext cx="1276879" cy="2769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sz="1200" b="0" dirty="0" smtClean="0">
                  <a:solidFill>
                    <a:srgbClr val="9F250D"/>
                  </a:solidFill>
                  <a:latin typeface="+mj-lt"/>
                </a:rPr>
                <a:t>WCSS</a:t>
              </a:r>
              <a:endParaRPr lang="pl-PL" sz="1200" b="0" dirty="0">
                <a:solidFill>
                  <a:srgbClr val="9F250D"/>
                </a:solidFill>
                <a:latin typeface="+mj-lt"/>
              </a:endParaRPr>
            </a:p>
          </p:txBody>
        </p:sp>
        <p:grpSp>
          <p:nvGrpSpPr>
            <p:cNvPr id="19" name="Group 2994"/>
            <p:cNvGrpSpPr>
              <a:grpSpLocks/>
            </p:cNvGrpSpPr>
            <p:nvPr/>
          </p:nvGrpSpPr>
          <p:grpSpPr bwMode="auto">
            <a:xfrm flipH="1">
              <a:off x="620101" y="3985803"/>
              <a:ext cx="1846261" cy="766843"/>
              <a:chOff x="1897" y="1219"/>
              <a:chExt cx="1327" cy="748"/>
            </a:xfrm>
          </p:grpSpPr>
          <p:grpSp>
            <p:nvGrpSpPr>
              <p:cNvPr id="28" name="Group 2995"/>
              <p:cNvGrpSpPr>
                <a:grpSpLocks/>
              </p:cNvGrpSpPr>
              <p:nvPr/>
            </p:nvGrpSpPr>
            <p:grpSpPr bwMode="auto">
              <a:xfrm>
                <a:off x="1897" y="1353"/>
                <a:ext cx="112" cy="614"/>
                <a:chOff x="1795" y="2685"/>
                <a:chExt cx="112" cy="614"/>
              </a:xfrm>
            </p:grpSpPr>
            <p:sp>
              <p:nvSpPr>
                <p:cNvPr id="30" name="Line 2996" descr="© INSCALE GmbH, 26.05.2010&#10;http://www.presentationload.com/"/>
                <p:cNvSpPr>
                  <a:spLocks noChangeShapeType="1"/>
                </p:cNvSpPr>
                <p:nvPr/>
              </p:nvSpPr>
              <p:spPr bwMode="gray">
                <a:xfrm rot="5400000">
                  <a:off x="1761" y="2719"/>
                  <a:ext cx="180" cy="112"/>
                </a:xfrm>
                <a:prstGeom prst="line">
                  <a:avLst/>
                </a:prstGeom>
                <a:noFill/>
                <a:ln w="28575">
                  <a:solidFill>
                    <a:srgbClr val="9F250D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pl-PL" sz="1200" b="0">
                    <a:solidFill>
                      <a:srgbClr val="9F250D"/>
                    </a:solidFill>
                    <a:latin typeface="+mj-lt"/>
                  </a:endParaRPr>
                </a:p>
              </p:txBody>
            </p:sp>
            <p:sp>
              <p:nvSpPr>
                <p:cNvPr id="31" name="Line 2997" descr="© INSCALE GmbH, 26.05.2010&#10;http://www.presentationload.com/"/>
                <p:cNvSpPr>
                  <a:spLocks noChangeShapeType="1"/>
                </p:cNvSpPr>
                <p:nvPr/>
              </p:nvSpPr>
              <p:spPr bwMode="gray">
                <a:xfrm rot="5400000">
                  <a:off x="1581" y="3085"/>
                  <a:ext cx="428" cy="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pl-PL" sz="1200" b="0">
                    <a:solidFill>
                      <a:srgbClr val="9F250D"/>
                    </a:solidFill>
                    <a:latin typeface="+mj-lt"/>
                  </a:endParaRPr>
                </a:p>
              </p:txBody>
            </p:sp>
          </p:grpSp>
          <p:sp>
            <p:nvSpPr>
              <p:cNvPr id="29" name="Text Box 2998" descr="© INSCALE GmbH, 26.05.2010&#10;http://www.presentationload.com/"/>
              <p:cNvSpPr txBox="1">
                <a:spLocks noChangeArrowheads="1"/>
              </p:cNvSpPr>
              <p:nvPr/>
            </p:nvSpPr>
            <p:spPr bwMode="gray">
              <a:xfrm>
                <a:off x="2137" y="1219"/>
                <a:ext cx="1087" cy="45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1200" b="0" i="1" dirty="0" smtClean="0">
                    <a:solidFill>
                      <a:srgbClr val="9F250D"/>
                    </a:solidFill>
                    <a:latin typeface="+mj-lt"/>
                  </a:rPr>
                  <a:t>Obsługa procesów wewnętrznych</a:t>
                </a:r>
                <a:endParaRPr lang="pl-PL" sz="1200" b="0" noProof="1">
                  <a:solidFill>
                    <a:srgbClr val="9F250D"/>
                  </a:solidFill>
                  <a:latin typeface="+mj-lt"/>
                </a:endParaRPr>
              </a:p>
            </p:txBody>
          </p:sp>
        </p:grpSp>
        <p:grpSp>
          <p:nvGrpSpPr>
            <p:cNvPr id="20" name="Group 2994"/>
            <p:cNvGrpSpPr>
              <a:grpSpLocks/>
            </p:cNvGrpSpPr>
            <p:nvPr/>
          </p:nvGrpSpPr>
          <p:grpSpPr bwMode="auto">
            <a:xfrm>
              <a:off x="6454719" y="3950380"/>
              <a:ext cx="1728000" cy="774020"/>
              <a:chOff x="1897" y="1212"/>
              <a:chExt cx="1242" cy="755"/>
            </a:xfrm>
          </p:grpSpPr>
          <p:grpSp>
            <p:nvGrpSpPr>
              <p:cNvPr id="24" name="Group 2995"/>
              <p:cNvGrpSpPr>
                <a:grpSpLocks/>
              </p:cNvGrpSpPr>
              <p:nvPr/>
            </p:nvGrpSpPr>
            <p:grpSpPr bwMode="auto">
              <a:xfrm>
                <a:off x="1897" y="1353"/>
                <a:ext cx="112" cy="614"/>
                <a:chOff x="1795" y="2685"/>
                <a:chExt cx="112" cy="614"/>
              </a:xfrm>
            </p:grpSpPr>
            <p:sp>
              <p:nvSpPr>
                <p:cNvPr id="26" name="Line 2996" descr="© INSCALE GmbH, 26.05.2010&#10;http://www.presentationload.com/"/>
                <p:cNvSpPr>
                  <a:spLocks noChangeShapeType="1"/>
                </p:cNvSpPr>
                <p:nvPr/>
              </p:nvSpPr>
              <p:spPr bwMode="gray">
                <a:xfrm rot="5400000">
                  <a:off x="1761" y="2719"/>
                  <a:ext cx="180" cy="112"/>
                </a:xfrm>
                <a:prstGeom prst="line">
                  <a:avLst/>
                </a:prstGeom>
                <a:noFill/>
                <a:ln w="28575">
                  <a:solidFill>
                    <a:srgbClr val="9F250D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pl-PL" sz="1200" b="0">
                    <a:solidFill>
                      <a:srgbClr val="9F250D"/>
                    </a:solidFill>
                    <a:latin typeface="+mj-lt"/>
                  </a:endParaRPr>
                </a:p>
              </p:txBody>
            </p:sp>
            <p:sp>
              <p:nvSpPr>
                <p:cNvPr id="27" name="Line 2997" descr="© INSCALE GmbH, 26.05.2010&#10;http://www.presentationload.com/"/>
                <p:cNvSpPr>
                  <a:spLocks noChangeShapeType="1"/>
                </p:cNvSpPr>
                <p:nvPr/>
              </p:nvSpPr>
              <p:spPr bwMode="gray">
                <a:xfrm rot="5400000">
                  <a:off x="1581" y="3085"/>
                  <a:ext cx="428" cy="0"/>
                </a:xfrm>
                <a:prstGeom prst="line">
                  <a:avLst/>
                </a:prstGeom>
                <a:noFill/>
                <a:ln w="28575">
                  <a:solidFill>
                    <a:schemeClr val="accent2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pPr algn="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pl-PL" sz="1200" b="0">
                    <a:solidFill>
                      <a:srgbClr val="9F250D"/>
                    </a:solidFill>
                    <a:latin typeface="+mj-lt"/>
                  </a:endParaRPr>
                </a:p>
              </p:txBody>
            </p:sp>
          </p:grpSp>
          <p:sp>
            <p:nvSpPr>
              <p:cNvPr id="25" name="Text Box 2998" descr="© INSCALE GmbH, 26.05.2010&#10;http://www.presentationload.com/"/>
              <p:cNvSpPr txBox="1">
                <a:spLocks noChangeArrowheads="1"/>
              </p:cNvSpPr>
              <p:nvPr/>
            </p:nvSpPr>
            <p:spPr bwMode="gray">
              <a:xfrm>
                <a:off x="2052" y="1212"/>
                <a:ext cx="1087" cy="45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pl-PL" sz="1200" b="0" i="1" dirty="0" smtClean="0">
                    <a:solidFill>
                      <a:srgbClr val="9F250D"/>
                    </a:solidFill>
                    <a:latin typeface="+mj-lt"/>
                  </a:rPr>
                  <a:t>Obsługa procesów zewnętrznych</a:t>
                </a:r>
                <a:endParaRPr lang="pl-PL" sz="1200" b="0" noProof="1">
                  <a:solidFill>
                    <a:srgbClr val="9F250D"/>
                  </a:solidFill>
                  <a:latin typeface="+mj-lt"/>
                </a:endParaRPr>
              </a:p>
            </p:txBody>
          </p:sp>
        </p:grpSp>
        <p:sp>
          <p:nvSpPr>
            <p:cNvPr id="21" name="Text Box 2998" descr="© INSCALE GmbH, 26.05.2010&#10;http://www.presentationload.com/"/>
            <p:cNvSpPr txBox="1">
              <a:spLocks noChangeArrowheads="1"/>
            </p:cNvSpPr>
            <p:nvPr/>
          </p:nvSpPr>
          <p:spPr bwMode="gray">
            <a:xfrm>
              <a:off x="3401502" y="4602149"/>
              <a:ext cx="188494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sz="1200" b="0" i="1" dirty="0" smtClean="0">
                  <a:solidFill>
                    <a:srgbClr val="9F250D"/>
                  </a:solidFill>
                  <a:latin typeface="+mj-lt"/>
                </a:rPr>
                <a:t>Koordynacja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sz="1200" b="0" i="1" dirty="0" smtClean="0">
                  <a:solidFill>
                    <a:srgbClr val="9F250D"/>
                  </a:solidFill>
                  <a:latin typeface="+mj-lt"/>
                </a:rPr>
                <a:t> i </a:t>
              </a:r>
              <a:r>
                <a:rPr lang="pl-PL" sz="1200" b="0" dirty="0" smtClean="0">
                  <a:solidFill>
                    <a:srgbClr val="9F250D"/>
                  </a:solidFill>
                  <a:latin typeface="+mj-lt"/>
                </a:rPr>
                <a:t>integracja</a:t>
              </a:r>
              <a:r>
                <a:rPr lang="pl-PL" sz="1200" b="0" i="1" dirty="0" smtClean="0">
                  <a:solidFill>
                    <a:srgbClr val="9F250D"/>
                  </a:solidFill>
                  <a:latin typeface="+mj-lt"/>
                </a:rPr>
                <a:t> procesów</a:t>
              </a:r>
            </a:p>
          </p:txBody>
        </p:sp>
        <p:cxnSp>
          <p:nvCxnSpPr>
            <p:cNvPr id="22" name="Gerade Verbindung 2198"/>
            <p:cNvCxnSpPr>
              <a:cxnSpLocks noChangeShapeType="1"/>
            </p:cNvCxnSpPr>
            <p:nvPr/>
          </p:nvCxnSpPr>
          <p:spPr bwMode="auto">
            <a:xfrm flipH="1">
              <a:off x="3260669" y="4276504"/>
              <a:ext cx="599620" cy="155533"/>
            </a:xfrm>
            <a:prstGeom prst="line">
              <a:avLst/>
            </a:prstGeom>
            <a:noFill/>
            <a:ln w="28575" algn="ctr">
              <a:solidFill>
                <a:schemeClr val="tx1">
                  <a:lumMod val="50000"/>
                  <a:lumOff val="50000"/>
                </a:schemeClr>
              </a:solidFill>
              <a:round/>
              <a:headEnd/>
              <a:tailEnd/>
            </a:ln>
          </p:spPr>
        </p:cxnSp>
        <p:cxnSp>
          <p:nvCxnSpPr>
            <p:cNvPr id="23" name="Gerade Verbindung 2198"/>
            <p:cNvCxnSpPr>
              <a:cxnSpLocks noChangeShapeType="1"/>
            </p:cNvCxnSpPr>
            <p:nvPr/>
          </p:nvCxnSpPr>
          <p:spPr bwMode="auto">
            <a:xfrm flipH="1">
              <a:off x="1796539" y="4787657"/>
              <a:ext cx="599620" cy="155533"/>
            </a:xfrm>
            <a:prstGeom prst="line">
              <a:avLst/>
            </a:prstGeom>
            <a:noFill/>
            <a:ln w="28575" algn="ctr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</p:cxnSp>
      </p:grpSp>
      <p:grpSp>
        <p:nvGrpSpPr>
          <p:cNvPr id="32" name="Grupa 29"/>
          <p:cNvGrpSpPr/>
          <p:nvPr/>
        </p:nvGrpSpPr>
        <p:grpSpPr>
          <a:xfrm>
            <a:off x="152400" y="1146486"/>
            <a:ext cx="8821737" cy="3112800"/>
            <a:chOff x="71438" y="1520825"/>
            <a:chExt cx="8821737" cy="3112800"/>
          </a:xfrm>
        </p:grpSpPr>
        <p:sp>
          <p:nvSpPr>
            <p:cNvPr id="33" name="Freeform 15"/>
            <p:cNvSpPr>
              <a:spLocks/>
            </p:cNvSpPr>
            <p:nvPr/>
          </p:nvSpPr>
          <p:spPr bwMode="gray">
            <a:xfrm>
              <a:off x="6684963" y="3095625"/>
              <a:ext cx="1379537" cy="1069975"/>
            </a:xfrm>
            <a:custGeom>
              <a:avLst/>
              <a:gdLst>
                <a:gd name="T0" fmla="*/ 2147483647 w 491"/>
                <a:gd name="T1" fmla="*/ 0 h 381"/>
                <a:gd name="T2" fmla="*/ 2147483647 w 491"/>
                <a:gd name="T3" fmla="*/ 2147483647 h 381"/>
                <a:gd name="T4" fmla="*/ 2147483647 w 491"/>
                <a:gd name="T5" fmla="*/ 2147483647 h 381"/>
                <a:gd name="T6" fmla="*/ 2147483647 w 491"/>
                <a:gd name="T7" fmla="*/ 2147483647 h 381"/>
                <a:gd name="T8" fmla="*/ 2147483647 w 491"/>
                <a:gd name="T9" fmla="*/ 2147483647 h 381"/>
                <a:gd name="T10" fmla="*/ 2147483647 w 491"/>
                <a:gd name="T11" fmla="*/ 2147483647 h 381"/>
                <a:gd name="T12" fmla="*/ 2147483647 w 491"/>
                <a:gd name="T13" fmla="*/ 2147483647 h 381"/>
                <a:gd name="T14" fmla="*/ 2147483647 w 491"/>
                <a:gd name="T15" fmla="*/ 2147483647 h 381"/>
                <a:gd name="T16" fmla="*/ 2147483647 w 491"/>
                <a:gd name="T17" fmla="*/ 2147483647 h 381"/>
                <a:gd name="T18" fmla="*/ 0 w 491"/>
                <a:gd name="T19" fmla="*/ 2147483647 h 381"/>
                <a:gd name="T20" fmla="*/ 2147483647 w 491"/>
                <a:gd name="T21" fmla="*/ 0 h 3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1"/>
                <a:gd name="T34" fmla="*/ 0 h 381"/>
                <a:gd name="T35" fmla="*/ 491 w 491"/>
                <a:gd name="T36" fmla="*/ 381 h 3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1" h="381">
                  <a:moveTo>
                    <a:pt x="245" y="0"/>
                  </a:moveTo>
                  <a:cubicBezTo>
                    <a:pt x="271" y="26"/>
                    <a:pt x="296" y="53"/>
                    <a:pt x="319" y="81"/>
                  </a:cubicBezTo>
                  <a:cubicBezTo>
                    <a:pt x="343" y="110"/>
                    <a:pt x="365" y="140"/>
                    <a:pt x="386" y="171"/>
                  </a:cubicBezTo>
                  <a:cubicBezTo>
                    <a:pt x="407" y="203"/>
                    <a:pt x="426" y="236"/>
                    <a:pt x="444" y="271"/>
                  </a:cubicBezTo>
                  <a:cubicBezTo>
                    <a:pt x="461" y="306"/>
                    <a:pt x="477" y="343"/>
                    <a:pt x="491" y="381"/>
                  </a:cubicBezTo>
                  <a:cubicBezTo>
                    <a:pt x="158" y="381"/>
                    <a:pt x="158" y="381"/>
                    <a:pt x="158" y="381"/>
                  </a:cubicBezTo>
                  <a:cubicBezTo>
                    <a:pt x="151" y="353"/>
                    <a:pt x="142" y="326"/>
                    <a:pt x="131" y="300"/>
                  </a:cubicBezTo>
                  <a:cubicBezTo>
                    <a:pt x="120" y="274"/>
                    <a:pt x="108" y="249"/>
                    <a:pt x="95" y="225"/>
                  </a:cubicBezTo>
                  <a:cubicBezTo>
                    <a:pt x="81" y="201"/>
                    <a:pt x="67" y="178"/>
                    <a:pt x="51" y="156"/>
                  </a:cubicBezTo>
                  <a:cubicBezTo>
                    <a:pt x="35" y="134"/>
                    <a:pt x="18" y="113"/>
                    <a:pt x="0" y="93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rgbClr val="EAEAEA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34" name="Freeform 10"/>
            <p:cNvSpPr>
              <a:spLocks/>
            </p:cNvSpPr>
            <p:nvPr/>
          </p:nvSpPr>
          <p:spPr bwMode="gray">
            <a:xfrm>
              <a:off x="3967163" y="2009775"/>
              <a:ext cx="1214437" cy="514350"/>
            </a:xfrm>
            <a:custGeom>
              <a:avLst/>
              <a:gdLst>
                <a:gd name="T0" fmla="*/ 2147483647 w 433"/>
                <a:gd name="T1" fmla="*/ 0 h 183"/>
                <a:gd name="T2" fmla="*/ 2147483647 w 433"/>
                <a:gd name="T3" fmla="*/ 2147483647 h 183"/>
                <a:gd name="T4" fmla="*/ 2147483647 w 433"/>
                <a:gd name="T5" fmla="*/ 2147483647 h 183"/>
                <a:gd name="T6" fmla="*/ 2147483647 w 433"/>
                <a:gd name="T7" fmla="*/ 2147483647 h 183"/>
                <a:gd name="T8" fmla="*/ 2147483647 w 433"/>
                <a:gd name="T9" fmla="*/ 2147483647 h 183"/>
                <a:gd name="T10" fmla="*/ 2147483647 w 433"/>
                <a:gd name="T11" fmla="*/ 2147483647 h 183"/>
                <a:gd name="T12" fmla="*/ 2147483647 w 433"/>
                <a:gd name="T13" fmla="*/ 2147483647 h 183"/>
                <a:gd name="T14" fmla="*/ 2147483647 w 433"/>
                <a:gd name="T15" fmla="*/ 2147483647 h 183"/>
                <a:gd name="T16" fmla="*/ 2147483647 w 433"/>
                <a:gd name="T17" fmla="*/ 2147483647 h 183"/>
                <a:gd name="T18" fmla="*/ 2147483647 w 433"/>
                <a:gd name="T19" fmla="*/ 2147483647 h 183"/>
                <a:gd name="T20" fmla="*/ 2147483647 w 433"/>
                <a:gd name="T21" fmla="*/ 2147483647 h 183"/>
                <a:gd name="T22" fmla="*/ 2147483647 w 433"/>
                <a:gd name="T23" fmla="*/ 2147483647 h 183"/>
                <a:gd name="T24" fmla="*/ 2147483647 w 433"/>
                <a:gd name="T25" fmla="*/ 2147483647 h 183"/>
                <a:gd name="T26" fmla="*/ 2147483647 w 433"/>
                <a:gd name="T27" fmla="*/ 2147483647 h 183"/>
                <a:gd name="T28" fmla="*/ 0 w 433"/>
                <a:gd name="T29" fmla="*/ 2147483647 h 183"/>
                <a:gd name="T30" fmla="*/ 2147483647 w 433"/>
                <a:gd name="T31" fmla="*/ 2147483647 h 183"/>
                <a:gd name="T32" fmla="*/ 2147483647 w 433"/>
                <a:gd name="T33" fmla="*/ 2147483647 h 183"/>
                <a:gd name="T34" fmla="*/ 2147483647 w 433"/>
                <a:gd name="T35" fmla="*/ 2147483647 h 183"/>
                <a:gd name="T36" fmla="*/ 2147483647 w 433"/>
                <a:gd name="T37" fmla="*/ 0 h 1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3"/>
                <a:gd name="T58" fmla="*/ 0 h 183"/>
                <a:gd name="T59" fmla="*/ 433 w 433"/>
                <a:gd name="T60" fmla="*/ 183 h 18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3" h="183">
                  <a:moveTo>
                    <a:pt x="215" y="0"/>
                  </a:moveTo>
                  <a:cubicBezTo>
                    <a:pt x="234" y="0"/>
                    <a:pt x="252" y="0"/>
                    <a:pt x="271" y="1"/>
                  </a:cubicBezTo>
                  <a:cubicBezTo>
                    <a:pt x="289" y="2"/>
                    <a:pt x="307" y="3"/>
                    <a:pt x="325" y="4"/>
                  </a:cubicBezTo>
                  <a:cubicBezTo>
                    <a:pt x="344" y="5"/>
                    <a:pt x="362" y="7"/>
                    <a:pt x="379" y="9"/>
                  </a:cubicBezTo>
                  <a:cubicBezTo>
                    <a:pt x="397" y="10"/>
                    <a:pt x="415" y="13"/>
                    <a:pt x="433" y="15"/>
                  </a:cubicBezTo>
                  <a:cubicBezTo>
                    <a:pt x="384" y="183"/>
                    <a:pt x="384" y="183"/>
                    <a:pt x="384" y="183"/>
                  </a:cubicBezTo>
                  <a:cubicBezTo>
                    <a:pt x="371" y="180"/>
                    <a:pt x="357" y="179"/>
                    <a:pt x="343" y="177"/>
                  </a:cubicBezTo>
                  <a:cubicBezTo>
                    <a:pt x="329" y="176"/>
                    <a:pt x="315" y="174"/>
                    <a:pt x="301" y="173"/>
                  </a:cubicBezTo>
                  <a:cubicBezTo>
                    <a:pt x="287" y="172"/>
                    <a:pt x="273" y="171"/>
                    <a:pt x="258" y="171"/>
                  </a:cubicBezTo>
                  <a:cubicBezTo>
                    <a:pt x="244" y="170"/>
                    <a:pt x="230" y="170"/>
                    <a:pt x="215" y="170"/>
                  </a:cubicBezTo>
                  <a:cubicBezTo>
                    <a:pt x="201" y="170"/>
                    <a:pt x="187" y="170"/>
                    <a:pt x="173" y="171"/>
                  </a:cubicBezTo>
                  <a:cubicBezTo>
                    <a:pt x="158" y="171"/>
                    <a:pt x="144" y="172"/>
                    <a:pt x="130" y="173"/>
                  </a:cubicBezTo>
                  <a:cubicBezTo>
                    <a:pt x="116" y="174"/>
                    <a:pt x="103" y="175"/>
                    <a:pt x="89" y="177"/>
                  </a:cubicBezTo>
                  <a:cubicBezTo>
                    <a:pt x="75" y="179"/>
                    <a:pt x="61" y="180"/>
                    <a:pt x="48" y="18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7" y="12"/>
                    <a:pt x="35" y="10"/>
                    <a:pt x="53" y="8"/>
                  </a:cubicBezTo>
                  <a:cubicBezTo>
                    <a:pt x="70" y="7"/>
                    <a:pt x="88" y="5"/>
                    <a:pt x="106" y="4"/>
                  </a:cubicBezTo>
                  <a:cubicBezTo>
                    <a:pt x="124" y="3"/>
                    <a:pt x="142" y="2"/>
                    <a:pt x="160" y="1"/>
                  </a:cubicBezTo>
                  <a:cubicBezTo>
                    <a:pt x="179" y="0"/>
                    <a:pt x="197" y="0"/>
                    <a:pt x="215" y="0"/>
                  </a:cubicBezTo>
                  <a:close/>
                </a:path>
              </a:pathLst>
            </a:custGeom>
            <a:solidFill>
              <a:srgbClr val="C5DBF3"/>
            </a:solidFill>
            <a:ln w="6350">
              <a:solidFill>
                <a:srgbClr val="C5DBF3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35" name="Freeform 11"/>
            <p:cNvSpPr>
              <a:spLocks/>
            </p:cNvSpPr>
            <p:nvPr/>
          </p:nvSpPr>
          <p:spPr bwMode="gray">
            <a:xfrm>
              <a:off x="2792413" y="2052638"/>
              <a:ext cx="1308100" cy="747712"/>
            </a:xfrm>
            <a:custGeom>
              <a:avLst/>
              <a:gdLst>
                <a:gd name="T0" fmla="*/ 2147483647 w 466"/>
                <a:gd name="T1" fmla="*/ 0 h 267"/>
                <a:gd name="T2" fmla="*/ 2147483647 w 466"/>
                <a:gd name="T3" fmla="*/ 2147483647 h 267"/>
                <a:gd name="T4" fmla="*/ 2147483647 w 466"/>
                <a:gd name="T5" fmla="*/ 2147483647 h 267"/>
                <a:gd name="T6" fmla="*/ 2147483647 w 466"/>
                <a:gd name="T7" fmla="*/ 2147483647 h 267"/>
                <a:gd name="T8" fmla="*/ 2147483647 w 466"/>
                <a:gd name="T9" fmla="*/ 2147483647 h 267"/>
                <a:gd name="T10" fmla="*/ 2147483647 w 466"/>
                <a:gd name="T11" fmla="*/ 2147483647 h 267"/>
                <a:gd name="T12" fmla="*/ 0 w 466"/>
                <a:gd name="T13" fmla="*/ 2147483647 h 267"/>
                <a:gd name="T14" fmla="*/ 2147483647 w 466"/>
                <a:gd name="T15" fmla="*/ 2147483647 h 267"/>
                <a:gd name="T16" fmla="*/ 2147483647 w 466"/>
                <a:gd name="T17" fmla="*/ 2147483647 h 267"/>
                <a:gd name="T18" fmla="*/ 2147483647 w 466"/>
                <a:gd name="T19" fmla="*/ 2147483647 h 267"/>
                <a:gd name="T20" fmla="*/ 2147483647 w 466"/>
                <a:gd name="T21" fmla="*/ 0 h 2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6"/>
                <a:gd name="T34" fmla="*/ 0 h 267"/>
                <a:gd name="T35" fmla="*/ 466 w 466"/>
                <a:gd name="T36" fmla="*/ 267 h 2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6" h="267">
                  <a:moveTo>
                    <a:pt x="418" y="0"/>
                  </a:moveTo>
                  <a:cubicBezTo>
                    <a:pt x="466" y="167"/>
                    <a:pt x="466" y="167"/>
                    <a:pt x="466" y="167"/>
                  </a:cubicBezTo>
                  <a:cubicBezTo>
                    <a:pt x="437" y="172"/>
                    <a:pt x="409" y="177"/>
                    <a:pt x="382" y="183"/>
                  </a:cubicBezTo>
                  <a:cubicBezTo>
                    <a:pt x="354" y="189"/>
                    <a:pt x="327" y="197"/>
                    <a:pt x="300" y="205"/>
                  </a:cubicBezTo>
                  <a:cubicBezTo>
                    <a:pt x="273" y="213"/>
                    <a:pt x="247" y="223"/>
                    <a:pt x="222" y="233"/>
                  </a:cubicBezTo>
                  <a:cubicBezTo>
                    <a:pt x="196" y="243"/>
                    <a:pt x="171" y="255"/>
                    <a:pt x="146" y="267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3" y="106"/>
                    <a:pt x="66" y="92"/>
                    <a:pt x="100" y="80"/>
                  </a:cubicBezTo>
                  <a:cubicBezTo>
                    <a:pt x="134" y="67"/>
                    <a:pt x="168" y="56"/>
                    <a:pt x="203" y="46"/>
                  </a:cubicBezTo>
                  <a:cubicBezTo>
                    <a:pt x="238" y="35"/>
                    <a:pt x="273" y="27"/>
                    <a:pt x="309" y="19"/>
                  </a:cubicBezTo>
                  <a:cubicBezTo>
                    <a:pt x="345" y="11"/>
                    <a:pt x="381" y="5"/>
                    <a:pt x="418" y="0"/>
                  </a:cubicBez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rgbClr val="EAEAEA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36" name="Freeform 12"/>
            <p:cNvSpPr>
              <a:spLocks/>
            </p:cNvSpPr>
            <p:nvPr/>
          </p:nvSpPr>
          <p:spPr bwMode="gray">
            <a:xfrm>
              <a:off x="5045075" y="2052638"/>
              <a:ext cx="1309688" cy="747712"/>
            </a:xfrm>
            <a:custGeom>
              <a:avLst/>
              <a:gdLst>
                <a:gd name="T0" fmla="*/ 2147483647 w 466"/>
                <a:gd name="T1" fmla="*/ 0 h 267"/>
                <a:gd name="T2" fmla="*/ 2147483647 w 466"/>
                <a:gd name="T3" fmla="*/ 2147483647 h 267"/>
                <a:gd name="T4" fmla="*/ 2147483647 w 466"/>
                <a:gd name="T5" fmla="*/ 2147483647 h 267"/>
                <a:gd name="T6" fmla="*/ 2147483647 w 466"/>
                <a:gd name="T7" fmla="*/ 2147483647 h 267"/>
                <a:gd name="T8" fmla="*/ 2147483647 w 466"/>
                <a:gd name="T9" fmla="*/ 2147483647 h 267"/>
                <a:gd name="T10" fmla="*/ 2147483647 w 466"/>
                <a:gd name="T11" fmla="*/ 2147483647 h 267"/>
                <a:gd name="T12" fmla="*/ 2147483647 w 466"/>
                <a:gd name="T13" fmla="*/ 2147483647 h 267"/>
                <a:gd name="T14" fmla="*/ 2147483647 w 466"/>
                <a:gd name="T15" fmla="*/ 2147483647 h 267"/>
                <a:gd name="T16" fmla="*/ 2147483647 w 466"/>
                <a:gd name="T17" fmla="*/ 2147483647 h 267"/>
                <a:gd name="T18" fmla="*/ 0 w 466"/>
                <a:gd name="T19" fmla="*/ 2147483647 h 267"/>
                <a:gd name="T20" fmla="*/ 2147483647 w 466"/>
                <a:gd name="T21" fmla="*/ 0 h 2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6"/>
                <a:gd name="T34" fmla="*/ 0 h 267"/>
                <a:gd name="T35" fmla="*/ 466 w 466"/>
                <a:gd name="T36" fmla="*/ 267 h 26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6" h="267">
                  <a:moveTo>
                    <a:pt x="49" y="0"/>
                  </a:moveTo>
                  <a:cubicBezTo>
                    <a:pt x="85" y="5"/>
                    <a:pt x="122" y="12"/>
                    <a:pt x="157" y="19"/>
                  </a:cubicBezTo>
                  <a:cubicBezTo>
                    <a:pt x="193" y="27"/>
                    <a:pt x="228" y="36"/>
                    <a:pt x="263" y="46"/>
                  </a:cubicBezTo>
                  <a:cubicBezTo>
                    <a:pt x="298" y="56"/>
                    <a:pt x="332" y="68"/>
                    <a:pt x="366" y="80"/>
                  </a:cubicBezTo>
                  <a:cubicBezTo>
                    <a:pt x="400" y="93"/>
                    <a:pt x="433" y="107"/>
                    <a:pt x="466" y="122"/>
                  </a:cubicBezTo>
                  <a:cubicBezTo>
                    <a:pt x="320" y="267"/>
                    <a:pt x="320" y="267"/>
                    <a:pt x="320" y="267"/>
                  </a:cubicBezTo>
                  <a:cubicBezTo>
                    <a:pt x="295" y="255"/>
                    <a:pt x="270" y="244"/>
                    <a:pt x="244" y="233"/>
                  </a:cubicBezTo>
                  <a:cubicBezTo>
                    <a:pt x="219" y="223"/>
                    <a:pt x="193" y="214"/>
                    <a:pt x="166" y="205"/>
                  </a:cubicBezTo>
                  <a:cubicBezTo>
                    <a:pt x="139" y="197"/>
                    <a:pt x="112" y="190"/>
                    <a:pt x="84" y="183"/>
                  </a:cubicBezTo>
                  <a:cubicBezTo>
                    <a:pt x="57" y="177"/>
                    <a:pt x="29" y="172"/>
                    <a:pt x="0" y="168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rgbClr val="EAEAEA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37" name="Freeform 13"/>
            <p:cNvSpPr>
              <a:spLocks/>
            </p:cNvSpPr>
            <p:nvPr/>
          </p:nvSpPr>
          <p:spPr bwMode="gray">
            <a:xfrm>
              <a:off x="1773238" y="2390775"/>
              <a:ext cx="1428750" cy="963613"/>
            </a:xfrm>
            <a:custGeom>
              <a:avLst/>
              <a:gdLst>
                <a:gd name="T0" fmla="*/ 2147483647 w 509"/>
                <a:gd name="T1" fmla="*/ 0 h 343"/>
                <a:gd name="T2" fmla="*/ 2147483647 w 509"/>
                <a:gd name="T3" fmla="*/ 2147483647 h 343"/>
                <a:gd name="T4" fmla="*/ 2147483647 w 509"/>
                <a:gd name="T5" fmla="*/ 2147483647 h 343"/>
                <a:gd name="T6" fmla="*/ 2147483647 w 509"/>
                <a:gd name="T7" fmla="*/ 2147483647 h 343"/>
                <a:gd name="T8" fmla="*/ 2147483647 w 509"/>
                <a:gd name="T9" fmla="*/ 2147483647 h 343"/>
                <a:gd name="T10" fmla="*/ 2147483647 w 509"/>
                <a:gd name="T11" fmla="*/ 2147483647 h 343"/>
                <a:gd name="T12" fmla="*/ 0 w 509"/>
                <a:gd name="T13" fmla="*/ 2147483647 h 343"/>
                <a:gd name="T14" fmla="*/ 2147483647 w 509"/>
                <a:gd name="T15" fmla="*/ 2147483647 h 343"/>
                <a:gd name="T16" fmla="*/ 2147483647 w 509"/>
                <a:gd name="T17" fmla="*/ 2147483647 h 343"/>
                <a:gd name="T18" fmla="*/ 2147483647 w 509"/>
                <a:gd name="T19" fmla="*/ 2147483647 h 343"/>
                <a:gd name="T20" fmla="*/ 2147483647 w 509"/>
                <a:gd name="T21" fmla="*/ 0 h 3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9"/>
                <a:gd name="T34" fmla="*/ 0 h 343"/>
                <a:gd name="T35" fmla="*/ 509 w 509"/>
                <a:gd name="T36" fmla="*/ 343 h 3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9" h="343">
                  <a:moveTo>
                    <a:pt x="363" y="0"/>
                  </a:moveTo>
                  <a:cubicBezTo>
                    <a:pt x="509" y="146"/>
                    <a:pt x="509" y="146"/>
                    <a:pt x="509" y="146"/>
                  </a:cubicBezTo>
                  <a:cubicBezTo>
                    <a:pt x="484" y="158"/>
                    <a:pt x="460" y="172"/>
                    <a:pt x="436" y="186"/>
                  </a:cubicBezTo>
                  <a:cubicBezTo>
                    <a:pt x="412" y="201"/>
                    <a:pt x="390" y="216"/>
                    <a:pt x="367" y="232"/>
                  </a:cubicBezTo>
                  <a:cubicBezTo>
                    <a:pt x="345" y="249"/>
                    <a:pt x="324" y="266"/>
                    <a:pt x="303" y="285"/>
                  </a:cubicBezTo>
                  <a:cubicBezTo>
                    <a:pt x="283" y="303"/>
                    <a:pt x="263" y="323"/>
                    <a:pt x="245" y="343"/>
                  </a:cubicBezTo>
                  <a:cubicBezTo>
                    <a:pt x="0" y="250"/>
                    <a:pt x="0" y="250"/>
                    <a:pt x="0" y="250"/>
                  </a:cubicBezTo>
                  <a:cubicBezTo>
                    <a:pt x="27" y="223"/>
                    <a:pt x="54" y="198"/>
                    <a:pt x="83" y="175"/>
                  </a:cubicBezTo>
                  <a:cubicBezTo>
                    <a:pt x="112" y="151"/>
                    <a:pt x="142" y="129"/>
                    <a:pt x="172" y="108"/>
                  </a:cubicBezTo>
                  <a:cubicBezTo>
                    <a:pt x="202" y="88"/>
                    <a:pt x="234" y="69"/>
                    <a:pt x="266" y="50"/>
                  </a:cubicBezTo>
                  <a:cubicBezTo>
                    <a:pt x="297" y="33"/>
                    <a:pt x="330" y="16"/>
                    <a:pt x="363" y="0"/>
                  </a:cubicBezTo>
                  <a:close/>
                </a:path>
              </a:pathLst>
            </a:custGeom>
            <a:solidFill>
              <a:srgbClr val="C5DBF3"/>
            </a:solidFill>
            <a:ln w="6350">
              <a:solidFill>
                <a:srgbClr val="C5DBF3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38" name="Freeform 14"/>
            <p:cNvSpPr>
              <a:spLocks/>
            </p:cNvSpPr>
            <p:nvPr/>
          </p:nvSpPr>
          <p:spPr bwMode="gray">
            <a:xfrm>
              <a:off x="5945188" y="2393950"/>
              <a:ext cx="1427162" cy="963613"/>
            </a:xfrm>
            <a:custGeom>
              <a:avLst/>
              <a:gdLst>
                <a:gd name="T0" fmla="*/ 2147483647 w 509"/>
                <a:gd name="T1" fmla="*/ 0 h 343"/>
                <a:gd name="T2" fmla="*/ 2147483647 w 509"/>
                <a:gd name="T3" fmla="*/ 2147483647 h 343"/>
                <a:gd name="T4" fmla="*/ 2147483647 w 509"/>
                <a:gd name="T5" fmla="*/ 2147483647 h 343"/>
                <a:gd name="T6" fmla="*/ 2147483647 w 509"/>
                <a:gd name="T7" fmla="*/ 2147483647 h 343"/>
                <a:gd name="T8" fmla="*/ 2147483647 w 509"/>
                <a:gd name="T9" fmla="*/ 2147483647 h 343"/>
                <a:gd name="T10" fmla="*/ 2147483647 w 509"/>
                <a:gd name="T11" fmla="*/ 2147483647 h 343"/>
                <a:gd name="T12" fmla="*/ 2147483647 w 509"/>
                <a:gd name="T13" fmla="*/ 2147483647 h 343"/>
                <a:gd name="T14" fmla="*/ 2147483647 w 509"/>
                <a:gd name="T15" fmla="*/ 2147483647 h 343"/>
                <a:gd name="T16" fmla="*/ 2147483647 w 509"/>
                <a:gd name="T17" fmla="*/ 2147483647 h 343"/>
                <a:gd name="T18" fmla="*/ 0 w 509"/>
                <a:gd name="T19" fmla="*/ 2147483647 h 343"/>
                <a:gd name="T20" fmla="*/ 2147483647 w 509"/>
                <a:gd name="T21" fmla="*/ 0 h 34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09"/>
                <a:gd name="T34" fmla="*/ 0 h 343"/>
                <a:gd name="T35" fmla="*/ 509 w 509"/>
                <a:gd name="T36" fmla="*/ 343 h 34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09" h="343">
                  <a:moveTo>
                    <a:pt x="146" y="0"/>
                  </a:moveTo>
                  <a:cubicBezTo>
                    <a:pt x="179" y="16"/>
                    <a:pt x="212" y="32"/>
                    <a:pt x="243" y="50"/>
                  </a:cubicBezTo>
                  <a:cubicBezTo>
                    <a:pt x="276" y="68"/>
                    <a:pt x="307" y="88"/>
                    <a:pt x="337" y="108"/>
                  </a:cubicBezTo>
                  <a:cubicBezTo>
                    <a:pt x="368" y="129"/>
                    <a:pt x="397" y="151"/>
                    <a:pt x="426" y="175"/>
                  </a:cubicBezTo>
                  <a:cubicBezTo>
                    <a:pt x="455" y="199"/>
                    <a:pt x="482" y="224"/>
                    <a:pt x="509" y="250"/>
                  </a:cubicBezTo>
                  <a:cubicBezTo>
                    <a:pt x="264" y="343"/>
                    <a:pt x="264" y="343"/>
                    <a:pt x="264" y="343"/>
                  </a:cubicBezTo>
                  <a:cubicBezTo>
                    <a:pt x="246" y="323"/>
                    <a:pt x="226" y="303"/>
                    <a:pt x="205" y="285"/>
                  </a:cubicBezTo>
                  <a:cubicBezTo>
                    <a:pt x="185" y="266"/>
                    <a:pt x="164" y="249"/>
                    <a:pt x="141" y="232"/>
                  </a:cubicBezTo>
                  <a:cubicBezTo>
                    <a:pt x="119" y="216"/>
                    <a:pt x="96" y="200"/>
                    <a:pt x="73" y="186"/>
                  </a:cubicBezTo>
                  <a:cubicBezTo>
                    <a:pt x="49" y="171"/>
                    <a:pt x="25" y="158"/>
                    <a:pt x="0" y="145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rgbClr val="C5DBF3"/>
            </a:solidFill>
            <a:ln w="6350">
              <a:solidFill>
                <a:srgbClr val="C5DBF3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39" name="Freeform 15"/>
            <p:cNvSpPr>
              <a:spLocks/>
            </p:cNvSpPr>
            <p:nvPr/>
          </p:nvSpPr>
          <p:spPr bwMode="gray">
            <a:xfrm>
              <a:off x="6684963" y="3095625"/>
              <a:ext cx="1379537" cy="366713"/>
            </a:xfrm>
            <a:custGeom>
              <a:avLst/>
              <a:gdLst>
                <a:gd name="T0" fmla="*/ 2147483647 w 491"/>
                <a:gd name="T1" fmla="*/ 0 h 381"/>
                <a:gd name="T2" fmla="*/ 2147483647 w 491"/>
                <a:gd name="T3" fmla="*/ 2147483647 h 381"/>
                <a:gd name="T4" fmla="*/ 2147483647 w 491"/>
                <a:gd name="T5" fmla="*/ 2147483647 h 381"/>
                <a:gd name="T6" fmla="*/ 2147483647 w 491"/>
                <a:gd name="T7" fmla="*/ 2147483647 h 381"/>
                <a:gd name="T8" fmla="*/ 2147483647 w 491"/>
                <a:gd name="T9" fmla="*/ 2147483647 h 381"/>
                <a:gd name="T10" fmla="*/ 2147483647 w 491"/>
                <a:gd name="T11" fmla="*/ 2147483647 h 381"/>
                <a:gd name="T12" fmla="*/ 2147483647 w 491"/>
                <a:gd name="T13" fmla="*/ 2147483647 h 381"/>
                <a:gd name="T14" fmla="*/ 2147483647 w 491"/>
                <a:gd name="T15" fmla="*/ 2147483647 h 381"/>
                <a:gd name="T16" fmla="*/ 2147483647 w 491"/>
                <a:gd name="T17" fmla="*/ 2147483647 h 381"/>
                <a:gd name="T18" fmla="*/ 0 w 491"/>
                <a:gd name="T19" fmla="*/ 2147483647 h 381"/>
                <a:gd name="T20" fmla="*/ 2147483647 w 491"/>
                <a:gd name="T21" fmla="*/ 0 h 3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1"/>
                <a:gd name="T34" fmla="*/ 0 h 381"/>
                <a:gd name="T35" fmla="*/ 491 w 491"/>
                <a:gd name="T36" fmla="*/ 381 h 38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1" h="381">
                  <a:moveTo>
                    <a:pt x="245" y="0"/>
                  </a:moveTo>
                  <a:cubicBezTo>
                    <a:pt x="271" y="26"/>
                    <a:pt x="296" y="53"/>
                    <a:pt x="319" y="81"/>
                  </a:cubicBezTo>
                  <a:cubicBezTo>
                    <a:pt x="343" y="110"/>
                    <a:pt x="365" y="140"/>
                    <a:pt x="386" y="171"/>
                  </a:cubicBezTo>
                  <a:cubicBezTo>
                    <a:pt x="407" y="203"/>
                    <a:pt x="426" y="236"/>
                    <a:pt x="444" y="271"/>
                  </a:cubicBezTo>
                  <a:cubicBezTo>
                    <a:pt x="461" y="306"/>
                    <a:pt x="477" y="343"/>
                    <a:pt x="491" y="381"/>
                  </a:cubicBezTo>
                  <a:cubicBezTo>
                    <a:pt x="158" y="381"/>
                    <a:pt x="158" y="381"/>
                    <a:pt x="158" y="381"/>
                  </a:cubicBezTo>
                  <a:cubicBezTo>
                    <a:pt x="151" y="353"/>
                    <a:pt x="142" y="326"/>
                    <a:pt x="131" y="300"/>
                  </a:cubicBezTo>
                  <a:cubicBezTo>
                    <a:pt x="120" y="274"/>
                    <a:pt x="108" y="249"/>
                    <a:pt x="95" y="225"/>
                  </a:cubicBezTo>
                  <a:cubicBezTo>
                    <a:pt x="81" y="201"/>
                    <a:pt x="67" y="178"/>
                    <a:pt x="51" y="156"/>
                  </a:cubicBezTo>
                  <a:cubicBezTo>
                    <a:pt x="35" y="134"/>
                    <a:pt x="18" y="113"/>
                    <a:pt x="0" y="93"/>
                  </a:cubicBezTo>
                  <a:lnTo>
                    <a:pt x="245" y="0"/>
                  </a:lnTo>
                  <a:close/>
                </a:path>
              </a:pathLst>
            </a:cu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40" name="Freeform 16"/>
            <p:cNvSpPr>
              <a:spLocks/>
            </p:cNvSpPr>
            <p:nvPr/>
          </p:nvSpPr>
          <p:spPr bwMode="gray">
            <a:xfrm>
              <a:off x="1079500" y="3094038"/>
              <a:ext cx="1382713" cy="1071562"/>
            </a:xfrm>
            <a:custGeom>
              <a:avLst/>
              <a:gdLst>
                <a:gd name="T0" fmla="*/ 2147483647 w 492"/>
                <a:gd name="T1" fmla="*/ 0 h 382"/>
                <a:gd name="T2" fmla="*/ 2147483647 w 492"/>
                <a:gd name="T3" fmla="*/ 2147483647 h 382"/>
                <a:gd name="T4" fmla="*/ 2147483647 w 492"/>
                <a:gd name="T5" fmla="*/ 2147483647 h 382"/>
                <a:gd name="T6" fmla="*/ 2147483647 w 492"/>
                <a:gd name="T7" fmla="*/ 2147483647 h 382"/>
                <a:gd name="T8" fmla="*/ 2147483647 w 492"/>
                <a:gd name="T9" fmla="*/ 2147483647 h 382"/>
                <a:gd name="T10" fmla="*/ 2147483647 w 492"/>
                <a:gd name="T11" fmla="*/ 2147483647 h 382"/>
                <a:gd name="T12" fmla="*/ 0 w 492"/>
                <a:gd name="T13" fmla="*/ 2147483647 h 382"/>
                <a:gd name="T14" fmla="*/ 2147483647 w 492"/>
                <a:gd name="T15" fmla="*/ 2147483647 h 382"/>
                <a:gd name="T16" fmla="*/ 2147483647 w 492"/>
                <a:gd name="T17" fmla="*/ 2147483647 h 382"/>
                <a:gd name="T18" fmla="*/ 2147483647 w 492"/>
                <a:gd name="T19" fmla="*/ 2147483647 h 382"/>
                <a:gd name="T20" fmla="*/ 2147483647 w 492"/>
                <a:gd name="T21" fmla="*/ 0 h 38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92"/>
                <a:gd name="T34" fmla="*/ 0 h 382"/>
                <a:gd name="T35" fmla="*/ 492 w 492"/>
                <a:gd name="T36" fmla="*/ 382 h 38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92" h="382">
                  <a:moveTo>
                    <a:pt x="247" y="0"/>
                  </a:moveTo>
                  <a:cubicBezTo>
                    <a:pt x="492" y="93"/>
                    <a:pt x="492" y="93"/>
                    <a:pt x="492" y="93"/>
                  </a:cubicBezTo>
                  <a:cubicBezTo>
                    <a:pt x="473" y="114"/>
                    <a:pt x="456" y="135"/>
                    <a:pt x="441" y="156"/>
                  </a:cubicBezTo>
                  <a:cubicBezTo>
                    <a:pt x="425" y="178"/>
                    <a:pt x="410" y="201"/>
                    <a:pt x="396" y="225"/>
                  </a:cubicBezTo>
                  <a:cubicBezTo>
                    <a:pt x="383" y="249"/>
                    <a:pt x="371" y="274"/>
                    <a:pt x="360" y="300"/>
                  </a:cubicBezTo>
                  <a:cubicBezTo>
                    <a:pt x="349" y="327"/>
                    <a:pt x="340" y="354"/>
                    <a:pt x="333" y="382"/>
                  </a:cubicBezTo>
                  <a:cubicBezTo>
                    <a:pt x="0" y="382"/>
                    <a:pt x="0" y="382"/>
                    <a:pt x="0" y="382"/>
                  </a:cubicBezTo>
                  <a:cubicBezTo>
                    <a:pt x="14" y="344"/>
                    <a:pt x="29" y="307"/>
                    <a:pt x="47" y="272"/>
                  </a:cubicBezTo>
                  <a:cubicBezTo>
                    <a:pt x="65" y="237"/>
                    <a:pt x="84" y="204"/>
                    <a:pt x="105" y="172"/>
                  </a:cubicBezTo>
                  <a:cubicBezTo>
                    <a:pt x="126" y="140"/>
                    <a:pt x="149" y="110"/>
                    <a:pt x="173" y="81"/>
                  </a:cubicBezTo>
                  <a:cubicBezTo>
                    <a:pt x="196" y="53"/>
                    <a:pt x="221" y="26"/>
                    <a:pt x="247" y="0"/>
                  </a:cubicBez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rgbClr val="EAEAEA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41" name="Freeform 20"/>
            <p:cNvSpPr>
              <a:spLocks/>
            </p:cNvSpPr>
            <p:nvPr/>
          </p:nvSpPr>
          <p:spPr bwMode="gray">
            <a:xfrm>
              <a:off x="3292475" y="2286000"/>
              <a:ext cx="968375" cy="809625"/>
            </a:xfrm>
            <a:custGeom>
              <a:avLst/>
              <a:gdLst>
                <a:gd name="T0" fmla="*/ 2147483647 w 345"/>
                <a:gd name="T1" fmla="*/ 0 h 289"/>
                <a:gd name="T2" fmla="*/ 2147483647 w 345"/>
                <a:gd name="T3" fmla="*/ 2147483647 h 289"/>
                <a:gd name="T4" fmla="*/ 2147483647 w 345"/>
                <a:gd name="T5" fmla="*/ 2147483647 h 289"/>
                <a:gd name="T6" fmla="*/ 2147483647 w 345"/>
                <a:gd name="T7" fmla="*/ 2147483647 h 289"/>
                <a:gd name="T8" fmla="*/ 2147483647 w 345"/>
                <a:gd name="T9" fmla="*/ 2147483647 h 289"/>
                <a:gd name="T10" fmla="*/ 2147483647 w 345"/>
                <a:gd name="T11" fmla="*/ 2147483647 h 289"/>
                <a:gd name="T12" fmla="*/ 0 w 345"/>
                <a:gd name="T13" fmla="*/ 2147483647 h 289"/>
                <a:gd name="T14" fmla="*/ 2147483647 w 345"/>
                <a:gd name="T15" fmla="*/ 2147483647 h 289"/>
                <a:gd name="T16" fmla="*/ 2147483647 w 345"/>
                <a:gd name="T17" fmla="*/ 2147483647 h 289"/>
                <a:gd name="T18" fmla="*/ 2147483647 w 345"/>
                <a:gd name="T19" fmla="*/ 2147483647 h 289"/>
                <a:gd name="T20" fmla="*/ 2147483647 w 345"/>
                <a:gd name="T21" fmla="*/ 0 h 2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5"/>
                <a:gd name="T34" fmla="*/ 0 h 289"/>
                <a:gd name="T35" fmla="*/ 345 w 345"/>
                <a:gd name="T36" fmla="*/ 289 h 28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5" h="289">
                  <a:moveTo>
                    <a:pt x="278" y="0"/>
                  </a:moveTo>
                  <a:cubicBezTo>
                    <a:pt x="345" y="240"/>
                    <a:pt x="345" y="240"/>
                    <a:pt x="345" y="240"/>
                  </a:cubicBezTo>
                  <a:cubicBezTo>
                    <a:pt x="333" y="243"/>
                    <a:pt x="320" y="246"/>
                    <a:pt x="308" y="249"/>
                  </a:cubicBezTo>
                  <a:cubicBezTo>
                    <a:pt x="296" y="252"/>
                    <a:pt x="284" y="256"/>
                    <a:pt x="272" y="260"/>
                  </a:cubicBezTo>
                  <a:cubicBezTo>
                    <a:pt x="260" y="264"/>
                    <a:pt x="249" y="268"/>
                    <a:pt x="237" y="273"/>
                  </a:cubicBezTo>
                  <a:cubicBezTo>
                    <a:pt x="226" y="278"/>
                    <a:pt x="215" y="283"/>
                    <a:pt x="204" y="289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22" y="76"/>
                    <a:pt x="44" y="67"/>
                    <a:pt x="66" y="58"/>
                  </a:cubicBezTo>
                  <a:cubicBezTo>
                    <a:pt x="88" y="49"/>
                    <a:pt x="111" y="41"/>
                    <a:pt x="134" y="34"/>
                  </a:cubicBezTo>
                  <a:cubicBezTo>
                    <a:pt x="158" y="26"/>
                    <a:pt x="181" y="20"/>
                    <a:pt x="205" y="14"/>
                  </a:cubicBezTo>
                  <a:cubicBezTo>
                    <a:pt x="229" y="8"/>
                    <a:pt x="253" y="4"/>
                    <a:pt x="27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3D3D3"/>
                </a:gs>
                <a:gs pos="100000">
                  <a:srgbClr val="AEAEAE"/>
                </a:gs>
              </a:gsLst>
              <a:lin ang="540000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42" name="Freeform 21"/>
            <p:cNvSpPr>
              <a:spLocks/>
            </p:cNvSpPr>
            <p:nvPr/>
          </p:nvSpPr>
          <p:spPr bwMode="gray">
            <a:xfrm>
              <a:off x="3292475" y="2530475"/>
              <a:ext cx="601663" cy="876300"/>
            </a:xfrm>
            <a:custGeom>
              <a:avLst/>
              <a:gdLst>
                <a:gd name="T0" fmla="*/ 2147483647 w 211"/>
                <a:gd name="T1" fmla="*/ 2147483647 h 308"/>
                <a:gd name="T2" fmla="*/ 2147483647 w 211"/>
                <a:gd name="T3" fmla="*/ 2147483647 h 308"/>
                <a:gd name="T4" fmla="*/ 2147483647 w 211"/>
                <a:gd name="T5" fmla="*/ 2147483647 h 308"/>
                <a:gd name="T6" fmla="*/ 0 w 211"/>
                <a:gd name="T7" fmla="*/ 0 h 308"/>
                <a:gd name="T8" fmla="*/ 2147483647 w 211"/>
                <a:gd name="T9" fmla="*/ 2147483647 h 3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308"/>
                <a:gd name="T17" fmla="*/ 211 w 211"/>
                <a:gd name="T18" fmla="*/ 308 h 3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308">
                  <a:moveTo>
                    <a:pt x="201" y="199"/>
                  </a:moveTo>
                  <a:lnTo>
                    <a:pt x="211" y="308"/>
                  </a:lnTo>
                  <a:lnTo>
                    <a:pt x="16" y="108"/>
                  </a:lnTo>
                  <a:lnTo>
                    <a:pt x="0" y="0"/>
                  </a:lnTo>
                  <a:lnTo>
                    <a:pt x="201" y="199"/>
                  </a:lnTo>
                  <a:close/>
                </a:path>
              </a:pathLst>
            </a:custGeom>
            <a:solidFill>
              <a:srgbClr val="474747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43" name="Freeform 22"/>
            <p:cNvSpPr>
              <a:spLocks/>
            </p:cNvSpPr>
            <p:nvPr/>
          </p:nvSpPr>
          <p:spPr bwMode="gray">
            <a:xfrm>
              <a:off x="3865563" y="2959100"/>
              <a:ext cx="406400" cy="447675"/>
            </a:xfrm>
            <a:custGeom>
              <a:avLst/>
              <a:gdLst>
                <a:gd name="T0" fmla="*/ 2147483647 w 145"/>
                <a:gd name="T1" fmla="*/ 0 h 159"/>
                <a:gd name="T2" fmla="*/ 2147483647 w 145"/>
                <a:gd name="T3" fmla="*/ 2147483647 h 159"/>
                <a:gd name="T4" fmla="*/ 2147483647 w 145"/>
                <a:gd name="T5" fmla="*/ 2147483647 h 159"/>
                <a:gd name="T6" fmla="*/ 2147483647 w 145"/>
                <a:gd name="T7" fmla="*/ 2147483647 h 159"/>
                <a:gd name="T8" fmla="*/ 2147483647 w 145"/>
                <a:gd name="T9" fmla="*/ 2147483647 h 159"/>
                <a:gd name="T10" fmla="*/ 2147483647 w 145"/>
                <a:gd name="T11" fmla="*/ 2147483647 h 159"/>
                <a:gd name="T12" fmla="*/ 2147483647 w 145"/>
                <a:gd name="T13" fmla="*/ 2147483647 h 159"/>
                <a:gd name="T14" fmla="*/ 2147483647 w 145"/>
                <a:gd name="T15" fmla="*/ 2147483647 h 159"/>
                <a:gd name="T16" fmla="*/ 2147483647 w 145"/>
                <a:gd name="T17" fmla="*/ 2147483647 h 159"/>
                <a:gd name="T18" fmla="*/ 2147483647 w 145"/>
                <a:gd name="T19" fmla="*/ 2147483647 h 159"/>
                <a:gd name="T20" fmla="*/ 2147483647 w 145"/>
                <a:gd name="T21" fmla="*/ 2147483647 h 159"/>
                <a:gd name="T22" fmla="*/ 2147483647 w 145"/>
                <a:gd name="T23" fmla="*/ 2147483647 h 159"/>
                <a:gd name="T24" fmla="*/ 2147483647 w 145"/>
                <a:gd name="T25" fmla="*/ 2147483647 h 159"/>
                <a:gd name="T26" fmla="*/ 2147483647 w 145"/>
                <a:gd name="T27" fmla="*/ 2147483647 h 159"/>
                <a:gd name="T28" fmla="*/ 2147483647 w 145"/>
                <a:gd name="T29" fmla="*/ 2147483647 h 159"/>
                <a:gd name="T30" fmla="*/ 0 w 145"/>
                <a:gd name="T31" fmla="*/ 2147483647 h 159"/>
                <a:gd name="T32" fmla="*/ 2147483647 w 145"/>
                <a:gd name="T33" fmla="*/ 2147483647 h 159"/>
                <a:gd name="T34" fmla="*/ 2147483647 w 145"/>
                <a:gd name="T35" fmla="*/ 2147483647 h 159"/>
                <a:gd name="T36" fmla="*/ 2147483647 w 145"/>
                <a:gd name="T37" fmla="*/ 2147483647 h 159"/>
                <a:gd name="T38" fmla="*/ 2147483647 w 145"/>
                <a:gd name="T39" fmla="*/ 2147483647 h 159"/>
                <a:gd name="T40" fmla="*/ 2147483647 w 145"/>
                <a:gd name="T41" fmla="*/ 2147483647 h 159"/>
                <a:gd name="T42" fmla="*/ 2147483647 w 145"/>
                <a:gd name="T43" fmla="*/ 2147483647 h 159"/>
                <a:gd name="T44" fmla="*/ 2147483647 w 145"/>
                <a:gd name="T45" fmla="*/ 2147483647 h 159"/>
                <a:gd name="T46" fmla="*/ 2147483647 w 145"/>
                <a:gd name="T47" fmla="*/ 2147483647 h 159"/>
                <a:gd name="T48" fmla="*/ 2147483647 w 145"/>
                <a:gd name="T49" fmla="*/ 2147483647 h 159"/>
                <a:gd name="T50" fmla="*/ 2147483647 w 145"/>
                <a:gd name="T51" fmla="*/ 2147483647 h 159"/>
                <a:gd name="T52" fmla="*/ 2147483647 w 145"/>
                <a:gd name="T53" fmla="*/ 2147483647 h 159"/>
                <a:gd name="T54" fmla="*/ 2147483647 w 145"/>
                <a:gd name="T55" fmla="*/ 2147483647 h 159"/>
                <a:gd name="T56" fmla="*/ 2147483647 w 145"/>
                <a:gd name="T57" fmla="*/ 2147483647 h 159"/>
                <a:gd name="T58" fmla="*/ 2147483647 w 145"/>
                <a:gd name="T59" fmla="*/ 2147483647 h 159"/>
                <a:gd name="T60" fmla="*/ 2147483647 w 145"/>
                <a:gd name="T61" fmla="*/ 2147483647 h 159"/>
                <a:gd name="T62" fmla="*/ 2147483647 w 145"/>
                <a:gd name="T63" fmla="*/ 2147483647 h 159"/>
                <a:gd name="T64" fmla="*/ 2147483647 w 145"/>
                <a:gd name="T65" fmla="*/ 2147483647 h 159"/>
                <a:gd name="T66" fmla="*/ 2147483647 w 145"/>
                <a:gd name="T67" fmla="*/ 2147483647 h 159"/>
                <a:gd name="T68" fmla="*/ 2147483647 w 145"/>
                <a:gd name="T69" fmla="*/ 2147483647 h 159"/>
                <a:gd name="T70" fmla="*/ 2147483647 w 145"/>
                <a:gd name="T71" fmla="*/ 2147483647 h 159"/>
                <a:gd name="T72" fmla="*/ 2147483647 w 145"/>
                <a:gd name="T73" fmla="*/ 2147483647 h 159"/>
                <a:gd name="T74" fmla="*/ 2147483647 w 145"/>
                <a:gd name="T75" fmla="*/ 2147483647 h 159"/>
                <a:gd name="T76" fmla="*/ 2147483647 w 145"/>
                <a:gd name="T77" fmla="*/ 2147483647 h 159"/>
                <a:gd name="T78" fmla="*/ 2147483647 w 145"/>
                <a:gd name="T79" fmla="*/ 2147483647 h 159"/>
                <a:gd name="T80" fmla="*/ 2147483647 w 145"/>
                <a:gd name="T81" fmla="*/ 2147483647 h 159"/>
                <a:gd name="T82" fmla="*/ 2147483647 w 145"/>
                <a:gd name="T83" fmla="*/ 2147483647 h 159"/>
                <a:gd name="T84" fmla="*/ 2147483647 w 145"/>
                <a:gd name="T85" fmla="*/ 2147483647 h 159"/>
                <a:gd name="T86" fmla="*/ 2147483647 w 145"/>
                <a:gd name="T87" fmla="*/ 2147483647 h 159"/>
                <a:gd name="T88" fmla="*/ 2147483647 w 145"/>
                <a:gd name="T89" fmla="*/ 0 h 15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5"/>
                <a:gd name="T136" fmla="*/ 0 h 159"/>
                <a:gd name="T137" fmla="*/ 145 w 145"/>
                <a:gd name="T138" fmla="*/ 159 h 15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5" h="159">
                  <a:moveTo>
                    <a:pt x="141" y="0"/>
                  </a:moveTo>
                  <a:cubicBezTo>
                    <a:pt x="136" y="2"/>
                    <a:pt x="130" y="3"/>
                    <a:pt x="125" y="4"/>
                  </a:cubicBezTo>
                  <a:cubicBezTo>
                    <a:pt x="123" y="4"/>
                    <a:pt x="122" y="4"/>
                    <a:pt x="121" y="5"/>
                  </a:cubicBezTo>
                  <a:cubicBezTo>
                    <a:pt x="116" y="6"/>
                    <a:pt x="110" y="7"/>
                    <a:pt x="105" y="9"/>
                  </a:cubicBezTo>
                  <a:cubicBezTo>
                    <a:pt x="104" y="9"/>
                    <a:pt x="103" y="9"/>
                    <a:pt x="102" y="10"/>
                  </a:cubicBezTo>
                  <a:cubicBezTo>
                    <a:pt x="100" y="10"/>
                    <a:pt x="98" y="11"/>
                    <a:pt x="96" y="11"/>
                  </a:cubicBezTo>
                  <a:cubicBezTo>
                    <a:pt x="93" y="12"/>
                    <a:pt x="90" y="13"/>
                    <a:pt x="88" y="14"/>
                  </a:cubicBezTo>
                  <a:cubicBezTo>
                    <a:pt x="87" y="14"/>
                    <a:pt x="86" y="14"/>
                    <a:pt x="85" y="14"/>
                  </a:cubicBezTo>
                  <a:cubicBezTo>
                    <a:pt x="80" y="16"/>
                    <a:pt x="75" y="18"/>
                    <a:pt x="70" y="19"/>
                  </a:cubicBezTo>
                  <a:cubicBezTo>
                    <a:pt x="69" y="20"/>
                    <a:pt x="67" y="20"/>
                    <a:pt x="66" y="21"/>
                  </a:cubicBezTo>
                  <a:cubicBezTo>
                    <a:pt x="61" y="22"/>
                    <a:pt x="56" y="24"/>
                    <a:pt x="51" y="26"/>
                  </a:cubicBezTo>
                  <a:cubicBezTo>
                    <a:pt x="44" y="29"/>
                    <a:pt x="37" y="32"/>
                    <a:pt x="31" y="34"/>
                  </a:cubicBezTo>
                  <a:cubicBezTo>
                    <a:pt x="29" y="35"/>
                    <a:pt x="27" y="36"/>
                    <a:pt x="25" y="37"/>
                  </a:cubicBezTo>
                  <a:cubicBezTo>
                    <a:pt x="20" y="39"/>
                    <a:pt x="16" y="41"/>
                    <a:pt x="11" y="43"/>
                  </a:cubicBezTo>
                  <a:cubicBezTo>
                    <a:pt x="10" y="44"/>
                    <a:pt x="9" y="44"/>
                    <a:pt x="8" y="45"/>
                  </a:cubicBezTo>
                  <a:cubicBezTo>
                    <a:pt x="5" y="46"/>
                    <a:pt x="3" y="47"/>
                    <a:pt x="0" y="49"/>
                  </a:cubicBezTo>
                  <a:cubicBezTo>
                    <a:pt x="10" y="159"/>
                    <a:pt x="10" y="159"/>
                    <a:pt x="10" y="159"/>
                  </a:cubicBezTo>
                  <a:cubicBezTo>
                    <a:pt x="10" y="158"/>
                    <a:pt x="11" y="158"/>
                    <a:pt x="11" y="158"/>
                  </a:cubicBezTo>
                  <a:cubicBezTo>
                    <a:pt x="12" y="157"/>
                    <a:pt x="13" y="157"/>
                    <a:pt x="13" y="157"/>
                  </a:cubicBezTo>
                  <a:cubicBezTo>
                    <a:pt x="14" y="156"/>
                    <a:pt x="14" y="156"/>
                    <a:pt x="15" y="156"/>
                  </a:cubicBezTo>
                  <a:cubicBezTo>
                    <a:pt x="16" y="156"/>
                    <a:pt x="16" y="155"/>
                    <a:pt x="17" y="155"/>
                  </a:cubicBezTo>
                  <a:cubicBezTo>
                    <a:pt x="18" y="154"/>
                    <a:pt x="19" y="154"/>
                    <a:pt x="20" y="153"/>
                  </a:cubicBezTo>
                  <a:cubicBezTo>
                    <a:pt x="25" y="151"/>
                    <a:pt x="29" y="149"/>
                    <a:pt x="33" y="147"/>
                  </a:cubicBezTo>
                  <a:cubicBezTo>
                    <a:pt x="35" y="146"/>
                    <a:pt x="36" y="146"/>
                    <a:pt x="37" y="145"/>
                  </a:cubicBezTo>
                  <a:cubicBezTo>
                    <a:pt x="38" y="145"/>
                    <a:pt x="38" y="145"/>
                    <a:pt x="39" y="144"/>
                  </a:cubicBezTo>
                  <a:cubicBezTo>
                    <a:pt x="40" y="144"/>
                    <a:pt x="41" y="144"/>
                    <a:pt x="41" y="143"/>
                  </a:cubicBezTo>
                  <a:cubicBezTo>
                    <a:pt x="47" y="141"/>
                    <a:pt x="52" y="139"/>
                    <a:pt x="58" y="136"/>
                  </a:cubicBezTo>
                  <a:cubicBezTo>
                    <a:pt x="58" y="136"/>
                    <a:pt x="58" y="136"/>
                    <a:pt x="58" y="136"/>
                  </a:cubicBezTo>
                  <a:cubicBezTo>
                    <a:pt x="63" y="134"/>
                    <a:pt x="68" y="133"/>
                    <a:pt x="73" y="131"/>
                  </a:cubicBezTo>
                  <a:cubicBezTo>
                    <a:pt x="74" y="131"/>
                    <a:pt x="74" y="130"/>
                    <a:pt x="75" y="130"/>
                  </a:cubicBezTo>
                  <a:cubicBezTo>
                    <a:pt x="75" y="130"/>
                    <a:pt x="76" y="130"/>
                    <a:pt x="76" y="129"/>
                  </a:cubicBezTo>
                  <a:cubicBezTo>
                    <a:pt x="78" y="129"/>
                    <a:pt x="78" y="129"/>
                    <a:pt x="80" y="128"/>
                  </a:cubicBezTo>
                  <a:cubicBezTo>
                    <a:pt x="83" y="127"/>
                    <a:pt x="87" y="126"/>
                    <a:pt x="91" y="125"/>
                  </a:cubicBezTo>
                  <a:cubicBezTo>
                    <a:pt x="92" y="124"/>
                    <a:pt x="93" y="124"/>
                    <a:pt x="94" y="124"/>
                  </a:cubicBezTo>
                  <a:cubicBezTo>
                    <a:pt x="96" y="123"/>
                    <a:pt x="99" y="122"/>
                    <a:pt x="101" y="121"/>
                  </a:cubicBezTo>
                  <a:cubicBezTo>
                    <a:pt x="104" y="121"/>
                    <a:pt x="106" y="120"/>
                    <a:pt x="108" y="120"/>
                  </a:cubicBezTo>
                  <a:cubicBezTo>
                    <a:pt x="108" y="119"/>
                    <a:pt x="109" y="119"/>
                    <a:pt x="110" y="119"/>
                  </a:cubicBezTo>
                  <a:cubicBezTo>
                    <a:pt x="110" y="119"/>
                    <a:pt x="110" y="119"/>
                    <a:pt x="110" y="119"/>
                  </a:cubicBezTo>
                  <a:cubicBezTo>
                    <a:pt x="111" y="119"/>
                    <a:pt x="112" y="119"/>
                    <a:pt x="112" y="118"/>
                  </a:cubicBezTo>
                  <a:cubicBezTo>
                    <a:pt x="116" y="117"/>
                    <a:pt x="120" y="116"/>
                    <a:pt x="123" y="116"/>
                  </a:cubicBezTo>
                  <a:cubicBezTo>
                    <a:pt x="124" y="115"/>
                    <a:pt x="125" y="115"/>
                    <a:pt x="126" y="115"/>
                  </a:cubicBezTo>
                  <a:cubicBezTo>
                    <a:pt x="127" y="115"/>
                    <a:pt x="128" y="114"/>
                    <a:pt x="129" y="114"/>
                  </a:cubicBezTo>
                  <a:cubicBezTo>
                    <a:pt x="131" y="114"/>
                    <a:pt x="133" y="113"/>
                    <a:pt x="134" y="113"/>
                  </a:cubicBezTo>
                  <a:cubicBezTo>
                    <a:pt x="138" y="112"/>
                    <a:pt x="142" y="111"/>
                    <a:pt x="145" y="111"/>
                  </a:cubicBezTo>
                  <a:lnTo>
                    <a:pt x="141" y="0"/>
                  </a:lnTo>
                  <a:close/>
                </a:path>
              </a:pathLst>
            </a:custGeom>
            <a:gradFill rotWithShape="1">
              <a:gsLst>
                <a:gs pos="0">
                  <a:srgbClr val="919191"/>
                </a:gs>
                <a:gs pos="100000">
                  <a:srgbClr val="434343"/>
                </a:gs>
              </a:gsLst>
              <a:lin ang="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44" name="Freeform 23"/>
            <p:cNvSpPr>
              <a:spLocks/>
            </p:cNvSpPr>
            <p:nvPr/>
          </p:nvSpPr>
          <p:spPr bwMode="gray">
            <a:xfrm>
              <a:off x="5253038" y="2530475"/>
              <a:ext cx="600075" cy="876300"/>
            </a:xfrm>
            <a:custGeom>
              <a:avLst/>
              <a:gdLst>
                <a:gd name="T0" fmla="*/ 2147483647 w 211"/>
                <a:gd name="T1" fmla="*/ 0 h 308"/>
                <a:gd name="T2" fmla="*/ 2147483647 w 211"/>
                <a:gd name="T3" fmla="*/ 2147483647 h 308"/>
                <a:gd name="T4" fmla="*/ 0 w 211"/>
                <a:gd name="T5" fmla="*/ 2147483647 h 308"/>
                <a:gd name="T6" fmla="*/ 2147483647 w 211"/>
                <a:gd name="T7" fmla="*/ 2147483647 h 308"/>
                <a:gd name="T8" fmla="*/ 2147483647 w 211"/>
                <a:gd name="T9" fmla="*/ 0 h 3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1"/>
                <a:gd name="T16" fmla="*/ 0 h 308"/>
                <a:gd name="T17" fmla="*/ 211 w 211"/>
                <a:gd name="T18" fmla="*/ 308 h 3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1" h="308">
                  <a:moveTo>
                    <a:pt x="211" y="0"/>
                  </a:moveTo>
                  <a:lnTo>
                    <a:pt x="195" y="108"/>
                  </a:lnTo>
                  <a:lnTo>
                    <a:pt x="0" y="308"/>
                  </a:lnTo>
                  <a:lnTo>
                    <a:pt x="9" y="199"/>
                  </a:lnTo>
                  <a:lnTo>
                    <a:pt x="211" y="0"/>
                  </a:lnTo>
                  <a:close/>
                </a:path>
              </a:pathLst>
            </a:custGeom>
            <a:solidFill>
              <a:srgbClr val="474747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45" name="Freeform 24"/>
            <p:cNvSpPr>
              <a:spLocks/>
            </p:cNvSpPr>
            <p:nvPr/>
          </p:nvSpPr>
          <p:spPr bwMode="gray">
            <a:xfrm>
              <a:off x="4883150" y="2286000"/>
              <a:ext cx="969963" cy="809625"/>
            </a:xfrm>
            <a:custGeom>
              <a:avLst/>
              <a:gdLst>
                <a:gd name="T0" fmla="*/ 2147483647 w 346"/>
                <a:gd name="T1" fmla="*/ 0 h 289"/>
                <a:gd name="T2" fmla="*/ 2147483647 w 346"/>
                <a:gd name="T3" fmla="*/ 2147483647 h 289"/>
                <a:gd name="T4" fmla="*/ 2147483647 w 346"/>
                <a:gd name="T5" fmla="*/ 2147483647 h 289"/>
                <a:gd name="T6" fmla="*/ 2147483647 w 346"/>
                <a:gd name="T7" fmla="*/ 2147483647 h 289"/>
                <a:gd name="T8" fmla="*/ 2147483647 w 346"/>
                <a:gd name="T9" fmla="*/ 2147483647 h 289"/>
                <a:gd name="T10" fmla="*/ 2147483647 w 346"/>
                <a:gd name="T11" fmla="*/ 2147483647 h 289"/>
                <a:gd name="T12" fmla="*/ 2147483647 w 346"/>
                <a:gd name="T13" fmla="*/ 2147483647 h 289"/>
                <a:gd name="T14" fmla="*/ 2147483647 w 346"/>
                <a:gd name="T15" fmla="*/ 2147483647 h 289"/>
                <a:gd name="T16" fmla="*/ 2147483647 w 346"/>
                <a:gd name="T17" fmla="*/ 2147483647 h 289"/>
                <a:gd name="T18" fmla="*/ 0 w 346"/>
                <a:gd name="T19" fmla="*/ 2147483647 h 289"/>
                <a:gd name="T20" fmla="*/ 2147483647 w 346"/>
                <a:gd name="T21" fmla="*/ 0 h 28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46"/>
                <a:gd name="T34" fmla="*/ 0 h 289"/>
                <a:gd name="T35" fmla="*/ 346 w 346"/>
                <a:gd name="T36" fmla="*/ 289 h 28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46" h="289">
                  <a:moveTo>
                    <a:pt x="68" y="0"/>
                  </a:moveTo>
                  <a:cubicBezTo>
                    <a:pt x="93" y="4"/>
                    <a:pt x="117" y="9"/>
                    <a:pt x="141" y="14"/>
                  </a:cubicBezTo>
                  <a:cubicBezTo>
                    <a:pt x="165" y="20"/>
                    <a:pt x="188" y="27"/>
                    <a:pt x="212" y="34"/>
                  </a:cubicBezTo>
                  <a:cubicBezTo>
                    <a:pt x="235" y="41"/>
                    <a:pt x="258" y="49"/>
                    <a:pt x="280" y="58"/>
                  </a:cubicBezTo>
                  <a:cubicBezTo>
                    <a:pt x="302" y="67"/>
                    <a:pt x="324" y="77"/>
                    <a:pt x="346" y="87"/>
                  </a:cubicBezTo>
                  <a:cubicBezTo>
                    <a:pt x="141" y="289"/>
                    <a:pt x="141" y="289"/>
                    <a:pt x="141" y="289"/>
                  </a:cubicBezTo>
                  <a:cubicBezTo>
                    <a:pt x="130" y="283"/>
                    <a:pt x="119" y="278"/>
                    <a:pt x="108" y="273"/>
                  </a:cubicBezTo>
                  <a:cubicBezTo>
                    <a:pt x="97" y="269"/>
                    <a:pt x="85" y="264"/>
                    <a:pt x="73" y="260"/>
                  </a:cubicBezTo>
                  <a:cubicBezTo>
                    <a:pt x="62" y="256"/>
                    <a:pt x="50" y="252"/>
                    <a:pt x="37" y="249"/>
                  </a:cubicBezTo>
                  <a:cubicBezTo>
                    <a:pt x="25" y="246"/>
                    <a:pt x="13" y="243"/>
                    <a:pt x="0" y="241"/>
                  </a:cubicBezTo>
                  <a:lnTo>
                    <a:pt x="68" y="0"/>
                  </a:lnTo>
                  <a:close/>
                </a:path>
              </a:pathLst>
            </a:custGeom>
            <a:gradFill rotWithShape="1">
              <a:gsLst>
                <a:gs pos="0">
                  <a:srgbClr val="D3D3D3"/>
                </a:gs>
                <a:gs pos="100000">
                  <a:srgbClr val="AEAEAE"/>
                </a:gs>
              </a:gsLst>
              <a:lin ang="540000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46" name="Freeform 25"/>
            <p:cNvSpPr>
              <a:spLocks/>
            </p:cNvSpPr>
            <p:nvPr/>
          </p:nvSpPr>
          <p:spPr bwMode="gray">
            <a:xfrm>
              <a:off x="4872038" y="2962275"/>
              <a:ext cx="406400" cy="444500"/>
            </a:xfrm>
            <a:custGeom>
              <a:avLst/>
              <a:gdLst>
                <a:gd name="T0" fmla="*/ 2147483647 w 145"/>
                <a:gd name="T1" fmla="*/ 2147483647 h 158"/>
                <a:gd name="T2" fmla="*/ 2147483647 w 145"/>
                <a:gd name="T3" fmla="*/ 2147483647 h 158"/>
                <a:gd name="T4" fmla="*/ 2147483647 w 145"/>
                <a:gd name="T5" fmla="*/ 2147483647 h 158"/>
                <a:gd name="T6" fmla="*/ 2147483647 w 145"/>
                <a:gd name="T7" fmla="*/ 2147483647 h 158"/>
                <a:gd name="T8" fmla="*/ 2147483647 w 145"/>
                <a:gd name="T9" fmla="*/ 2147483647 h 158"/>
                <a:gd name="T10" fmla="*/ 2147483647 w 145"/>
                <a:gd name="T11" fmla="*/ 2147483647 h 158"/>
                <a:gd name="T12" fmla="*/ 2147483647 w 145"/>
                <a:gd name="T13" fmla="*/ 2147483647 h 158"/>
                <a:gd name="T14" fmla="*/ 2147483647 w 145"/>
                <a:gd name="T15" fmla="*/ 2147483647 h 158"/>
                <a:gd name="T16" fmla="*/ 2147483647 w 145"/>
                <a:gd name="T17" fmla="*/ 2147483647 h 158"/>
                <a:gd name="T18" fmla="*/ 2147483647 w 145"/>
                <a:gd name="T19" fmla="*/ 2147483647 h 158"/>
                <a:gd name="T20" fmla="*/ 2147483647 w 145"/>
                <a:gd name="T21" fmla="*/ 2147483647 h 158"/>
                <a:gd name="T22" fmla="*/ 2147483647 w 145"/>
                <a:gd name="T23" fmla="*/ 2147483647 h 158"/>
                <a:gd name="T24" fmla="*/ 2147483647 w 145"/>
                <a:gd name="T25" fmla="*/ 2147483647 h 158"/>
                <a:gd name="T26" fmla="*/ 2147483647 w 145"/>
                <a:gd name="T27" fmla="*/ 2147483647 h 158"/>
                <a:gd name="T28" fmla="*/ 2147483647 w 145"/>
                <a:gd name="T29" fmla="*/ 2147483647 h 158"/>
                <a:gd name="T30" fmla="*/ 2147483647 w 145"/>
                <a:gd name="T31" fmla="*/ 0 h 158"/>
                <a:gd name="T32" fmla="*/ 0 w 145"/>
                <a:gd name="T33" fmla="*/ 2147483647 h 158"/>
                <a:gd name="T34" fmla="*/ 2147483647 w 145"/>
                <a:gd name="T35" fmla="*/ 2147483647 h 158"/>
                <a:gd name="T36" fmla="*/ 2147483647 w 145"/>
                <a:gd name="T37" fmla="*/ 2147483647 h 158"/>
                <a:gd name="T38" fmla="*/ 2147483647 w 145"/>
                <a:gd name="T39" fmla="*/ 2147483647 h 158"/>
                <a:gd name="T40" fmla="*/ 2147483647 w 145"/>
                <a:gd name="T41" fmla="*/ 2147483647 h 158"/>
                <a:gd name="T42" fmla="*/ 2147483647 w 145"/>
                <a:gd name="T43" fmla="*/ 2147483647 h 158"/>
                <a:gd name="T44" fmla="*/ 2147483647 w 145"/>
                <a:gd name="T45" fmla="*/ 2147483647 h 158"/>
                <a:gd name="T46" fmla="*/ 2147483647 w 145"/>
                <a:gd name="T47" fmla="*/ 2147483647 h 158"/>
                <a:gd name="T48" fmla="*/ 2147483647 w 145"/>
                <a:gd name="T49" fmla="*/ 2147483647 h 158"/>
                <a:gd name="T50" fmla="*/ 2147483647 w 145"/>
                <a:gd name="T51" fmla="*/ 2147483647 h 158"/>
                <a:gd name="T52" fmla="*/ 2147483647 w 145"/>
                <a:gd name="T53" fmla="*/ 2147483647 h 158"/>
                <a:gd name="T54" fmla="*/ 2147483647 w 145"/>
                <a:gd name="T55" fmla="*/ 2147483647 h 158"/>
                <a:gd name="T56" fmla="*/ 2147483647 w 145"/>
                <a:gd name="T57" fmla="*/ 2147483647 h 158"/>
                <a:gd name="T58" fmla="*/ 2147483647 w 145"/>
                <a:gd name="T59" fmla="*/ 2147483647 h 158"/>
                <a:gd name="T60" fmla="*/ 2147483647 w 145"/>
                <a:gd name="T61" fmla="*/ 2147483647 h 158"/>
                <a:gd name="T62" fmla="*/ 2147483647 w 145"/>
                <a:gd name="T63" fmla="*/ 2147483647 h 158"/>
                <a:gd name="T64" fmla="*/ 2147483647 w 145"/>
                <a:gd name="T65" fmla="*/ 2147483647 h 158"/>
                <a:gd name="T66" fmla="*/ 2147483647 w 145"/>
                <a:gd name="T67" fmla="*/ 2147483647 h 158"/>
                <a:gd name="T68" fmla="*/ 2147483647 w 145"/>
                <a:gd name="T69" fmla="*/ 2147483647 h 158"/>
                <a:gd name="T70" fmla="*/ 2147483647 w 145"/>
                <a:gd name="T71" fmla="*/ 2147483647 h 158"/>
                <a:gd name="T72" fmla="*/ 2147483647 w 145"/>
                <a:gd name="T73" fmla="*/ 2147483647 h 158"/>
                <a:gd name="T74" fmla="*/ 2147483647 w 145"/>
                <a:gd name="T75" fmla="*/ 2147483647 h 158"/>
                <a:gd name="T76" fmla="*/ 2147483647 w 145"/>
                <a:gd name="T77" fmla="*/ 2147483647 h 158"/>
                <a:gd name="T78" fmla="*/ 2147483647 w 145"/>
                <a:gd name="T79" fmla="*/ 2147483647 h 158"/>
                <a:gd name="T80" fmla="*/ 2147483647 w 145"/>
                <a:gd name="T81" fmla="*/ 2147483647 h 158"/>
                <a:gd name="T82" fmla="*/ 2147483647 w 145"/>
                <a:gd name="T83" fmla="*/ 2147483647 h 158"/>
                <a:gd name="T84" fmla="*/ 2147483647 w 145"/>
                <a:gd name="T85" fmla="*/ 2147483647 h 158"/>
                <a:gd name="T86" fmla="*/ 2147483647 w 145"/>
                <a:gd name="T87" fmla="*/ 2147483647 h 15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5"/>
                <a:gd name="T133" fmla="*/ 0 h 158"/>
                <a:gd name="T134" fmla="*/ 145 w 145"/>
                <a:gd name="T135" fmla="*/ 158 h 15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5" h="158">
                  <a:moveTo>
                    <a:pt x="131" y="41"/>
                  </a:moveTo>
                  <a:cubicBezTo>
                    <a:pt x="129" y="40"/>
                    <a:pt x="128" y="40"/>
                    <a:pt x="126" y="39"/>
                  </a:cubicBezTo>
                  <a:cubicBezTo>
                    <a:pt x="122" y="37"/>
                    <a:pt x="118" y="35"/>
                    <a:pt x="114" y="33"/>
                  </a:cubicBezTo>
                  <a:cubicBezTo>
                    <a:pt x="113" y="33"/>
                    <a:pt x="112" y="33"/>
                    <a:pt x="111" y="32"/>
                  </a:cubicBezTo>
                  <a:cubicBezTo>
                    <a:pt x="106" y="30"/>
                    <a:pt x="101" y="28"/>
                    <a:pt x="96" y="26"/>
                  </a:cubicBezTo>
                  <a:cubicBezTo>
                    <a:pt x="95" y="26"/>
                    <a:pt x="94" y="25"/>
                    <a:pt x="92" y="25"/>
                  </a:cubicBezTo>
                  <a:cubicBezTo>
                    <a:pt x="88" y="23"/>
                    <a:pt x="84" y="22"/>
                    <a:pt x="80" y="20"/>
                  </a:cubicBezTo>
                  <a:cubicBezTo>
                    <a:pt x="79" y="20"/>
                    <a:pt x="77" y="19"/>
                    <a:pt x="76" y="19"/>
                  </a:cubicBezTo>
                  <a:cubicBezTo>
                    <a:pt x="71" y="17"/>
                    <a:pt x="65" y="15"/>
                    <a:pt x="60" y="14"/>
                  </a:cubicBezTo>
                  <a:cubicBezTo>
                    <a:pt x="59" y="13"/>
                    <a:pt x="58" y="13"/>
                    <a:pt x="58" y="13"/>
                  </a:cubicBezTo>
                  <a:cubicBezTo>
                    <a:pt x="54" y="12"/>
                    <a:pt x="51" y="11"/>
                    <a:pt x="48" y="10"/>
                  </a:cubicBezTo>
                  <a:cubicBezTo>
                    <a:pt x="47" y="10"/>
                    <a:pt x="45" y="9"/>
                    <a:pt x="43" y="9"/>
                  </a:cubicBezTo>
                  <a:cubicBezTo>
                    <a:pt x="42" y="8"/>
                    <a:pt x="41" y="8"/>
                    <a:pt x="40" y="8"/>
                  </a:cubicBezTo>
                  <a:cubicBezTo>
                    <a:pt x="35" y="6"/>
                    <a:pt x="29" y="5"/>
                    <a:pt x="24" y="4"/>
                  </a:cubicBezTo>
                  <a:cubicBezTo>
                    <a:pt x="23" y="4"/>
                    <a:pt x="22" y="3"/>
                    <a:pt x="21" y="3"/>
                  </a:cubicBezTo>
                  <a:cubicBezTo>
                    <a:pt x="15" y="2"/>
                    <a:pt x="10" y="1"/>
                    <a:pt x="4" y="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4" y="110"/>
                    <a:pt x="7" y="111"/>
                    <a:pt x="11" y="112"/>
                  </a:cubicBezTo>
                  <a:cubicBezTo>
                    <a:pt x="13" y="112"/>
                    <a:pt x="15" y="113"/>
                    <a:pt x="16" y="113"/>
                  </a:cubicBezTo>
                  <a:cubicBezTo>
                    <a:pt x="17" y="114"/>
                    <a:pt x="18" y="114"/>
                    <a:pt x="19" y="114"/>
                  </a:cubicBezTo>
                  <a:cubicBezTo>
                    <a:pt x="20" y="114"/>
                    <a:pt x="21" y="114"/>
                    <a:pt x="22" y="115"/>
                  </a:cubicBezTo>
                  <a:cubicBezTo>
                    <a:pt x="25" y="115"/>
                    <a:pt x="29" y="116"/>
                    <a:pt x="32" y="117"/>
                  </a:cubicBezTo>
                  <a:cubicBezTo>
                    <a:pt x="33" y="118"/>
                    <a:pt x="34" y="118"/>
                    <a:pt x="35" y="118"/>
                  </a:cubicBezTo>
                  <a:cubicBezTo>
                    <a:pt x="35" y="118"/>
                    <a:pt x="36" y="118"/>
                    <a:pt x="36" y="118"/>
                  </a:cubicBezTo>
                  <a:cubicBezTo>
                    <a:pt x="37" y="118"/>
                    <a:pt x="37" y="119"/>
                    <a:pt x="38" y="119"/>
                  </a:cubicBezTo>
                  <a:cubicBezTo>
                    <a:pt x="39" y="119"/>
                    <a:pt x="41" y="120"/>
                    <a:pt x="43" y="120"/>
                  </a:cubicBezTo>
                  <a:cubicBezTo>
                    <a:pt x="46" y="121"/>
                    <a:pt x="49" y="122"/>
                    <a:pt x="52" y="123"/>
                  </a:cubicBezTo>
                  <a:cubicBezTo>
                    <a:pt x="52" y="123"/>
                    <a:pt x="53" y="123"/>
                    <a:pt x="54" y="124"/>
                  </a:cubicBezTo>
                  <a:cubicBezTo>
                    <a:pt x="58" y="125"/>
                    <a:pt x="63" y="127"/>
                    <a:pt x="67" y="128"/>
                  </a:cubicBezTo>
                  <a:cubicBezTo>
                    <a:pt x="68" y="128"/>
                    <a:pt x="68" y="129"/>
                    <a:pt x="69" y="129"/>
                  </a:cubicBezTo>
                  <a:cubicBezTo>
                    <a:pt x="70" y="129"/>
                    <a:pt x="70" y="129"/>
                    <a:pt x="71" y="129"/>
                  </a:cubicBezTo>
                  <a:cubicBezTo>
                    <a:pt x="71" y="130"/>
                    <a:pt x="72" y="130"/>
                    <a:pt x="73" y="130"/>
                  </a:cubicBezTo>
                  <a:cubicBezTo>
                    <a:pt x="77" y="132"/>
                    <a:pt x="81" y="133"/>
                    <a:pt x="85" y="135"/>
                  </a:cubicBezTo>
                  <a:cubicBezTo>
                    <a:pt x="86" y="135"/>
                    <a:pt x="87" y="136"/>
                    <a:pt x="89" y="136"/>
                  </a:cubicBezTo>
                  <a:cubicBezTo>
                    <a:pt x="89" y="136"/>
                    <a:pt x="90" y="137"/>
                    <a:pt x="91" y="137"/>
                  </a:cubicBezTo>
                  <a:cubicBezTo>
                    <a:pt x="95" y="139"/>
                    <a:pt x="99" y="140"/>
                    <a:pt x="103" y="142"/>
                  </a:cubicBezTo>
                  <a:cubicBezTo>
                    <a:pt x="103" y="142"/>
                    <a:pt x="104" y="142"/>
                    <a:pt x="104" y="143"/>
                  </a:cubicBezTo>
                  <a:cubicBezTo>
                    <a:pt x="105" y="143"/>
                    <a:pt x="105" y="143"/>
                    <a:pt x="106" y="143"/>
                  </a:cubicBezTo>
                  <a:cubicBezTo>
                    <a:pt x="109" y="145"/>
                    <a:pt x="111" y="146"/>
                    <a:pt x="114" y="147"/>
                  </a:cubicBezTo>
                  <a:cubicBezTo>
                    <a:pt x="115" y="148"/>
                    <a:pt x="116" y="148"/>
                    <a:pt x="118" y="149"/>
                  </a:cubicBezTo>
                  <a:cubicBezTo>
                    <a:pt x="119" y="150"/>
                    <a:pt x="121" y="150"/>
                    <a:pt x="122" y="151"/>
                  </a:cubicBezTo>
                  <a:cubicBezTo>
                    <a:pt x="127" y="153"/>
                    <a:pt x="131" y="156"/>
                    <a:pt x="136" y="158"/>
                  </a:cubicBezTo>
                  <a:cubicBezTo>
                    <a:pt x="145" y="48"/>
                    <a:pt x="145" y="48"/>
                    <a:pt x="145" y="48"/>
                  </a:cubicBezTo>
                  <a:cubicBezTo>
                    <a:pt x="140" y="46"/>
                    <a:pt x="135" y="43"/>
                    <a:pt x="131" y="41"/>
                  </a:cubicBezTo>
                  <a:close/>
                </a:path>
              </a:pathLst>
            </a:custGeom>
            <a:gradFill rotWithShape="1">
              <a:gsLst>
                <a:gs pos="0">
                  <a:srgbClr val="434343"/>
                </a:gs>
                <a:gs pos="100000">
                  <a:srgbClr val="919191"/>
                </a:gs>
              </a:gsLst>
              <a:lin ang="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47" name="Freeform 26"/>
            <p:cNvSpPr>
              <a:spLocks/>
            </p:cNvSpPr>
            <p:nvPr/>
          </p:nvSpPr>
          <p:spPr bwMode="gray">
            <a:xfrm>
              <a:off x="2570163" y="2566988"/>
              <a:ext cx="1214437" cy="833437"/>
            </a:xfrm>
            <a:custGeom>
              <a:avLst/>
              <a:gdLst>
                <a:gd name="T0" fmla="*/ 2147483647 w 432"/>
                <a:gd name="T1" fmla="*/ 0 h 296"/>
                <a:gd name="T2" fmla="*/ 2147483647 w 432"/>
                <a:gd name="T3" fmla="*/ 2147483647 h 296"/>
                <a:gd name="T4" fmla="*/ 2147483647 w 432"/>
                <a:gd name="T5" fmla="*/ 2147483647 h 296"/>
                <a:gd name="T6" fmla="*/ 2147483647 w 432"/>
                <a:gd name="T7" fmla="*/ 2147483647 h 296"/>
                <a:gd name="T8" fmla="*/ 2147483647 w 432"/>
                <a:gd name="T9" fmla="*/ 2147483647 h 296"/>
                <a:gd name="T10" fmla="*/ 2147483647 w 432"/>
                <a:gd name="T11" fmla="*/ 2147483647 h 296"/>
                <a:gd name="T12" fmla="*/ 0 w 432"/>
                <a:gd name="T13" fmla="*/ 2147483647 h 296"/>
                <a:gd name="T14" fmla="*/ 2147483647 w 432"/>
                <a:gd name="T15" fmla="*/ 2147483647 h 296"/>
                <a:gd name="T16" fmla="*/ 2147483647 w 432"/>
                <a:gd name="T17" fmla="*/ 2147483647 h 296"/>
                <a:gd name="T18" fmla="*/ 2147483647 w 432"/>
                <a:gd name="T19" fmla="*/ 2147483647 h 296"/>
                <a:gd name="T20" fmla="*/ 2147483647 w 432"/>
                <a:gd name="T21" fmla="*/ 0 h 2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2"/>
                <a:gd name="T34" fmla="*/ 0 h 296"/>
                <a:gd name="T35" fmla="*/ 432 w 432"/>
                <a:gd name="T36" fmla="*/ 296 h 2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2" h="296">
                  <a:moveTo>
                    <a:pt x="229" y="0"/>
                  </a:moveTo>
                  <a:cubicBezTo>
                    <a:pt x="432" y="204"/>
                    <a:pt x="432" y="204"/>
                    <a:pt x="432" y="204"/>
                  </a:cubicBezTo>
                  <a:cubicBezTo>
                    <a:pt x="422" y="210"/>
                    <a:pt x="412" y="217"/>
                    <a:pt x="402" y="224"/>
                  </a:cubicBezTo>
                  <a:cubicBezTo>
                    <a:pt x="392" y="231"/>
                    <a:pt x="383" y="238"/>
                    <a:pt x="374" y="246"/>
                  </a:cubicBezTo>
                  <a:cubicBezTo>
                    <a:pt x="365" y="253"/>
                    <a:pt x="356" y="261"/>
                    <a:pt x="348" y="270"/>
                  </a:cubicBezTo>
                  <a:cubicBezTo>
                    <a:pt x="339" y="278"/>
                    <a:pt x="331" y="287"/>
                    <a:pt x="324" y="296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7" y="155"/>
                    <a:pt x="34" y="138"/>
                    <a:pt x="52" y="122"/>
                  </a:cubicBezTo>
                  <a:cubicBezTo>
                    <a:pt x="69" y="106"/>
                    <a:pt x="88" y="91"/>
                    <a:pt x="107" y="76"/>
                  </a:cubicBezTo>
                  <a:cubicBezTo>
                    <a:pt x="126" y="62"/>
                    <a:pt x="146" y="49"/>
                    <a:pt x="166" y="36"/>
                  </a:cubicBezTo>
                  <a:cubicBezTo>
                    <a:pt x="187" y="23"/>
                    <a:pt x="207" y="11"/>
                    <a:pt x="22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6AAD6"/>
                </a:gs>
                <a:gs pos="100000">
                  <a:srgbClr val="0061B2"/>
                </a:gs>
              </a:gsLst>
              <a:lin ang="540000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48" name="Freeform 27"/>
            <p:cNvSpPr>
              <a:spLocks/>
            </p:cNvSpPr>
            <p:nvPr/>
          </p:nvSpPr>
          <p:spPr bwMode="gray">
            <a:xfrm>
              <a:off x="3481388" y="3141663"/>
              <a:ext cx="330200" cy="563562"/>
            </a:xfrm>
            <a:custGeom>
              <a:avLst/>
              <a:gdLst>
                <a:gd name="T0" fmla="*/ 2147483647 w 118"/>
                <a:gd name="T1" fmla="*/ 0 h 201"/>
                <a:gd name="T2" fmla="*/ 2147483647 w 118"/>
                <a:gd name="T3" fmla="*/ 2147483647 h 201"/>
                <a:gd name="T4" fmla="*/ 2147483647 w 118"/>
                <a:gd name="T5" fmla="*/ 2147483647 h 201"/>
                <a:gd name="T6" fmla="*/ 2147483647 w 118"/>
                <a:gd name="T7" fmla="*/ 2147483647 h 201"/>
                <a:gd name="T8" fmla="*/ 2147483647 w 118"/>
                <a:gd name="T9" fmla="*/ 2147483647 h 201"/>
                <a:gd name="T10" fmla="*/ 2147483647 w 118"/>
                <a:gd name="T11" fmla="*/ 2147483647 h 201"/>
                <a:gd name="T12" fmla="*/ 2147483647 w 118"/>
                <a:gd name="T13" fmla="*/ 2147483647 h 201"/>
                <a:gd name="T14" fmla="*/ 2147483647 w 118"/>
                <a:gd name="T15" fmla="*/ 2147483647 h 201"/>
                <a:gd name="T16" fmla="*/ 2147483647 w 118"/>
                <a:gd name="T17" fmla="*/ 2147483647 h 201"/>
                <a:gd name="T18" fmla="*/ 2147483647 w 118"/>
                <a:gd name="T19" fmla="*/ 2147483647 h 201"/>
                <a:gd name="T20" fmla="*/ 2147483647 w 118"/>
                <a:gd name="T21" fmla="*/ 2147483647 h 201"/>
                <a:gd name="T22" fmla="*/ 2147483647 w 118"/>
                <a:gd name="T23" fmla="*/ 2147483647 h 201"/>
                <a:gd name="T24" fmla="*/ 2147483647 w 118"/>
                <a:gd name="T25" fmla="*/ 2147483647 h 201"/>
                <a:gd name="T26" fmla="*/ 2147483647 w 118"/>
                <a:gd name="T27" fmla="*/ 2147483647 h 201"/>
                <a:gd name="T28" fmla="*/ 2147483647 w 118"/>
                <a:gd name="T29" fmla="*/ 2147483647 h 201"/>
                <a:gd name="T30" fmla="*/ 2147483647 w 118"/>
                <a:gd name="T31" fmla="*/ 2147483647 h 201"/>
                <a:gd name="T32" fmla="*/ 0 w 118"/>
                <a:gd name="T33" fmla="*/ 2147483647 h 201"/>
                <a:gd name="T34" fmla="*/ 2147483647 w 118"/>
                <a:gd name="T35" fmla="*/ 2147483647 h 201"/>
                <a:gd name="T36" fmla="*/ 2147483647 w 118"/>
                <a:gd name="T37" fmla="*/ 2147483647 h 201"/>
                <a:gd name="T38" fmla="*/ 2147483647 w 118"/>
                <a:gd name="T39" fmla="*/ 2147483647 h 201"/>
                <a:gd name="T40" fmla="*/ 2147483647 w 118"/>
                <a:gd name="T41" fmla="*/ 2147483647 h 201"/>
                <a:gd name="T42" fmla="*/ 2147483647 w 118"/>
                <a:gd name="T43" fmla="*/ 2147483647 h 201"/>
                <a:gd name="T44" fmla="*/ 2147483647 w 118"/>
                <a:gd name="T45" fmla="*/ 2147483647 h 201"/>
                <a:gd name="T46" fmla="*/ 2147483647 w 118"/>
                <a:gd name="T47" fmla="*/ 2147483647 h 201"/>
                <a:gd name="T48" fmla="*/ 2147483647 w 118"/>
                <a:gd name="T49" fmla="*/ 2147483647 h 201"/>
                <a:gd name="T50" fmla="*/ 2147483647 w 118"/>
                <a:gd name="T51" fmla="*/ 2147483647 h 201"/>
                <a:gd name="T52" fmla="*/ 2147483647 w 118"/>
                <a:gd name="T53" fmla="*/ 2147483647 h 201"/>
                <a:gd name="T54" fmla="*/ 2147483647 w 118"/>
                <a:gd name="T55" fmla="*/ 2147483647 h 201"/>
                <a:gd name="T56" fmla="*/ 2147483647 w 118"/>
                <a:gd name="T57" fmla="*/ 2147483647 h 201"/>
                <a:gd name="T58" fmla="*/ 2147483647 w 118"/>
                <a:gd name="T59" fmla="*/ 2147483647 h 201"/>
                <a:gd name="T60" fmla="*/ 2147483647 w 118"/>
                <a:gd name="T61" fmla="*/ 2147483647 h 201"/>
                <a:gd name="T62" fmla="*/ 2147483647 w 118"/>
                <a:gd name="T63" fmla="*/ 2147483647 h 201"/>
                <a:gd name="T64" fmla="*/ 2147483647 w 118"/>
                <a:gd name="T65" fmla="*/ 2147483647 h 201"/>
                <a:gd name="T66" fmla="*/ 2147483647 w 118"/>
                <a:gd name="T67" fmla="*/ 2147483647 h 201"/>
                <a:gd name="T68" fmla="*/ 2147483647 w 118"/>
                <a:gd name="T69" fmla="*/ 2147483647 h 201"/>
                <a:gd name="T70" fmla="*/ 2147483647 w 118"/>
                <a:gd name="T71" fmla="*/ 2147483647 h 201"/>
                <a:gd name="T72" fmla="*/ 2147483647 w 118"/>
                <a:gd name="T73" fmla="*/ 2147483647 h 201"/>
                <a:gd name="T74" fmla="*/ 2147483647 w 118"/>
                <a:gd name="T75" fmla="*/ 2147483647 h 201"/>
                <a:gd name="T76" fmla="*/ 2147483647 w 118"/>
                <a:gd name="T77" fmla="*/ 2147483647 h 201"/>
                <a:gd name="T78" fmla="*/ 2147483647 w 118"/>
                <a:gd name="T79" fmla="*/ 2147483647 h 201"/>
                <a:gd name="T80" fmla="*/ 2147483647 w 118"/>
                <a:gd name="T81" fmla="*/ 2147483647 h 201"/>
                <a:gd name="T82" fmla="*/ 2147483647 w 118"/>
                <a:gd name="T83" fmla="*/ 2147483647 h 201"/>
                <a:gd name="T84" fmla="*/ 2147483647 w 118"/>
                <a:gd name="T85" fmla="*/ 2147483647 h 201"/>
                <a:gd name="T86" fmla="*/ 2147483647 w 118"/>
                <a:gd name="T87" fmla="*/ 0 h 20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8"/>
                <a:gd name="T133" fmla="*/ 0 h 201"/>
                <a:gd name="T134" fmla="*/ 118 w 118"/>
                <a:gd name="T135" fmla="*/ 201 h 20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8" h="201">
                  <a:moveTo>
                    <a:pt x="108" y="0"/>
                  </a:moveTo>
                  <a:cubicBezTo>
                    <a:pt x="103" y="3"/>
                    <a:pt x="98" y="6"/>
                    <a:pt x="94" y="9"/>
                  </a:cubicBezTo>
                  <a:cubicBezTo>
                    <a:pt x="92" y="10"/>
                    <a:pt x="91" y="11"/>
                    <a:pt x="89" y="12"/>
                  </a:cubicBezTo>
                  <a:cubicBezTo>
                    <a:pt x="86" y="14"/>
                    <a:pt x="83" y="16"/>
                    <a:pt x="80" y="18"/>
                  </a:cubicBezTo>
                  <a:cubicBezTo>
                    <a:pt x="78" y="20"/>
                    <a:pt x="77" y="21"/>
                    <a:pt x="75" y="22"/>
                  </a:cubicBezTo>
                  <a:cubicBezTo>
                    <a:pt x="72" y="24"/>
                    <a:pt x="69" y="26"/>
                    <a:pt x="66" y="28"/>
                  </a:cubicBezTo>
                  <a:cubicBezTo>
                    <a:pt x="65" y="30"/>
                    <a:pt x="63" y="31"/>
                    <a:pt x="61" y="32"/>
                  </a:cubicBezTo>
                  <a:cubicBezTo>
                    <a:pt x="58" y="34"/>
                    <a:pt x="56" y="37"/>
                    <a:pt x="53" y="39"/>
                  </a:cubicBezTo>
                  <a:cubicBezTo>
                    <a:pt x="51" y="40"/>
                    <a:pt x="50" y="42"/>
                    <a:pt x="48" y="43"/>
                  </a:cubicBezTo>
                  <a:cubicBezTo>
                    <a:pt x="45" y="46"/>
                    <a:pt x="42" y="49"/>
                    <a:pt x="38" y="52"/>
                  </a:cubicBezTo>
                  <a:cubicBezTo>
                    <a:pt x="38" y="52"/>
                    <a:pt x="37" y="53"/>
                    <a:pt x="36" y="54"/>
                  </a:cubicBezTo>
                  <a:cubicBezTo>
                    <a:pt x="32" y="57"/>
                    <a:pt x="28" y="61"/>
                    <a:pt x="24" y="65"/>
                  </a:cubicBezTo>
                  <a:cubicBezTo>
                    <a:pt x="23" y="66"/>
                    <a:pt x="22" y="67"/>
                    <a:pt x="21" y="68"/>
                  </a:cubicBezTo>
                  <a:cubicBezTo>
                    <a:pt x="19" y="70"/>
                    <a:pt x="17" y="73"/>
                    <a:pt x="15" y="75"/>
                  </a:cubicBezTo>
                  <a:cubicBezTo>
                    <a:pt x="14" y="76"/>
                    <a:pt x="13" y="77"/>
                    <a:pt x="12" y="78"/>
                  </a:cubicBezTo>
                  <a:cubicBezTo>
                    <a:pt x="12" y="78"/>
                    <a:pt x="12" y="78"/>
                    <a:pt x="11" y="79"/>
                  </a:cubicBezTo>
                  <a:cubicBezTo>
                    <a:pt x="8" y="83"/>
                    <a:pt x="4" y="87"/>
                    <a:pt x="0" y="92"/>
                  </a:cubicBezTo>
                  <a:cubicBezTo>
                    <a:pt x="15" y="201"/>
                    <a:pt x="15" y="201"/>
                    <a:pt x="15" y="201"/>
                  </a:cubicBezTo>
                  <a:cubicBezTo>
                    <a:pt x="16" y="200"/>
                    <a:pt x="17" y="198"/>
                    <a:pt x="18" y="197"/>
                  </a:cubicBezTo>
                  <a:cubicBezTo>
                    <a:pt x="19" y="196"/>
                    <a:pt x="21" y="194"/>
                    <a:pt x="22" y="193"/>
                  </a:cubicBezTo>
                  <a:cubicBezTo>
                    <a:pt x="23" y="191"/>
                    <a:pt x="24" y="190"/>
                    <a:pt x="25" y="189"/>
                  </a:cubicBezTo>
                  <a:cubicBezTo>
                    <a:pt x="25" y="188"/>
                    <a:pt x="26" y="188"/>
                    <a:pt x="26" y="188"/>
                  </a:cubicBezTo>
                  <a:cubicBezTo>
                    <a:pt x="26" y="188"/>
                    <a:pt x="26" y="188"/>
                    <a:pt x="26" y="188"/>
                  </a:cubicBezTo>
                  <a:cubicBezTo>
                    <a:pt x="27" y="187"/>
                    <a:pt x="28" y="186"/>
                    <a:pt x="29" y="185"/>
                  </a:cubicBezTo>
                  <a:cubicBezTo>
                    <a:pt x="31" y="182"/>
                    <a:pt x="33" y="180"/>
                    <a:pt x="35" y="178"/>
                  </a:cubicBezTo>
                  <a:cubicBezTo>
                    <a:pt x="36" y="177"/>
                    <a:pt x="37" y="176"/>
                    <a:pt x="37" y="175"/>
                  </a:cubicBezTo>
                  <a:cubicBezTo>
                    <a:pt x="38" y="175"/>
                    <a:pt x="38" y="175"/>
                    <a:pt x="38" y="175"/>
                  </a:cubicBezTo>
                  <a:cubicBezTo>
                    <a:pt x="42" y="171"/>
                    <a:pt x="45" y="167"/>
                    <a:pt x="49" y="164"/>
                  </a:cubicBezTo>
                  <a:cubicBezTo>
                    <a:pt x="49" y="164"/>
                    <a:pt x="49" y="164"/>
                    <a:pt x="49" y="163"/>
                  </a:cubicBezTo>
                  <a:cubicBezTo>
                    <a:pt x="50" y="163"/>
                    <a:pt x="51" y="162"/>
                    <a:pt x="52" y="161"/>
                  </a:cubicBezTo>
                  <a:cubicBezTo>
                    <a:pt x="55" y="158"/>
                    <a:pt x="58" y="155"/>
                    <a:pt x="61" y="152"/>
                  </a:cubicBezTo>
                  <a:cubicBezTo>
                    <a:pt x="62" y="152"/>
                    <a:pt x="62" y="152"/>
                    <a:pt x="62" y="151"/>
                  </a:cubicBezTo>
                  <a:cubicBezTo>
                    <a:pt x="63" y="151"/>
                    <a:pt x="64" y="150"/>
                    <a:pt x="65" y="149"/>
                  </a:cubicBezTo>
                  <a:cubicBezTo>
                    <a:pt x="67" y="147"/>
                    <a:pt x="69" y="146"/>
                    <a:pt x="71" y="144"/>
                  </a:cubicBezTo>
                  <a:cubicBezTo>
                    <a:pt x="72" y="144"/>
                    <a:pt x="73" y="143"/>
                    <a:pt x="74" y="142"/>
                  </a:cubicBezTo>
                  <a:cubicBezTo>
                    <a:pt x="75" y="141"/>
                    <a:pt x="77" y="139"/>
                    <a:pt x="78" y="138"/>
                  </a:cubicBezTo>
                  <a:cubicBezTo>
                    <a:pt x="81" y="136"/>
                    <a:pt x="84" y="134"/>
                    <a:pt x="87" y="132"/>
                  </a:cubicBezTo>
                  <a:cubicBezTo>
                    <a:pt x="87" y="131"/>
                    <a:pt x="88" y="130"/>
                    <a:pt x="89" y="130"/>
                  </a:cubicBezTo>
                  <a:cubicBezTo>
                    <a:pt x="90" y="129"/>
                    <a:pt x="91" y="129"/>
                    <a:pt x="91" y="128"/>
                  </a:cubicBezTo>
                  <a:cubicBezTo>
                    <a:pt x="92" y="128"/>
                    <a:pt x="93" y="127"/>
                    <a:pt x="94" y="126"/>
                  </a:cubicBezTo>
                  <a:cubicBezTo>
                    <a:pt x="96" y="125"/>
                    <a:pt x="98" y="123"/>
                    <a:pt x="100" y="122"/>
                  </a:cubicBezTo>
                  <a:cubicBezTo>
                    <a:pt x="102" y="121"/>
                    <a:pt x="103" y="120"/>
                    <a:pt x="105" y="119"/>
                  </a:cubicBezTo>
                  <a:cubicBezTo>
                    <a:pt x="109" y="116"/>
                    <a:pt x="114" y="113"/>
                    <a:pt x="118" y="110"/>
                  </a:cubicBezTo>
                  <a:lnTo>
                    <a:pt x="108" y="0"/>
                  </a:lnTo>
                  <a:close/>
                </a:path>
              </a:pathLst>
            </a:custGeom>
            <a:gradFill rotWithShape="1">
              <a:gsLst>
                <a:gs pos="0">
                  <a:srgbClr val="001E36"/>
                </a:gs>
                <a:gs pos="50000">
                  <a:srgbClr val="004074"/>
                </a:gs>
                <a:gs pos="100000">
                  <a:srgbClr val="001E36"/>
                </a:gs>
              </a:gsLst>
              <a:lin ang="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49" name="Freeform 28"/>
            <p:cNvSpPr>
              <a:spLocks/>
            </p:cNvSpPr>
            <p:nvPr/>
          </p:nvSpPr>
          <p:spPr bwMode="gray">
            <a:xfrm>
              <a:off x="2570163" y="3051175"/>
              <a:ext cx="954087" cy="654050"/>
            </a:xfrm>
            <a:custGeom>
              <a:avLst/>
              <a:gdLst>
                <a:gd name="T0" fmla="*/ 2147483647 w 335"/>
                <a:gd name="T1" fmla="*/ 2147483647 h 230"/>
                <a:gd name="T2" fmla="*/ 2147483647 w 335"/>
                <a:gd name="T3" fmla="*/ 2147483647 h 230"/>
                <a:gd name="T4" fmla="*/ 2147483647 w 335"/>
                <a:gd name="T5" fmla="*/ 2147483647 h 230"/>
                <a:gd name="T6" fmla="*/ 0 w 335"/>
                <a:gd name="T7" fmla="*/ 0 h 230"/>
                <a:gd name="T8" fmla="*/ 2147483647 w 335"/>
                <a:gd name="T9" fmla="*/ 2147483647 h 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5"/>
                <a:gd name="T16" fmla="*/ 0 h 230"/>
                <a:gd name="T17" fmla="*/ 335 w 335"/>
                <a:gd name="T18" fmla="*/ 230 h 2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5" h="230">
                  <a:moveTo>
                    <a:pt x="320" y="123"/>
                  </a:moveTo>
                  <a:lnTo>
                    <a:pt x="335" y="230"/>
                  </a:lnTo>
                  <a:lnTo>
                    <a:pt x="27" y="109"/>
                  </a:lnTo>
                  <a:lnTo>
                    <a:pt x="0" y="0"/>
                  </a:lnTo>
                  <a:lnTo>
                    <a:pt x="320" y="123"/>
                  </a:lnTo>
                  <a:close/>
                </a:path>
              </a:pathLst>
            </a:custGeom>
            <a:solidFill>
              <a:srgbClr val="004174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50" name="Freeform 29"/>
            <p:cNvSpPr>
              <a:spLocks/>
            </p:cNvSpPr>
            <p:nvPr/>
          </p:nvSpPr>
          <p:spPr bwMode="gray">
            <a:xfrm>
              <a:off x="5330825" y="3141663"/>
              <a:ext cx="331788" cy="566737"/>
            </a:xfrm>
            <a:custGeom>
              <a:avLst/>
              <a:gdLst>
                <a:gd name="T0" fmla="*/ 2147483647 w 118"/>
                <a:gd name="T1" fmla="*/ 2147483647 h 202"/>
                <a:gd name="T2" fmla="*/ 2147483647 w 118"/>
                <a:gd name="T3" fmla="*/ 2147483647 h 202"/>
                <a:gd name="T4" fmla="*/ 2147483647 w 118"/>
                <a:gd name="T5" fmla="*/ 2147483647 h 202"/>
                <a:gd name="T6" fmla="*/ 2147483647 w 118"/>
                <a:gd name="T7" fmla="*/ 0 h 202"/>
                <a:gd name="T8" fmla="*/ 0 w 118"/>
                <a:gd name="T9" fmla="*/ 2147483647 h 202"/>
                <a:gd name="T10" fmla="*/ 2147483647 w 118"/>
                <a:gd name="T11" fmla="*/ 2147483647 h 202"/>
                <a:gd name="T12" fmla="*/ 2147483647 w 118"/>
                <a:gd name="T13" fmla="*/ 2147483647 h 202"/>
                <a:gd name="T14" fmla="*/ 2147483647 w 118"/>
                <a:gd name="T15" fmla="*/ 2147483647 h 202"/>
                <a:gd name="T16" fmla="*/ 2147483647 w 118"/>
                <a:gd name="T17" fmla="*/ 2147483647 h 202"/>
                <a:gd name="T18" fmla="*/ 2147483647 w 118"/>
                <a:gd name="T19" fmla="*/ 2147483647 h 202"/>
                <a:gd name="T20" fmla="*/ 2147483647 w 118"/>
                <a:gd name="T21" fmla="*/ 2147483647 h 20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8"/>
                <a:gd name="T34" fmla="*/ 0 h 202"/>
                <a:gd name="T35" fmla="*/ 118 w 118"/>
                <a:gd name="T36" fmla="*/ 202 h 20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8" h="202">
                  <a:moveTo>
                    <a:pt x="95" y="66"/>
                  </a:moveTo>
                  <a:cubicBezTo>
                    <a:pt x="86" y="58"/>
                    <a:pt x="78" y="50"/>
                    <a:pt x="69" y="42"/>
                  </a:cubicBezTo>
                  <a:cubicBezTo>
                    <a:pt x="60" y="34"/>
                    <a:pt x="50" y="27"/>
                    <a:pt x="40" y="20"/>
                  </a:cubicBezTo>
                  <a:cubicBezTo>
                    <a:pt x="31" y="13"/>
                    <a:pt x="21" y="7"/>
                    <a:pt x="10" y="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10" y="116"/>
                    <a:pt x="20" y="123"/>
                    <a:pt x="29" y="130"/>
                  </a:cubicBezTo>
                  <a:cubicBezTo>
                    <a:pt x="38" y="137"/>
                    <a:pt x="47" y="144"/>
                    <a:pt x="56" y="152"/>
                  </a:cubicBezTo>
                  <a:cubicBezTo>
                    <a:pt x="65" y="160"/>
                    <a:pt x="73" y="168"/>
                    <a:pt x="81" y="176"/>
                  </a:cubicBezTo>
                  <a:cubicBezTo>
                    <a:pt x="89" y="184"/>
                    <a:pt x="96" y="193"/>
                    <a:pt x="103" y="202"/>
                  </a:cubicBezTo>
                  <a:cubicBezTo>
                    <a:pt x="118" y="92"/>
                    <a:pt x="118" y="92"/>
                    <a:pt x="118" y="92"/>
                  </a:cubicBezTo>
                  <a:cubicBezTo>
                    <a:pt x="111" y="83"/>
                    <a:pt x="103" y="74"/>
                    <a:pt x="95" y="66"/>
                  </a:cubicBezTo>
                  <a:close/>
                </a:path>
              </a:pathLst>
            </a:custGeom>
            <a:gradFill rotWithShape="1">
              <a:gsLst>
                <a:gs pos="0">
                  <a:srgbClr val="001E36"/>
                </a:gs>
                <a:gs pos="50000">
                  <a:srgbClr val="004074"/>
                </a:gs>
                <a:gs pos="100000">
                  <a:srgbClr val="001E36"/>
                </a:gs>
              </a:gsLst>
              <a:lin ang="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51" name="Freeform 30"/>
            <p:cNvSpPr>
              <a:spLocks/>
            </p:cNvSpPr>
            <p:nvPr/>
          </p:nvSpPr>
          <p:spPr bwMode="gray">
            <a:xfrm>
              <a:off x="5359400" y="2566988"/>
              <a:ext cx="1214438" cy="833437"/>
            </a:xfrm>
            <a:custGeom>
              <a:avLst/>
              <a:gdLst>
                <a:gd name="T0" fmla="*/ 2147483647 w 432"/>
                <a:gd name="T1" fmla="*/ 0 h 296"/>
                <a:gd name="T2" fmla="*/ 2147483647 w 432"/>
                <a:gd name="T3" fmla="*/ 2147483647 h 296"/>
                <a:gd name="T4" fmla="*/ 2147483647 w 432"/>
                <a:gd name="T5" fmla="*/ 2147483647 h 296"/>
                <a:gd name="T6" fmla="*/ 2147483647 w 432"/>
                <a:gd name="T7" fmla="*/ 2147483647 h 296"/>
                <a:gd name="T8" fmla="*/ 2147483647 w 432"/>
                <a:gd name="T9" fmla="*/ 2147483647 h 296"/>
                <a:gd name="T10" fmla="*/ 2147483647 w 432"/>
                <a:gd name="T11" fmla="*/ 2147483647 h 296"/>
                <a:gd name="T12" fmla="*/ 2147483647 w 432"/>
                <a:gd name="T13" fmla="*/ 2147483647 h 296"/>
                <a:gd name="T14" fmla="*/ 2147483647 w 432"/>
                <a:gd name="T15" fmla="*/ 2147483647 h 296"/>
                <a:gd name="T16" fmla="*/ 2147483647 w 432"/>
                <a:gd name="T17" fmla="*/ 2147483647 h 296"/>
                <a:gd name="T18" fmla="*/ 0 w 432"/>
                <a:gd name="T19" fmla="*/ 2147483647 h 296"/>
                <a:gd name="T20" fmla="*/ 2147483647 w 432"/>
                <a:gd name="T21" fmla="*/ 0 h 29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2"/>
                <a:gd name="T34" fmla="*/ 0 h 296"/>
                <a:gd name="T35" fmla="*/ 432 w 432"/>
                <a:gd name="T36" fmla="*/ 296 h 29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2" h="296">
                  <a:moveTo>
                    <a:pt x="204" y="0"/>
                  </a:moveTo>
                  <a:cubicBezTo>
                    <a:pt x="225" y="12"/>
                    <a:pt x="246" y="24"/>
                    <a:pt x="267" y="36"/>
                  </a:cubicBezTo>
                  <a:cubicBezTo>
                    <a:pt x="287" y="49"/>
                    <a:pt x="307" y="63"/>
                    <a:pt x="326" y="77"/>
                  </a:cubicBezTo>
                  <a:cubicBezTo>
                    <a:pt x="345" y="92"/>
                    <a:pt x="363" y="107"/>
                    <a:pt x="381" y="123"/>
                  </a:cubicBezTo>
                  <a:cubicBezTo>
                    <a:pt x="399" y="139"/>
                    <a:pt x="416" y="156"/>
                    <a:pt x="432" y="173"/>
                  </a:cubicBezTo>
                  <a:cubicBezTo>
                    <a:pt x="108" y="296"/>
                    <a:pt x="108" y="296"/>
                    <a:pt x="108" y="296"/>
                  </a:cubicBezTo>
                  <a:cubicBezTo>
                    <a:pt x="101" y="287"/>
                    <a:pt x="93" y="278"/>
                    <a:pt x="85" y="270"/>
                  </a:cubicBezTo>
                  <a:cubicBezTo>
                    <a:pt x="76" y="262"/>
                    <a:pt x="68" y="254"/>
                    <a:pt x="59" y="246"/>
                  </a:cubicBezTo>
                  <a:cubicBezTo>
                    <a:pt x="50" y="238"/>
                    <a:pt x="40" y="231"/>
                    <a:pt x="30" y="224"/>
                  </a:cubicBezTo>
                  <a:cubicBezTo>
                    <a:pt x="21" y="217"/>
                    <a:pt x="11" y="211"/>
                    <a:pt x="0" y="204"/>
                  </a:cubicBezTo>
                  <a:lnTo>
                    <a:pt x="204" y="0"/>
                  </a:lnTo>
                  <a:close/>
                </a:path>
              </a:pathLst>
            </a:custGeom>
            <a:gradFill rotWithShape="1">
              <a:gsLst>
                <a:gs pos="0">
                  <a:srgbClr val="76AAD6"/>
                </a:gs>
                <a:gs pos="100000">
                  <a:srgbClr val="0061B2"/>
                </a:gs>
              </a:gsLst>
              <a:lin ang="540000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52" name="Freeform 31"/>
            <p:cNvSpPr>
              <a:spLocks/>
            </p:cNvSpPr>
            <p:nvPr/>
          </p:nvSpPr>
          <p:spPr bwMode="gray">
            <a:xfrm>
              <a:off x="5619750" y="3054350"/>
              <a:ext cx="954088" cy="654050"/>
            </a:xfrm>
            <a:custGeom>
              <a:avLst/>
              <a:gdLst>
                <a:gd name="T0" fmla="*/ 2147483647 w 335"/>
                <a:gd name="T1" fmla="*/ 0 h 230"/>
                <a:gd name="T2" fmla="*/ 2147483647 w 335"/>
                <a:gd name="T3" fmla="*/ 2147483647 h 230"/>
                <a:gd name="T4" fmla="*/ 0 w 335"/>
                <a:gd name="T5" fmla="*/ 2147483647 h 230"/>
                <a:gd name="T6" fmla="*/ 2147483647 w 335"/>
                <a:gd name="T7" fmla="*/ 2147483647 h 230"/>
                <a:gd name="T8" fmla="*/ 2147483647 w 335"/>
                <a:gd name="T9" fmla="*/ 0 h 2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5"/>
                <a:gd name="T16" fmla="*/ 0 h 230"/>
                <a:gd name="T17" fmla="*/ 335 w 335"/>
                <a:gd name="T18" fmla="*/ 230 h 2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5" h="230">
                  <a:moveTo>
                    <a:pt x="335" y="0"/>
                  </a:moveTo>
                  <a:lnTo>
                    <a:pt x="309" y="109"/>
                  </a:lnTo>
                  <a:lnTo>
                    <a:pt x="0" y="230"/>
                  </a:lnTo>
                  <a:lnTo>
                    <a:pt x="15" y="122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rgbClr val="004174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53" name="Freeform 32"/>
            <p:cNvSpPr>
              <a:spLocks/>
            </p:cNvSpPr>
            <p:nvPr/>
          </p:nvSpPr>
          <p:spPr bwMode="gray">
            <a:xfrm>
              <a:off x="5675313" y="3468688"/>
              <a:ext cx="195262" cy="696912"/>
            </a:xfrm>
            <a:custGeom>
              <a:avLst/>
              <a:gdLst>
                <a:gd name="T0" fmla="*/ 2147483647 w 70"/>
                <a:gd name="T1" fmla="*/ 2147483647 h 248"/>
                <a:gd name="T2" fmla="*/ 2147483647 w 70"/>
                <a:gd name="T3" fmla="*/ 2147483647 h 248"/>
                <a:gd name="T4" fmla="*/ 2147483647 w 70"/>
                <a:gd name="T5" fmla="*/ 2147483647 h 248"/>
                <a:gd name="T6" fmla="*/ 2147483647 w 70"/>
                <a:gd name="T7" fmla="*/ 0 h 248"/>
                <a:gd name="T8" fmla="*/ 0 w 70"/>
                <a:gd name="T9" fmla="*/ 2147483647 h 248"/>
                <a:gd name="T10" fmla="*/ 2147483647 w 70"/>
                <a:gd name="T11" fmla="*/ 2147483647 h 248"/>
                <a:gd name="T12" fmla="*/ 2147483647 w 70"/>
                <a:gd name="T13" fmla="*/ 2147483647 h 248"/>
                <a:gd name="T14" fmla="*/ 2147483647 w 70"/>
                <a:gd name="T15" fmla="*/ 2147483647 h 248"/>
                <a:gd name="T16" fmla="*/ 2147483647 w 70"/>
                <a:gd name="T17" fmla="*/ 2147483647 h 248"/>
                <a:gd name="T18" fmla="*/ 2147483647 w 70"/>
                <a:gd name="T19" fmla="*/ 2147483647 h 248"/>
                <a:gd name="T20" fmla="*/ 2147483647 w 70"/>
                <a:gd name="T21" fmla="*/ 2147483647 h 2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0"/>
                <a:gd name="T34" fmla="*/ 0 h 248"/>
                <a:gd name="T35" fmla="*/ 70 w 70"/>
                <a:gd name="T36" fmla="*/ 248 h 2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0" h="248">
                  <a:moveTo>
                    <a:pt x="62" y="102"/>
                  </a:moveTo>
                  <a:cubicBezTo>
                    <a:pt x="59" y="90"/>
                    <a:pt x="55" y="78"/>
                    <a:pt x="51" y="66"/>
                  </a:cubicBezTo>
                  <a:cubicBezTo>
                    <a:pt x="46" y="54"/>
                    <a:pt x="41" y="43"/>
                    <a:pt x="35" y="32"/>
                  </a:cubicBezTo>
                  <a:cubicBezTo>
                    <a:pt x="29" y="21"/>
                    <a:pt x="22" y="11"/>
                    <a:pt x="15" y="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6" y="120"/>
                    <a:pt x="12" y="130"/>
                    <a:pt x="18" y="141"/>
                  </a:cubicBezTo>
                  <a:cubicBezTo>
                    <a:pt x="24" y="152"/>
                    <a:pt x="29" y="163"/>
                    <a:pt x="33" y="175"/>
                  </a:cubicBezTo>
                  <a:cubicBezTo>
                    <a:pt x="38" y="186"/>
                    <a:pt x="41" y="198"/>
                    <a:pt x="44" y="210"/>
                  </a:cubicBezTo>
                  <a:cubicBezTo>
                    <a:pt x="48" y="223"/>
                    <a:pt x="50" y="235"/>
                    <a:pt x="51" y="248"/>
                  </a:cubicBezTo>
                  <a:cubicBezTo>
                    <a:pt x="70" y="140"/>
                    <a:pt x="70" y="140"/>
                    <a:pt x="70" y="140"/>
                  </a:cubicBezTo>
                  <a:cubicBezTo>
                    <a:pt x="68" y="127"/>
                    <a:pt x="66" y="114"/>
                    <a:pt x="62" y="102"/>
                  </a:cubicBezTo>
                  <a:close/>
                </a:path>
              </a:pathLst>
            </a:custGeom>
            <a:gradFill rotWithShape="1">
              <a:gsLst>
                <a:gs pos="0">
                  <a:srgbClr val="434343"/>
                </a:gs>
                <a:gs pos="100000">
                  <a:srgbClr val="919191"/>
                </a:gs>
              </a:gsLst>
              <a:lin ang="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54" name="Freeform 33"/>
            <p:cNvSpPr>
              <a:spLocks/>
            </p:cNvSpPr>
            <p:nvPr/>
          </p:nvSpPr>
          <p:spPr bwMode="gray">
            <a:xfrm>
              <a:off x="5716588" y="3119438"/>
              <a:ext cx="1303337" cy="741362"/>
            </a:xfrm>
            <a:custGeom>
              <a:avLst/>
              <a:gdLst>
                <a:gd name="T0" fmla="*/ 2147483647 w 464"/>
                <a:gd name="T1" fmla="*/ 0 h 265"/>
                <a:gd name="T2" fmla="*/ 2147483647 w 464"/>
                <a:gd name="T3" fmla="*/ 2147483647 h 265"/>
                <a:gd name="T4" fmla="*/ 2147483647 w 464"/>
                <a:gd name="T5" fmla="*/ 2147483647 h 265"/>
                <a:gd name="T6" fmla="*/ 2147483647 w 464"/>
                <a:gd name="T7" fmla="*/ 2147483647 h 265"/>
                <a:gd name="T8" fmla="*/ 2147483647 w 464"/>
                <a:gd name="T9" fmla="*/ 2147483647 h 265"/>
                <a:gd name="T10" fmla="*/ 2147483647 w 464"/>
                <a:gd name="T11" fmla="*/ 2147483647 h 265"/>
                <a:gd name="T12" fmla="*/ 2147483647 w 464"/>
                <a:gd name="T13" fmla="*/ 2147483647 h 265"/>
                <a:gd name="T14" fmla="*/ 2147483647 w 464"/>
                <a:gd name="T15" fmla="*/ 2147483647 h 265"/>
                <a:gd name="T16" fmla="*/ 2147483647 w 464"/>
                <a:gd name="T17" fmla="*/ 2147483647 h 265"/>
                <a:gd name="T18" fmla="*/ 0 w 464"/>
                <a:gd name="T19" fmla="*/ 2147483647 h 265"/>
                <a:gd name="T20" fmla="*/ 2147483647 w 464"/>
                <a:gd name="T21" fmla="*/ 0 h 26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4"/>
                <a:gd name="T34" fmla="*/ 0 h 265"/>
                <a:gd name="T35" fmla="*/ 464 w 464"/>
                <a:gd name="T36" fmla="*/ 265 h 26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4" h="265">
                  <a:moveTo>
                    <a:pt x="326" y="0"/>
                  </a:moveTo>
                  <a:cubicBezTo>
                    <a:pt x="342" y="19"/>
                    <a:pt x="357" y="39"/>
                    <a:pt x="371" y="59"/>
                  </a:cubicBezTo>
                  <a:cubicBezTo>
                    <a:pt x="385" y="79"/>
                    <a:pt x="397" y="100"/>
                    <a:pt x="409" y="122"/>
                  </a:cubicBezTo>
                  <a:cubicBezTo>
                    <a:pt x="421" y="144"/>
                    <a:pt x="432" y="167"/>
                    <a:pt x="441" y="191"/>
                  </a:cubicBezTo>
                  <a:cubicBezTo>
                    <a:pt x="450" y="215"/>
                    <a:pt x="458" y="239"/>
                    <a:pt x="464" y="265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53" y="252"/>
                    <a:pt x="51" y="239"/>
                    <a:pt x="47" y="227"/>
                  </a:cubicBezTo>
                  <a:cubicBezTo>
                    <a:pt x="44" y="215"/>
                    <a:pt x="40" y="203"/>
                    <a:pt x="36" y="191"/>
                  </a:cubicBezTo>
                  <a:cubicBezTo>
                    <a:pt x="31" y="179"/>
                    <a:pt x="26" y="168"/>
                    <a:pt x="20" y="157"/>
                  </a:cubicBezTo>
                  <a:cubicBezTo>
                    <a:pt x="14" y="146"/>
                    <a:pt x="7" y="136"/>
                    <a:pt x="0" y="125"/>
                  </a:cubicBezTo>
                  <a:lnTo>
                    <a:pt x="326" y="0"/>
                  </a:lnTo>
                  <a:close/>
                </a:path>
              </a:pathLst>
            </a:custGeom>
            <a:gradFill rotWithShape="1">
              <a:gsLst>
                <a:gs pos="0">
                  <a:srgbClr val="D3D3D3"/>
                </a:gs>
                <a:gs pos="100000">
                  <a:srgbClr val="AEAEAE"/>
                </a:gs>
              </a:gsLst>
              <a:lin ang="540000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55" name="Freeform 34"/>
            <p:cNvSpPr>
              <a:spLocks/>
            </p:cNvSpPr>
            <p:nvPr/>
          </p:nvSpPr>
          <p:spPr bwMode="gray">
            <a:xfrm>
              <a:off x="5816600" y="3860800"/>
              <a:ext cx="1203325" cy="304800"/>
            </a:xfrm>
            <a:custGeom>
              <a:avLst/>
              <a:gdLst>
                <a:gd name="T0" fmla="*/ 2147483647 w 423"/>
                <a:gd name="T1" fmla="*/ 0 h 107"/>
                <a:gd name="T2" fmla="*/ 2147483647 w 423"/>
                <a:gd name="T3" fmla="*/ 2147483647 h 107"/>
                <a:gd name="T4" fmla="*/ 0 w 423"/>
                <a:gd name="T5" fmla="*/ 2147483647 h 107"/>
                <a:gd name="T6" fmla="*/ 2147483647 w 423"/>
                <a:gd name="T7" fmla="*/ 0 h 107"/>
                <a:gd name="T8" fmla="*/ 2147483647 w 423"/>
                <a:gd name="T9" fmla="*/ 0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3"/>
                <a:gd name="T16" fmla="*/ 0 h 107"/>
                <a:gd name="T17" fmla="*/ 423 w 423"/>
                <a:gd name="T18" fmla="*/ 107 h 1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3" h="107">
                  <a:moveTo>
                    <a:pt x="423" y="0"/>
                  </a:moveTo>
                  <a:lnTo>
                    <a:pt x="389" y="107"/>
                  </a:lnTo>
                  <a:lnTo>
                    <a:pt x="0" y="107"/>
                  </a:lnTo>
                  <a:lnTo>
                    <a:pt x="19" y="0"/>
                  </a:lnTo>
                  <a:lnTo>
                    <a:pt x="423" y="0"/>
                  </a:lnTo>
                  <a:close/>
                </a:path>
              </a:pathLst>
            </a:custGeom>
            <a:solidFill>
              <a:srgbClr val="474747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gray">
            <a:xfrm>
              <a:off x="3273425" y="3468688"/>
              <a:ext cx="198438" cy="696912"/>
            </a:xfrm>
            <a:custGeom>
              <a:avLst/>
              <a:gdLst>
                <a:gd name="T0" fmla="*/ 2147483647 w 71"/>
                <a:gd name="T1" fmla="*/ 2147483647 h 248"/>
                <a:gd name="T2" fmla="*/ 2147483647 w 71"/>
                <a:gd name="T3" fmla="*/ 2147483647 h 248"/>
                <a:gd name="T4" fmla="*/ 2147483647 w 71"/>
                <a:gd name="T5" fmla="*/ 2147483647 h 248"/>
                <a:gd name="T6" fmla="*/ 2147483647 w 71"/>
                <a:gd name="T7" fmla="*/ 2147483647 h 248"/>
                <a:gd name="T8" fmla="*/ 2147483647 w 71"/>
                <a:gd name="T9" fmla="*/ 2147483647 h 248"/>
                <a:gd name="T10" fmla="*/ 2147483647 w 71"/>
                <a:gd name="T11" fmla="*/ 2147483647 h 248"/>
                <a:gd name="T12" fmla="*/ 2147483647 w 71"/>
                <a:gd name="T13" fmla="*/ 2147483647 h 248"/>
                <a:gd name="T14" fmla="*/ 2147483647 w 71"/>
                <a:gd name="T15" fmla="*/ 2147483647 h 248"/>
                <a:gd name="T16" fmla="*/ 2147483647 w 71"/>
                <a:gd name="T17" fmla="*/ 2147483647 h 248"/>
                <a:gd name="T18" fmla="*/ 2147483647 w 71"/>
                <a:gd name="T19" fmla="*/ 2147483647 h 248"/>
                <a:gd name="T20" fmla="*/ 2147483647 w 71"/>
                <a:gd name="T21" fmla="*/ 2147483647 h 248"/>
                <a:gd name="T22" fmla="*/ 2147483647 w 71"/>
                <a:gd name="T23" fmla="*/ 2147483647 h 248"/>
                <a:gd name="T24" fmla="*/ 2147483647 w 71"/>
                <a:gd name="T25" fmla="*/ 2147483647 h 248"/>
                <a:gd name="T26" fmla="*/ 2147483647 w 71"/>
                <a:gd name="T27" fmla="*/ 2147483647 h 248"/>
                <a:gd name="T28" fmla="*/ 2147483647 w 71"/>
                <a:gd name="T29" fmla="*/ 2147483647 h 248"/>
                <a:gd name="T30" fmla="*/ 2147483647 w 71"/>
                <a:gd name="T31" fmla="*/ 2147483647 h 248"/>
                <a:gd name="T32" fmla="*/ 2147483647 w 71"/>
                <a:gd name="T33" fmla="*/ 2147483647 h 248"/>
                <a:gd name="T34" fmla="*/ 2147483647 w 71"/>
                <a:gd name="T35" fmla="*/ 2147483647 h 248"/>
                <a:gd name="T36" fmla="*/ 2147483647 w 71"/>
                <a:gd name="T37" fmla="*/ 2147483647 h 248"/>
                <a:gd name="T38" fmla="*/ 2147483647 w 71"/>
                <a:gd name="T39" fmla="*/ 2147483647 h 248"/>
                <a:gd name="T40" fmla="*/ 2147483647 w 71"/>
                <a:gd name="T41" fmla="*/ 2147483647 h 248"/>
                <a:gd name="T42" fmla="*/ 2147483647 w 71"/>
                <a:gd name="T43" fmla="*/ 2147483647 h 248"/>
                <a:gd name="T44" fmla="*/ 2147483647 w 71"/>
                <a:gd name="T45" fmla="*/ 2147483647 h 248"/>
                <a:gd name="T46" fmla="*/ 2147483647 w 71"/>
                <a:gd name="T47" fmla="*/ 2147483647 h 248"/>
                <a:gd name="T48" fmla="*/ 2147483647 w 71"/>
                <a:gd name="T49" fmla="*/ 2147483647 h 248"/>
                <a:gd name="T50" fmla="*/ 2147483647 w 71"/>
                <a:gd name="T51" fmla="*/ 2147483647 h 248"/>
                <a:gd name="T52" fmla="*/ 2147483647 w 71"/>
                <a:gd name="T53" fmla="*/ 2147483647 h 248"/>
                <a:gd name="T54" fmla="*/ 2147483647 w 71"/>
                <a:gd name="T55" fmla="*/ 2147483647 h 248"/>
                <a:gd name="T56" fmla="*/ 2147483647 w 71"/>
                <a:gd name="T57" fmla="*/ 2147483647 h 248"/>
                <a:gd name="T58" fmla="*/ 2147483647 w 71"/>
                <a:gd name="T59" fmla="*/ 2147483647 h 248"/>
                <a:gd name="T60" fmla="*/ 2147483647 w 71"/>
                <a:gd name="T61" fmla="*/ 2147483647 h 248"/>
                <a:gd name="T62" fmla="*/ 2147483647 w 71"/>
                <a:gd name="T63" fmla="*/ 2147483647 h 248"/>
                <a:gd name="T64" fmla="*/ 2147483647 w 71"/>
                <a:gd name="T65" fmla="*/ 0 h 24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1"/>
                <a:gd name="T100" fmla="*/ 0 h 248"/>
                <a:gd name="T101" fmla="*/ 71 w 71"/>
                <a:gd name="T102" fmla="*/ 248 h 24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1" h="248">
                  <a:moveTo>
                    <a:pt x="55" y="0"/>
                  </a:moveTo>
                  <a:cubicBezTo>
                    <a:pt x="53" y="2"/>
                    <a:pt x="52" y="5"/>
                    <a:pt x="50" y="7"/>
                  </a:cubicBezTo>
                  <a:cubicBezTo>
                    <a:pt x="49" y="8"/>
                    <a:pt x="49" y="9"/>
                    <a:pt x="48" y="10"/>
                  </a:cubicBezTo>
                  <a:cubicBezTo>
                    <a:pt x="47" y="11"/>
                    <a:pt x="46" y="13"/>
                    <a:pt x="45" y="15"/>
                  </a:cubicBezTo>
                  <a:cubicBezTo>
                    <a:pt x="45" y="16"/>
                    <a:pt x="44" y="17"/>
                    <a:pt x="43" y="18"/>
                  </a:cubicBezTo>
                  <a:cubicBezTo>
                    <a:pt x="43" y="19"/>
                    <a:pt x="42" y="21"/>
                    <a:pt x="41" y="22"/>
                  </a:cubicBezTo>
                  <a:cubicBezTo>
                    <a:pt x="40" y="23"/>
                    <a:pt x="39" y="24"/>
                    <a:pt x="39" y="26"/>
                  </a:cubicBezTo>
                  <a:cubicBezTo>
                    <a:pt x="38" y="26"/>
                    <a:pt x="38" y="27"/>
                    <a:pt x="37" y="28"/>
                  </a:cubicBezTo>
                  <a:cubicBezTo>
                    <a:pt x="37" y="28"/>
                    <a:pt x="37" y="29"/>
                    <a:pt x="37" y="29"/>
                  </a:cubicBezTo>
                  <a:cubicBezTo>
                    <a:pt x="35" y="33"/>
                    <a:pt x="33" y="37"/>
                    <a:pt x="31" y="41"/>
                  </a:cubicBezTo>
                  <a:cubicBezTo>
                    <a:pt x="30" y="41"/>
                    <a:pt x="30" y="42"/>
                    <a:pt x="30" y="42"/>
                  </a:cubicBezTo>
                  <a:cubicBezTo>
                    <a:pt x="28" y="46"/>
                    <a:pt x="27" y="49"/>
                    <a:pt x="25" y="53"/>
                  </a:cubicBezTo>
                  <a:cubicBezTo>
                    <a:pt x="25" y="54"/>
                    <a:pt x="24" y="54"/>
                    <a:pt x="24" y="55"/>
                  </a:cubicBezTo>
                  <a:cubicBezTo>
                    <a:pt x="22" y="59"/>
                    <a:pt x="20" y="63"/>
                    <a:pt x="19" y="67"/>
                  </a:cubicBezTo>
                  <a:cubicBezTo>
                    <a:pt x="18" y="68"/>
                    <a:pt x="18" y="69"/>
                    <a:pt x="18" y="69"/>
                  </a:cubicBezTo>
                  <a:cubicBezTo>
                    <a:pt x="16" y="73"/>
                    <a:pt x="15" y="77"/>
                    <a:pt x="14" y="81"/>
                  </a:cubicBezTo>
                  <a:cubicBezTo>
                    <a:pt x="14" y="81"/>
                    <a:pt x="13" y="82"/>
                    <a:pt x="13" y="82"/>
                  </a:cubicBezTo>
                  <a:cubicBezTo>
                    <a:pt x="13" y="82"/>
                    <a:pt x="13" y="82"/>
                    <a:pt x="13" y="83"/>
                  </a:cubicBezTo>
                  <a:cubicBezTo>
                    <a:pt x="12" y="86"/>
                    <a:pt x="11" y="90"/>
                    <a:pt x="10" y="94"/>
                  </a:cubicBezTo>
                  <a:cubicBezTo>
                    <a:pt x="9" y="94"/>
                    <a:pt x="9" y="95"/>
                    <a:pt x="9" y="96"/>
                  </a:cubicBezTo>
                  <a:cubicBezTo>
                    <a:pt x="8" y="99"/>
                    <a:pt x="7" y="102"/>
                    <a:pt x="7" y="105"/>
                  </a:cubicBezTo>
                  <a:cubicBezTo>
                    <a:pt x="6" y="106"/>
                    <a:pt x="6" y="107"/>
                    <a:pt x="6" y="108"/>
                  </a:cubicBezTo>
                  <a:cubicBezTo>
                    <a:pt x="5" y="112"/>
                    <a:pt x="4" y="115"/>
                    <a:pt x="4" y="118"/>
                  </a:cubicBezTo>
                  <a:cubicBezTo>
                    <a:pt x="3" y="119"/>
                    <a:pt x="3" y="120"/>
                    <a:pt x="3" y="120"/>
                  </a:cubicBezTo>
                  <a:cubicBezTo>
                    <a:pt x="2" y="124"/>
                    <a:pt x="2" y="128"/>
                    <a:pt x="1" y="132"/>
                  </a:cubicBezTo>
                  <a:cubicBezTo>
                    <a:pt x="1" y="132"/>
                    <a:pt x="1" y="133"/>
                    <a:pt x="1" y="133"/>
                  </a:cubicBezTo>
                  <a:cubicBezTo>
                    <a:pt x="0" y="135"/>
                    <a:pt x="0" y="137"/>
                    <a:pt x="0" y="140"/>
                  </a:cubicBezTo>
                  <a:cubicBezTo>
                    <a:pt x="18" y="248"/>
                    <a:pt x="18" y="248"/>
                    <a:pt x="18" y="248"/>
                  </a:cubicBezTo>
                  <a:cubicBezTo>
                    <a:pt x="18" y="247"/>
                    <a:pt x="18" y="247"/>
                    <a:pt x="18" y="246"/>
                  </a:cubicBezTo>
                  <a:cubicBezTo>
                    <a:pt x="19" y="246"/>
                    <a:pt x="19" y="245"/>
                    <a:pt x="19" y="244"/>
                  </a:cubicBezTo>
                  <a:cubicBezTo>
                    <a:pt x="19" y="244"/>
                    <a:pt x="19" y="243"/>
                    <a:pt x="19" y="243"/>
                  </a:cubicBezTo>
                  <a:cubicBezTo>
                    <a:pt x="19" y="242"/>
                    <a:pt x="19" y="242"/>
                    <a:pt x="19" y="241"/>
                  </a:cubicBezTo>
                  <a:cubicBezTo>
                    <a:pt x="19" y="241"/>
                    <a:pt x="19" y="240"/>
                    <a:pt x="19" y="240"/>
                  </a:cubicBezTo>
                  <a:cubicBezTo>
                    <a:pt x="20" y="236"/>
                    <a:pt x="21" y="232"/>
                    <a:pt x="21" y="228"/>
                  </a:cubicBezTo>
                  <a:cubicBezTo>
                    <a:pt x="21" y="228"/>
                    <a:pt x="21" y="228"/>
                    <a:pt x="21" y="228"/>
                  </a:cubicBezTo>
                  <a:cubicBezTo>
                    <a:pt x="21" y="228"/>
                    <a:pt x="22" y="227"/>
                    <a:pt x="22" y="227"/>
                  </a:cubicBezTo>
                  <a:cubicBezTo>
                    <a:pt x="22" y="223"/>
                    <a:pt x="23" y="220"/>
                    <a:pt x="24" y="217"/>
                  </a:cubicBezTo>
                  <a:cubicBezTo>
                    <a:pt x="24" y="216"/>
                    <a:pt x="24" y="216"/>
                    <a:pt x="24" y="215"/>
                  </a:cubicBezTo>
                  <a:cubicBezTo>
                    <a:pt x="24" y="215"/>
                    <a:pt x="24" y="214"/>
                    <a:pt x="25" y="214"/>
                  </a:cubicBezTo>
                  <a:cubicBezTo>
                    <a:pt x="25" y="213"/>
                    <a:pt x="25" y="211"/>
                    <a:pt x="25" y="210"/>
                  </a:cubicBezTo>
                  <a:cubicBezTo>
                    <a:pt x="26" y="208"/>
                    <a:pt x="26" y="207"/>
                    <a:pt x="27" y="205"/>
                  </a:cubicBezTo>
                  <a:cubicBezTo>
                    <a:pt x="27" y="204"/>
                    <a:pt x="27" y="204"/>
                    <a:pt x="27" y="203"/>
                  </a:cubicBezTo>
                  <a:cubicBezTo>
                    <a:pt x="27" y="203"/>
                    <a:pt x="27" y="202"/>
                    <a:pt x="27" y="202"/>
                  </a:cubicBezTo>
                  <a:cubicBezTo>
                    <a:pt x="29" y="199"/>
                    <a:pt x="30" y="195"/>
                    <a:pt x="31" y="191"/>
                  </a:cubicBezTo>
                  <a:cubicBezTo>
                    <a:pt x="31" y="191"/>
                    <a:pt x="31" y="191"/>
                    <a:pt x="31" y="191"/>
                  </a:cubicBezTo>
                  <a:cubicBezTo>
                    <a:pt x="31" y="190"/>
                    <a:pt x="31" y="190"/>
                    <a:pt x="31" y="189"/>
                  </a:cubicBezTo>
                  <a:cubicBezTo>
                    <a:pt x="33" y="186"/>
                    <a:pt x="34" y="182"/>
                    <a:pt x="35" y="179"/>
                  </a:cubicBezTo>
                  <a:cubicBezTo>
                    <a:pt x="35" y="178"/>
                    <a:pt x="36" y="177"/>
                    <a:pt x="36" y="177"/>
                  </a:cubicBezTo>
                  <a:cubicBezTo>
                    <a:pt x="36" y="177"/>
                    <a:pt x="36" y="176"/>
                    <a:pt x="36" y="176"/>
                  </a:cubicBezTo>
                  <a:cubicBezTo>
                    <a:pt x="36" y="175"/>
                    <a:pt x="36" y="175"/>
                    <a:pt x="37" y="175"/>
                  </a:cubicBezTo>
                  <a:cubicBezTo>
                    <a:pt x="38" y="171"/>
                    <a:pt x="39" y="168"/>
                    <a:pt x="41" y="164"/>
                  </a:cubicBezTo>
                  <a:cubicBezTo>
                    <a:pt x="41" y="164"/>
                    <a:pt x="41" y="164"/>
                    <a:pt x="41" y="163"/>
                  </a:cubicBezTo>
                  <a:cubicBezTo>
                    <a:pt x="41" y="163"/>
                    <a:pt x="42" y="162"/>
                    <a:pt x="42" y="162"/>
                  </a:cubicBezTo>
                  <a:cubicBezTo>
                    <a:pt x="43" y="158"/>
                    <a:pt x="45" y="155"/>
                    <a:pt x="47" y="151"/>
                  </a:cubicBezTo>
                  <a:cubicBezTo>
                    <a:pt x="47" y="151"/>
                    <a:pt x="47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9" y="147"/>
                    <a:pt x="50" y="144"/>
                    <a:pt x="52" y="141"/>
                  </a:cubicBezTo>
                  <a:cubicBezTo>
                    <a:pt x="52" y="140"/>
                    <a:pt x="52" y="140"/>
                    <a:pt x="53" y="139"/>
                  </a:cubicBezTo>
                  <a:cubicBezTo>
                    <a:pt x="53" y="139"/>
                    <a:pt x="53" y="138"/>
                    <a:pt x="54" y="137"/>
                  </a:cubicBezTo>
                  <a:cubicBezTo>
                    <a:pt x="55" y="135"/>
                    <a:pt x="56" y="132"/>
                    <a:pt x="58" y="130"/>
                  </a:cubicBezTo>
                  <a:cubicBezTo>
                    <a:pt x="59" y="128"/>
                    <a:pt x="59" y="127"/>
                    <a:pt x="60" y="126"/>
                  </a:cubicBezTo>
                  <a:cubicBezTo>
                    <a:pt x="61" y="125"/>
                    <a:pt x="61" y="125"/>
                    <a:pt x="61" y="124"/>
                  </a:cubicBezTo>
                  <a:cubicBezTo>
                    <a:pt x="61" y="124"/>
                    <a:pt x="62" y="123"/>
                    <a:pt x="62" y="123"/>
                  </a:cubicBezTo>
                  <a:cubicBezTo>
                    <a:pt x="63" y="121"/>
                    <a:pt x="65" y="118"/>
                    <a:pt x="66" y="116"/>
                  </a:cubicBezTo>
                  <a:cubicBezTo>
                    <a:pt x="68" y="114"/>
                    <a:pt x="69" y="111"/>
                    <a:pt x="71" y="109"/>
                  </a:cubicBezTo>
                  <a:lnTo>
                    <a:pt x="55" y="0"/>
                  </a:lnTo>
                  <a:close/>
                </a:path>
              </a:pathLst>
            </a:custGeom>
            <a:gradFill rotWithShape="1">
              <a:gsLst>
                <a:gs pos="0">
                  <a:srgbClr val="919191"/>
                </a:gs>
                <a:gs pos="100000">
                  <a:srgbClr val="434343"/>
                </a:gs>
              </a:gsLst>
              <a:lin ang="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57" name="Freeform 36"/>
            <p:cNvSpPr>
              <a:spLocks/>
            </p:cNvSpPr>
            <p:nvPr/>
          </p:nvSpPr>
          <p:spPr bwMode="gray">
            <a:xfrm>
              <a:off x="2120900" y="3116263"/>
              <a:ext cx="1306513" cy="744537"/>
            </a:xfrm>
            <a:custGeom>
              <a:avLst/>
              <a:gdLst>
                <a:gd name="T0" fmla="*/ 2147483647 w 465"/>
                <a:gd name="T1" fmla="*/ 0 h 266"/>
                <a:gd name="T2" fmla="*/ 2147483647 w 465"/>
                <a:gd name="T3" fmla="*/ 2147483647 h 266"/>
                <a:gd name="T4" fmla="*/ 2147483647 w 465"/>
                <a:gd name="T5" fmla="*/ 2147483647 h 266"/>
                <a:gd name="T6" fmla="*/ 2147483647 w 465"/>
                <a:gd name="T7" fmla="*/ 2147483647 h 266"/>
                <a:gd name="T8" fmla="*/ 2147483647 w 465"/>
                <a:gd name="T9" fmla="*/ 2147483647 h 266"/>
                <a:gd name="T10" fmla="*/ 2147483647 w 465"/>
                <a:gd name="T11" fmla="*/ 2147483647 h 266"/>
                <a:gd name="T12" fmla="*/ 0 w 465"/>
                <a:gd name="T13" fmla="*/ 2147483647 h 266"/>
                <a:gd name="T14" fmla="*/ 2147483647 w 465"/>
                <a:gd name="T15" fmla="*/ 2147483647 h 266"/>
                <a:gd name="T16" fmla="*/ 2147483647 w 465"/>
                <a:gd name="T17" fmla="*/ 2147483647 h 266"/>
                <a:gd name="T18" fmla="*/ 2147483647 w 465"/>
                <a:gd name="T19" fmla="*/ 2147483647 h 266"/>
                <a:gd name="T20" fmla="*/ 2147483647 w 465"/>
                <a:gd name="T21" fmla="*/ 0 h 26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5"/>
                <a:gd name="T34" fmla="*/ 0 h 266"/>
                <a:gd name="T35" fmla="*/ 465 w 465"/>
                <a:gd name="T36" fmla="*/ 266 h 26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5" h="266">
                  <a:moveTo>
                    <a:pt x="140" y="0"/>
                  </a:moveTo>
                  <a:cubicBezTo>
                    <a:pt x="465" y="126"/>
                    <a:pt x="465" y="126"/>
                    <a:pt x="465" y="126"/>
                  </a:cubicBezTo>
                  <a:cubicBezTo>
                    <a:pt x="458" y="136"/>
                    <a:pt x="451" y="147"/>
                    <a:pt x="445" y="158"/>
                  </a:cubicBezTo>
                  <a:cubicBezTo>
                    <a:pt x="439" y="169"/>
                    <a:pt x="434" y="180"/>
                    <a:pt x="429" y="192"/>
                  </a:cubicBezTo>
                  <a:cubicBezTo>
                    <a:pt x="425" y="203"/>
                    <a:pt x="421" y="215"/>
                    <a:pt x="417" y="228"/>
                  </a:cubicBezTo>
                  <a:cubicBezTo>
                    <a:pt x="414" y="240"/>
                    <a:pt x="412" y="253"/>
                    <a:pt x="410" y="266"/>
                  </a:cubicBezTo>
                  <a:cubicBezTo>
                    <a:pt x="0" y="266"/>
                    <a:pt x="0" y="266"/>
                    <a:pt x="0" y="266"/>
                  </a:cubicBezTo>
                  <a:cubicBezTo>
                    <a:pt x="7" y="240"/>
                    <a:pt x="15" y="215"/>
                    <a:pt x="24" y="191"/>
                  </a:cubicBezTo>
                  <a:cubicBezTo>
                    <a:pt x="33" y="168"/>
                    <a:pt x="44" y="145"/>
                    <a:pt x="56" y="123"/>
                  </a:cubicBezTo>
                  <a:cubicBezTo>
                    <a:pt x="68" y="101"/>
                    <a:pt x="81" y="79"/>
                    <a:pt x="95" y="59"/>
                  </a:cubicBezTo>
                  <a:cubicBezTo>
                    <a:pt x="109" y="39"/>
                    <a:pt x="124" y="19"/>
                    <a:pt x="14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D3D3D3"/>
                </a:gs>
                <a:gs pos="100000">
                  <a:srgbClr val="AEAEAE"/>
                </a:gs>
              </a:gsLst>
              <a:lin ang="540000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58" name="Freeform 37"/>
            <p:cNvSpPr>
              <a:spLocks/>
            </p:cNvSpPr>
            <p:nvPr/>
          </p:nvSpPr>
          <p:spPr bwMode="gray">
            <a:xfrm>
              <a:off x="2120900" y="3860800"/>
              <a:ext cx="1203325" cy="304800"/>
            </a:xfrm>
            <a:custGeom>
              <a:avLst/>
              <a:gdLst>
                <a:gd name="T0" fmla="*/ 2147483647 w 423"/>
                <a:gd name="T1" fmla="*/ 0 h 107"/>
                <a:gd name="T2" fmla="*/ 2147483647 w 423"/>
                <a:gd name="T3" fmla="*/ 2147483647 h 107"/>
                <a:gd name="T4" fmla="*/ 2147483647 w 423"/>
                <a:gd name="T5" fmla="*/ 2147483647 h 107"/>
                <a:gd name="T6" fmla="*/ 0 w 423"/>
                <a:gd name="T7" fmla="*/ 0 h 107"/>
                <a:gd name="T8" fmla="*/ 2147483647 w 423"/>
                <a:gd name="T9" fmla="*/ 0 h 1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3"/>
                <a:gd name="T16" fmla="*/ 0 h 107"/>
                <a:gd name="T17" fmla="*/ 423 w 423"/>
                <a:gd name="T18" fmla="*/ 107 h 1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3" h="107">
                  <a:moveTo>
                    <a:pt x="405" y="0"/>
                  </a:moveTo>
                  <a:lnTo>
                    <a:pt x="423" y="107"/>
                  </a:lnTo>
                  <a:lnTo>
                    <a:pt x="35" y="107"/>
                  </a:lnTo>
                  <a:lnTo>
                    <a:pt x="0" y="0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474747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59" name="Text Box 41"/>
            <p:cNvSpPr txBox="1">
              <a:spLocks noChangeArrowheads="1"/>
            </p:cNvSpPr>
            <p:nvPr/>
          </p:nvSpPr>
          <p:spPr bwMode="gray">
            <a:xfrm>
              <a:off x="3983038" y="1520825"/>
              <a:ext cx="1236662" cy="260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sz="1100" b="0" noProof="1">
                  <a:solidFill>
                    <a:srgbClr val="9F250D"/>
                  </a:solidFill>
                  <a:latin typeface="+mj-lt"/>
                </a:rPr>
                <a:t>Bezpieczeństwo</a:t>
              </a:r>
            </a:p>
          </p:txBody>
        </p:sp>
        <p:sp>
          <p:nvSpPr>
            <p:cNvPr id="60" name="Line 42"/>
            <p:cNvSpPr>
              <a:spLocks noChangeShapeType="1"/>
            </p:cNvSpPr>
            <p:nvPr/>
          </p:nvSpPr>
          <p:spPr bwMode="gray">
            <a:xfrm flipV="1">
              <a:off x="4572000" y="1822450"/>
              <a:ext cx="0" cy="434975"/>
            </a:xfrm>
            <a:prstGeom prst="line">
              <a:avLst/>
            </a:prstGeom>
            <a:noFill/>
            <a:ln w="19050">
              <a:solidFill>
                <a:srgbClr val="A02F1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1" name="Freeform 47"/>
            <p:cNvSpPr>
              <a:spLocks/>
            </p:cNvSpPr>
            <p:nvPr/>
          </p:nvSpPr>
          <p:spPr bwMode="gray">
            <a:xfrm>
              <a:off x="4170363" y="2276475"/>
              <a:ext cx="192087" cy="976313"/>
            </a:xfrm>
            <a:custGeom>
              <a:avLst/>
              <a:gdLst>
                <a:gd name="T0" fmla="*/ 0 w 121"/>
                <a:gd name="T1" fmla="*/ 0 h 615"/>
                <a:gd name="T2" fmla="*/ 2147483647 w 121"/>
                <a:gd name="T3" fmla="*/ 2147483647 h 615"/>
                <a:gd name="T4" fmla="*/ 2147483647 w 121"/>
                <a:gd name="T5" fmla="*/ 2147483647 h 615"/>
                <a:gd name="T6" fmla="*/ 2147483647 w 121"/>
                <a:gd name="T7" fmla="*/ 2147483647 h 615"/>
                <a:gd name="T8" fmla="*/ 0 w 121"/>
                <a:gd name="T9" fmla="*/ 0 h 6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1"/>
                <a:gd name="T16" fmla="*/ 0 h 615"/>
                <a:gd name="T17" fmla="*/ 121 w 121"/>
                <a:gd name="T18" fmla="*/ 615 h 6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1" h="615">
                  <a:moveTo>
                    <a:pt x="0" y="0"/>
                  </a:moveTo>
                  <a:lnTo>
                    <a:pt x="6" y="153"/>
                  </a:lnTo>
                  <a:lnTo>
                    <a:pt x="121" y="615"/>
                  </a:lnTo>
                  <a:lnTo>
                    <a:pt x="11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4174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2" name="Freeform 48"/>
            <p:cNvSpPr>
              <a:spLocks/>
            </p:cNvSpPr>
            <p:nvPr/>
          </p:nvSpPr>
          <p:spPr bwMode="gray">
            <a:xfrm>
              <a:off x="4775200" y="2273300"/>
              <a:ext cx="201613" cy="977900"/>
            </a:xfrm>
            <a:custGeom>
              <a:avLst/>
              <a:gdLst>
                <a:gd name="T0" fmla="*/ 2147483647 w 127"/>
                <a:gd name="T1" fmla="*/ 0 h 616"/>
                <a:gd name="T2" fmla="*/ 2147483647 w 127"/>
                <a:gd name="T3" fmla="*/ 2147483647 h 616"/>
                <a:gd name="T4" fmla="*/ 0 w 127"/>
                <a:gd name="T5" fmla="*/ 2147483647 h 616"/>
                <a:gd name="T6" fmla="*/ 2147483647 w 127"/>
                <a:gd name="T7" fmla="*/ 2147483647 h 616"/>
                <a:gd name="T8" fmla="*/ 2147483647 w 127"/>
                <a:gd name="T9" fmla="*/ 0 h 6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7"/>
                <a:gd name="T16" fmla="*/ 0 h 616"/>
                <a:gd name="T17" fmla="*/ 127 w 127"/>
                <a:gd name="T18" fmla="*/ 616 h 6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7" h="616">
                  <a:moveTo>
                    <a:pt x="127" y="0"/>
                  </a:moveTo>
                  <a:lnTo>
                    <a:pt x="127" y="153"/>
                  </a:lnTo>
                  <a:lnTo>
                    <a:pt x="0" y="616"/>
                  </a:lnTo>
                  <a:lnTo>
                    <a:pt x="9" y="422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rgbClr val="004174"/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3" name="Freeform 18"/>
            <p:cNvSpPr>
              <a:spLocks/>
            </p:cNvSpPr>
            <p:nvPr/>
          </p:nvSpPr>
          <p:spPr bwMode="gray">
            <a:xfrm>
              <a:off x="4359275" y="2930525"/>
              <a:ext cx="427038" cy="322263"/>
            </a:xfrm>
            <a:custGeom>
              <a:avLst/>
              <a:gdLst>
                <a:gd name="T0" fmla="*/ 2147483647 w 152"/>
                <a:gd name="T1" fmla="*/ 2147483647 h 115"/>
                <a:gd name="T2" fmla="*/ 2147483647 w 152"/>
                <a:gd name="T3" fmla="*/ 2147483647 h 115"/>
                <a:gd name="T4" fmla="*/ 2147483647 w 152"/>
                <a:gd name="T5" fmla="*/ 2147483647 h 115"/>
                <a:gd name="T6" fmla="*/ 2147483647 w 152"/>
                <a:gd name="T7" fmla="*/ 0 h 115"/>
                <a:gd name="T8" fmla="*/ 2147483647 w 152"/>
                <a:gd name="T9" fmla="*/ 0 h 115"/>
                <a:gd name="T10" fmla="*/ 2147483647 w 152"/>
                <a:gd name="T11" fmla="*/ 0 h 115"/>
                <a:gd name="T12" fmla="*/ 2147483647 w 152"/>
                <a:gd name="T13" fmla="*/ 0 h 115"/>
                <a:gd name="T14" fmla="*/ 2147483647 w 152"/>
                <a:gd name="T15" fmla="*/ 0 h 115"/>
                <a:gd name="T16" fmla="*/ 2147483647 w 152"/>
                <a:gd name="T17" fmla="*/ 2147483647 h 115"/>
                <a:gd name="T18" fmla="*/ 2147483647 w 152"/>
                <a:gd name="T19" fmla="*/ 2147483647 h 115"/>
                <a:gd name="T20" fmla="*/ 2147483647 w 152"/>
                <a:gd name="T21" fmla="*/ 2147483647 h 115"/>
                <a:gd name="T22" fmla="*/ 0 w 152"/>
                <a:gd name="T23" fmla="*/ 2147483647 h 115"/>
                <a:gd name="T24" fmla="*/ 2147483647 w 152"/>
                <a:gd name="T25" fmla="*/ 2147483647 h 115"/>
                <a:gd name="T26" fmla="*/ 2147483647 w 152"/>
                <a:gd name="T27" fmla="*/ 2147483647 h 115"/>
                <a:gd name="T28" fmla="*/ 2147483647 w 152"/>
                <a:gd name="T29" fmla="*/ 2147483647 h 115"/>
                <a:gd name="T30" fmla="*/ 2147483647 w 152"/>
                <a:gd name="T31" fmla="*/ 2147483647 h 115"/>
                <a:gd name="T32" fmla="*/ 2147483647 w 152"/>
                <a:gd name="T33" fmla="*/ 2147483647 h 115"/>
                <a:gd name="T34" fmla="*/ 2147483647 w 152"/>
                <a:gd name="T35" fmla="*/ 2147483647 h 115"/>
                <a:gd name="T36" fmla="*/ 2147483647 w 152"/>
                <a:gd name="T37" fmla="*/ 2147483647 h 115"/>
                <a:gd name="T38" fmla="*/ 2147483647 w 152"/>
                <a:gd name="T39" fmla="*/ 2147483647 h 115"/>
                <a:gd name="T40" fmla="*/ 2147483647 w 152"/>
                <a:gd name="T41" fmla="*/ 2147483647 h 115"/>
                <a:gd name="T42" fmla="*/ 2147483647 w 152"/>
                <a:gd name="T43" fmla="*/ 2147483647 h 115"/>
                <a:gd name="T44" fmla="*/ 2147483647 w 152"/>
                <a:gd name="T45" fmla="*/ 2147483647 h 115"/>
                <a:gd name="T46" fmla="*/ 2147483647 w 152"/>
                <a:gd name="T47" fmla="*/ 2147483647 h 115"/>
                <a:gd name="T48" fmla="*/ 2147483647 w 152"/>
                <a:gd name="T49" fmla="*/ 2147483647 h 115"/>
                <a:gd name="T50" fmla="*/ 2147483647 w 152"/>
                <a:gd name="T51" fmla="*/ 2147483647 h 115"/>
                <a:gd name="T52" fmla="*/ 2147483647 w 152"/>
                <a:gd name="T53" fmla="*/ 2147483647 h 115"/>
                <a:gd name="T54" fmla="*/ 2147483647 w 152"/>
                <a:gd name="T55" fmla="*/ 2147483647 h 115"/>
                <a:gd name="T56" fmla="*/ 2147483647 w 152"/>
                <a:gd name="T57" fmla="*/ 2147483647 h 115"/>
                <a:gd name="T58" fmla="*/ 2147483647 w 152"/>
                <a:gd name="T59" fmla="*/ 2147483647 h 115"/>
                <a:gd name="T60" fmla="*/ 2147483647 w 152"/>
                <a:gd name="T61" fmla="*/ 2147483647 h 115"/>
                <a:gd name="T62" fmla="*/ 2147483647 w 152"/>
                <a:gd name="T63" fmla="*/ 2147483647 h 115"/>
                <a:gd name="T64" fmla="*/ 2147483647 w 152"/>
                <a:gd name="T65" fmla="*/ 2147483647 h 115"/>
                <a:gd name="T66" fmla="*/ 2147483647 w 152"/>
                <a:gd name="T67" fmla="*/ 2147483647 h 11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2"/>
                <a:gd name="T103" fmla="*/ 0 h 115"/>
                <a:gd name="T104" fmla="*/ 152 w 152"/>
                <a:gd name="T105" fmla="*/ 115 h 11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2" h="115">
                  <a:moveTo>
                    <a:pt x="138" y="3"/>
                  </a:moveTo>
                  <a:cubicBezTo>
                    <a:pt x="137" y="3"/>
                    <a:pt x="135" y="3"/>
                    <a:pt x="133" y="3"/>
                  </a:cubicBezTo>
                  <a:cubicBezTo>
                    <a:pt x="130" y="3"/>
                    <a:pt x="127" y="2"/>
                    <a:pt x="124" y="2"/>
                  </a:cubicBezTo>
                  <a:cubicBezTo>
                    <a:pt x="123" y="2"/>
                    <a:pt x="121" y="2"/>
                    <a:pt x="119" y="2"/>
                  </a:cubicBezTo>
                  <a:cubicBezTo>
                    <a:pt x="116" y="1"/>
                    <a:pt x="113" y="1"/>
                    <a:pt x="110" y="1"/>
                  </a:cubicBezTo>
                  <a:cubicBezTo>
                    <a:pt x="109" y="1"/>
                    <a:pt x="107" y="1"/>
                    <a:pt x="105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98" y="0"/>
                    <a:pt x="96" y="0"/>
                    <a:pt x="93" y="0"/>
                  </a:cubicBezTo>
                  <a:cubicBezTo>
                    <a:pt x="92" y="0"/>
                    <a:pt x="90" y="0"/>
                    <a:pt x="89" y="0"/>
                  </a:cubicBezTo>
                  <a:cubicBezTo>
                    <a:pt x="87" y="0"/>
                    <a:pt x="86" y="0"/>
                    <a:pt x="84" y="0"/>
                  </a:cubicBezTo>
                  <a:cubicBezTo>
                    <a:pt x="83" y="0"/>
                    <a:pt x="81" y="0"/>
                    <a:pt x="80" y="0"/>
                  </a:cubicBezTo>
                  <a:cubicBezTo>
                    <a:pt x="78" y="0"/>
                    <a:pt x="77" y="0"/>
                    <a:pt x="75" y="0"/>
                  </a:cubicBezTo>
                  <a:cubicBezTo>
                    <a:pt x="74" y="0"/>
                    <a:pt x="72" y="0"/>
                    <a:pt x="71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5" y="0"/>
                    <a:pt x="64" y="0"/>
                    <a:pt x="62" y="0"/>
                  </a:cubicBezTo>
                  <a:cubicBezTo>
                    <a:pt x="61" y="0"/>
                    <a:pt x="59" y="0"/>
                    <a:pt x="58" y="0"/>
                  </a:cubicBezTo>
                  <a:cubicBezTo>
                    <a:pt x="53" y="0"/>
                    <a:pt x="48" y="1"/>
                    <a:pt x="43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9" y="1"/>
                    <a:pt x="34" y="1"/>
                    <a:pt x="30" y="2"/>
                  </a:cubicBezTo>
                  <a:cubicBezTo>
                    <a:pt x="29" y="2"/>
                    <a:pt x="27" y="2"/>
                    <a:pt x="26" y="2"/>
                  </a:cubicBezTo>
                  <a:cubicBezTo>
                    <a:pt x="23" y="2"/>
                    <a:pt x="19" y="3"/>
                    <a:pt x="16" y="3"/>
                  </a:cubicBezTo>
                  <a:cubicBezTo>
                    <a:pt x="15" y="3"/>
                    <a:pt x="14" y="3"/>
                    <a:pt x="13" y="3"/>
                  </a:cubicBezTo>
                  <a:cubicBezTo>
                    <a:pt x="8" y="4"/>
                    <a:pt x="4" y="4"/>
                    <a:pt x="0" y="5"/>
                  </a:cubicBezTo>
                  <a:cubicBezTo>
                    <a:pt x="2" y="115"/>
                    <a:pt x="2" y="115"/>
                    <a:pt x="2" y="115"/>
                  </a:cubicBezTo>
                  <a:cubicBezTo>
                    <a:pt x="6" y="115"/>
                    <a:pt x="9" y="114"/>
                    <a:pt x="13" y="114"/>
                  </a:cubicBezTo>
                  <a:cubicBezTo>
                    <a:pt x="13" y="114"/>
                    <a:pt x="14" y="114"/>
                    <a:pt x="15" y="114"/>
                  </a:cubicBezTo>
                  <a:cubicBezTo>
                    <a:pt x="15" y="114"/>
                    <a:pt x="16" y="113"/>
                    <a:pt x="16" y="113"/>
                  </a:cubicBezTo>
                  <a:cubicBezTo>
                    <a:pt x="17" y="113"/>
                    <a:pt x="18" y="113"/>
                    <a:pt x="18" y="113"/>
                  </a:cubicBezTo>
                  <a:cubicBezTo>
                    <a:pt x="20" y="113"/>
                    <a:pt x="22" y="113"/>
                    <a:pt x="23" y="113"/>
                  </a:cubicBezTo>
                  <a:cubicBezTo>
                    <a:pt x="25" y="113"/>
                    <a:pt x="26" y="112"/>
                    <a:pt x="28" y="112"/>
                  </a:cubicBezTo>
                  <a:cubicBezTo>
                    <a:pt x="29" y="112"/>
                    <a:pt x="29" y="112"/>
                    <a:pt x="30" y="112"/>
                  </a:cubicBezTo>
                  <a:cubicBezTo>
                    <a:pt x="31" y="112"/>
                    <a:pt x="31" y="112"/>
                    <a:pt x="32" y="112"/>
                  </a:cubicBezTo>
                  <a:cubicBezTo>
                    <a:pt x="32" y="112"/>
                    <a:pt x="33" y="112"/>
                    <a:pt x="34" y="112"/>
                  </a:cubicBezTo>
                  <a:cubicBezTo>
                    <a:pt x="37" y="112"/>
                    <a:pt x="41" y="111"/>
                    <a:pt x="44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45" y="111"/>
                    <a:pt x="46" y="111"/>
                    <a:pt x="48" y="111"/>
                  </a:cubicBezTo>
                  <a:cubicBezTo>
                    <a:pt x="49" y="111"/>
                    <a:pt x="50" y="111"/>
                    <a:pt x="51" y="111"/>
                  </a:cubicBezTo>
                  <a:cubicBezTo>
                    <a:pt x="52" y="111"/>
                    <a:pt x="54" y="111"/>
                    <a:pt x="55" y="111"/>
                  </a:cubicBezTo>
                  <a:cubicBezTo>
                    <a:pt x="56" y="111"/>
                    <a:pt x="57" y="110"/>
                    <a:pt x="58" y="110"/>
                  </a:cubicBezTo>
                  <a:cubicBezTo>
                    <a:pt x="60" y="110"/>
                    <a:pt x="61" y="110"/>
                    <a:pt x="63" y="110"/>
                  </a:cubicBezTo>
                  <a:cubicBezTo>
                    <a:pt x="64" y="110"/>
                    <a:pt x="65" y="110"/>
                    <a:pt x="67" y="110"/>
                  </a:cubicBezTo>
                  <a:cubicBezTo>
                    <a:pt x="68" y="110"/>
                    <a:pt x="70" y="110"/>
                    <a:pt x="71" y="110"/>
                  </a:cubicBezTo>
                  <a:cubicBezTo>
                    <a:pt x="73" y="110"/>
                    <a:pt x="74" y="110"/>
                    <a:pt x="75" y="110"/>
                  </a:cubicBezTo>
                  <a:cubicBezTo>
                    <a:pt x="77" y="110"/>
                    <a:pt x="78" y="110"/>
                    <a:pt x="80" y="110"/>
                  </a:cubicBezTo>
                  <a:cubicBezTo>
                    <a:pt x="81" y="110"/>
                    <a:pt x="83" y="110"/>
                    <a:pt x="84" y="110"/>
                  </a:cubicBezTo>
                  <a:cubicBezTo>
                    <a:pt x="85" y="110"/>
                    <a:pt x="87" y="110"/>
                    <a:pt x="88" y="110"/>
                  </a:cubicBezTo>
                  <a:cubicBezTo>
                    <a:pt x="90" y="110"/>
                    <a:pt x="91" y="110"/>
                    <a:pt x="92" y="110"/>
                  </a:cubicBezTo>
                  <a:cubicBezTo>
                    <a:pt x="93" y="110"/>
                    <a:pt x="94" y="110"/>
                    <a:pt x="94" y="110"/>
                  </a:cubicBezTo>
                  <a:cubicBezTo>
                    <a:pt x="95" y="111"/>
                    <a:pt x="95" y="111"/>
                    <a:pt x="96" y="111"/>
                  </a:cubicBezTo>
                  <a:cubicBezTo>
                    <a:pt x="97" y="111"/>
                    <a:pt x="97" y="111"/>
                    <a:pt x="98" y="111"/>
                  </a:cubicBezTo>
                  <a:cubicBezTo>
                    <a:pt x="98" y="111"/>
                    <a:pt x="99" y="111"/>
                    <a:pt x="100" y="111"/>
                  </a:cubicBezTo>
                  <a:cubicBezTo>
                    <a:pt x="101" y="111"/>
                    <a:pt x="102" y="111"/>
                    <a:pt x="104" y="111"/>
                  </a:cubicBezTo>
                  <a:cubicBezTo>
                    <a:pt x="105" y="111"/>
                    <a:pt x="106" y="111"/>
                    <a:pt x="107" y="111"/>
                  </a:cubicBezTo>
                  <a:cubicBezTo>
                    <a:pt x="108" y="111"/>
                    <a:pt x="108" y="111"/>
                    <a:pt x="109" y="111"/>
                  </a:cubicBezTo>
                  <a:cubicBezTo>
                    <a:pt x="110" y="111"/>
                    <a:pt x="111" y="111"/>
                    <a:pt x="112" y="111"/>
                  </a:cubicBezTo>
                  <a:cubicBezTo>
                    <a:pt x="114" y="112"/>
                    <a:pt x="116" y="112"/>
                    <a:pt x="118" y="112"/>
                  </a:cubicBezTo>
                  <a:cubicBezTo>
                    <a:pt x="119" y="112"/>
                    <a:pt x="120" y="112"/>
                    <a:pt x="121" y="112"/>
                  </a:cubicBezTo>
                  <a:cubicBezTo>
                    <a:pt x="122" y="112"/>
                    <a:pt x="122" y="112"/>
                    <a:pt x="123" y="112"/>
                  </a:cubicBezTo>
                  <a:cubicBezTo>
                    <a:pt x="123" y="112"/>
                    <a:pt x="124" y="112"/>
                    <a:pt x="125" y="112"/>
                  </a:cubicBezTo>
                  <a:cubicBezTo>
                    <a:pt x="127" y="113"/>
                    <a:pt x="129" y="113"/>
                    <a:pt x="131" y="113"/>
                  </a:cubicBezTo>
                  <a:cubicBezTo>
                    <a:pt x="133" y="113"/>
                    <a:pt x="134" y="113"/>
                    <a:pt x="135" y="113"/>
                  </a:cubicBezTo>
                  <a:cubicBezTo>
                    <a:pt x="135" y="113"/>
                    <a:pt x="136" y="114"/>
                    <a:pt x="136" y="114"/>
                  </a:cubicBezTo>
                  <a:cubicBezTo>
                    <a:pt x="136" y="114"/>
                    <a:pt x="137" y="114"/>
                    <a:pt x="137" y="114"/>
                  </a:cubicBezTo>
                  <a:cubicBezTo>
                    <a:pt x="141" y="114"/>
                    <a:pt x="145" y="115"/>
                    <a:pt x="149" y="115"/>
                  </a:cubicBezTo>
                  <a:cubicBezTo>
                    <a:pt x="152" y="5"/>
                    <a:pt x="152" y="5"/>
                    <a:pt x="152" y="5"/>
                  </a:cubicBezTo>
                  <a:cubicBezTo>
                    <a:pt x="147" y="4"/>
                    <a:pt x="143" y="4"/>
                    <a:pt x="138" y="3"/>
                  </a:cubicBezTo>
                  <a:close/>
                </a:path>
              </a:pathLst>
            </a:custGeom>
            <a:gradFill rotWithShape="1">
              <a:gsLst>
                <a:gs pos="0">
                  <a:srgbClr val="001E36"/>
                </a:gs>
                <a:gs pos="50000">
                  <a:srgbClr val="004074"/>
                </a:gs>
                <a:gs pos="100000">
                  <a:srgbClr val="001E36"/>
                </a:gs>
              </a:gsLst>
              <a:lin ang="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4" name="Freeform 19"/>
            <p:cNvSpPr>
              <a:spLocks/>
            </p:cNvSpPr>
            <p:nvPr/>
          </p:nvSpPr>
          <p:spPr bwMode="gray">
            <a:xfrm>
              <a:off x="4164013" y="2243138"/>
              <a:ext cx="819150" cy="701675"/>
            </a:xfrm>
            <a:custGeom>
              <a:avLst/>
              <a:gdLst>
                <a:gd name="T0" fmla="*/ 2147483647 w 292"/>
                <a:gd name="T1" fmla="*/ 0 h 250"/>
                <a:gd name="T2" fmla="*/ 2147483647 w 292"/>
                <a:gd name="T3" fmla="*/ 0 h 250"/>
                <a:gd name="T4" fmla="*/ 2147483647 w 292"/>
                <a:gd name="T5" fmla="*/ 0 h 250"/>
                <a:gd name="T6" fmla="*/ 2147483647 w 292"/>
                <a:gd name="T7" fmla="*/ 0 h 250"/>
                <a:gd name="T8" fmla="*/ 2147483647 w 292"/>
                <a:gd name="T9" fmla="*/ 0 h 250"/>
                <a:gd name="T10" fmla="*/ 2147483647 w 292"/>
                <a:gd name="T11" fmla="*/ 2147483647 h 250"/>
                <a:gd name="T12" fmla="*/ 2147483647 w 292"/>
                <a:gd name="T13" fmla="*/ 2147483647 h 250"/>
                <a:gd name="T14" fmla="*/ 2147483647 w 292"/>
                <a:gd name="T15" fmla="*/ 2147483647 h 250"/>
                <a:gd name="T16" fmla="*/ 2147483647 w 292"/>
                <a:gd name="T17" fmla="*/ 2147483647 h 250"/>
                <a:gd name="T18" fmla="*/ 2147483647 w 292"/>
                <a:gd name="T19" fmla="*/ 2147483647 h 250"/>
                <a:gd name="T20" fmla="*/ 2147483647 w 292"/>
                <a:gd name="T21" fmla="*/ 2147483647 h 250"/>
                <a:gd name="T22" fmla="*/ 2147483647 w 292"/>
                <a:gd name="T23" fmla="*/ 2147483647 h 250"/>
                <a:gd name="T24" fmla="*/ 2147483647 w 292"/>
                <a:gd name="T25" fmla="*/ 2147483647 h 250"/>
                <a:gd name="T26" fmla="*/ 2147483647 w 292"/>
                <a:gd name="T27" fmla="*/ 2147483647 h 250"/>
                <a:gd name="T28" fmla="*/ 2147483647 w 292"/>
                <a:gd name="T29" fmla="*/ 2147483647 h 250"/>
                <a:gd name="T30" fmla="*/ 2147483647 w 292"/>
                <a:gd name="T31" fmla="*/ 2147483647 h 250"/>
                <a:gd name="T32" fmla="*/ 2147483647 w 292"/>
                <a:gd name="T33" fmla="*/ 2147483647 h 250"/>
                <a:gd name="T34" fmla="*/ 2147483647 w 292"/>
                <a:gd name="T35" fmla="*/ 2147483647 h 250"/>
                <a:gd name="T36" fmla="*/ 2147483647 w 292"/>
                <a:gd name="T37" fmla="*/ 2147483647 h 250"/>
                <a:gd name="T38" fmla="*/ 2147483647 w 292"/>
                <a:gd name="T39" fmla="*/ 2147483647 h 250"/>
                <a:gd name="T40" fmla="*/ 2147483647 w 292"/>
                <a:gd name="T41" fmla="*/ 2147483647 h 250"/>
                <a:gd name="T42" fmla="*/ 2147483647 w 292"/>
                <a:gd name="T43" fmla="*/ 2147483647 h 250"/>
                <a:gd name="T44" fmla="*/ 2147483647 w 292"/>
                <a:gd name="T45" fmla="*/ 2147483647 h 250"/>
                <a:gd name="T46" fmla="*/ 2147483647 w 292"/>
                <a:gd name="T47" fmla="*/ 2147483647 h 250"/>
                <a:gd name="T48" fmla="*/ 2147483647 w 292"/>
                <a:gd name="T49" fmla="*/ 2147483647 h 250"/>
                <a:gd name="T50" fmla="*/ 2147483647 w 292"/>
                <a:gd name="T51" fmla="*/ 2147483647 h 250"/>
                <a:gd name="T52" fmla="*/ 0 w 292"/>
                <a:gd name="T53" fmla="*/ 2147483647 h 250"/>
                <a:gd name="T54" fmla="*/ 2147483647 w 292"/>
                <a:gd name="T55" fmla="*/ 2147483647 h 250"/>
                <a:gd name="T56" fmla="*/ 2147483647 w 292"/>
                <a:gd name="T57" fmla="*/ 2147483647 h 250"/>
                <a:gd name="T58" fmla="*/ 2147483647 w 292"/>
                <a:gd name="T59" fmla="*/ 2147483647 h 250"/>
                <a:gd name="T60" fmla="*/ 2147483647 w 292"/>
                <a:gd name="T61" fmla="*/ 0 h 250"/>
                <a:gd name="T62" fmla="*/ 2147483647 w 292"/>
                <a:gd name="T63" fmla="*/ 0 h 250"/>
                <a:gd name="T64" fmla="*/ 2147483647 w 292"/>
                <a:gd name="T65" fmla="*/ 0 h 250"/>
                <a:gd name="T66" fmla="*/ 2147483647 w 292"/>
                <a:gd name="T67" fmla="*/ 0 h 250"/>
                <a:gd name="T68" fmla="*/ 2147483647 w 292"/>
                <a:gd name="T69" fmla="*/ 0 h 25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92"/>
                <a:gd name="T106" fmla="*/ 0 h 250"/>
                <a:gd name="T107" fmla="*/ 292 w 292"/>
                <a:gd name="T108" fmla="*/ 250 h 25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92" h="250">
                  <a:moveTo>
                    <a:pt x="145" y="0"/>
                  </a:moveTo>
                  <a:cubicBezTo>
                    <a:pt x="147" y="0"/>
                    <a:pt x="148" y="0"/>
                    <a:pt x="149" y="0"/>
                  </a:cubicBezTo>
                  <a:cubicBezTo>
                    <a:pt x="151" y="0"/>
                    <a:pt x="152" y="0"/>
                    <a:pt x="154" y="0"/>
                  </a:cubicBezTo>
                  <a:cubicBezTo>
                    <a:pt x="155" y="0"/>
                    <a:pt x="156" y="0"/>
                    <a:pt x="158" y="0"/>
                  </a:cubicBezTo>
                  <a:cubicBezTo>
                    <a:pt x="159" y="0"/>
                    <a:pt x="160" y="0"/>
                    <a:pt x="162" y="0"/>
                  </a:cubicBezTo>
                  <a:cubicBezTo>
                    <a:pt x="173" y="0"/>
                    <a:pt x="184" y="1"/>
                    <a:pt x="195" y="1"/>
                  </a:cubicBezTo>
                  <a:cubicBezTo>
                    <a:pt x="206" y="2"/>
                    <a:pt x="217" y="2"/>
                    <a:pt x="228" y="3"/>
                  </a:cubicBezTo>
                  <a:cubicBezTo>
                    <a:pt x="239" y="4"/>
                    <a:pt x="250" y="5"/>
                    <a:pt x="260" y="6"/>
                  </a:cubicBezTo>
                  <a:cubicBezTo>
                    <a:pt x="271" y="7"/>
                    <a:pt x="282" y="9"/>
                    <a:pt x="292" y="10"/>
                  </a:cubicBezTo>
                  <a:cubicBezTo>
                    <a:pt x="222" y="250"/>
                    <a:pt x="222" y="250"/>
                    <a:pt x="222" y="250"/>
                  </a:cubicBezTo>
                  <a:cubicBezTo>
                    <a:pt x="217" y="249"/>
                    <a:pt x="212" y="249"/>
                    <a:pt x="207" y="248"/>
                  </a:cubicBezTo>
                  <a:cubicBezTo>
                    <a:pt x="202" y="248"/>
                    <a:pt x="198" y="247"/>
                    <a:pt x="193" y="247"/>
                  </a:cubicBezTo>
                  <a:cubicBezTo>
                    <a:pt x="188" y="246"/>
                    <a:pt x="183" y="246"/>
                    <a:pt x="178" y="246"/>
                  </a:cubicBezTo>
                  <a:cubicBezTo>
                    <a:pt x="173" y="246"/>
                    <a:pt x="168" y="245"/>
                    <a:pt x="163" y="245"/>
                  </a:cubicBezTo>
                  <a:cubicBezTo>
                    <a:pt x="162" y="245"/>
                    <a:pt x="160" y="245"/>
                    <a:pt x="159" y="245"/>
                  </a:cubicBezTo>
                  <a:cubicBezTo>
                    <a:pt x="157" y="245"/>
                    <a:pt x="156" y="245"/>
                    <a:pt x="154" y="245"/>
                  </a:cubicBezTo>
                  <a:cubicBezTo>
                    <a:pt x="153" y="245"/>
                    <a:pt x="151" y="245"/>
                    <a:pt x="150" y="245"/>
                  </a:cubicBezTo>
                  <a:cubicBezTo>
                    <a:pt x="148" y="245"/>
                    <a:pt x="147" y="245"/>
                    <a:pt x="145" y="245"/>
                  </a:cubicBezTo>
                  <a:cubicBezTo>
                    <a:pt x="144" y="245"/>
                    <a:pt x="142" y="245"/>
                    <a:pt x="141" y="245"/>
                  </a:cubicBezTo>
                  <a:cubicBezTo>
                    <a:pt x="139" y="245"/>
                    <a:pt x="138" y="245"/>
                    <a:pt x="137" y="245"/>
                  </a:cubicBezTo>
                  <a:cubicBezTo>
                    <a:pt x="135" y="245"/>
                    <a:pt x="134" y="245"/>
                    <a:pt x="132" y="245"/>
                  </a:cubicBezTo>
                  <a:cubicBezTo>
                    <a:pt x="131" y="245"/>
                    <a:pt x="129" y="245"/>
                    <a:pt x="128" y="245"/>
                  </a:cubicBezTo>
                  <a:cubicBezTo>
                    <a:pt x="123" y="245"/>
                    <a:pt x="118" y="246"/>
                    <a:pt x="113" y="246"/>
                  </a:cubicBezTo>
                  <a:cubicBezTo>
                    <a:pt x="108" y="246"/>
                    <a:pt x="103" y="246"/>
                    <a:pt x="98" y="247"/>
                  </a:cubicBezTo>
                  <a:cubicBezTo>
                    <a:pt x="94" y="247"/>
                    <a:pt x="89" y="248"/>
                    <a:pt x="84" y="248"/>
                  </a:cubicBezTo>
                  <a:cubicBezTo>
                    <a:pt x="79" y="249"/>
                    <a:pt x="74" y="249"/>
                    <a:pt x="70" y="25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0" y="8"/>
                    <a:pt x="21" y="7"/>
                    <a:pt x="31" y="6"/>
                  </a:cubicBezTo>
                  <a:cubicBezTo>
                    <a:pt x="42" y="5"/>
                    <a:pt x="53" y="4"/>
                    <a:pt x="64" y="3"/>
                  </a:cubicBezTo>
                  <a:cubicBezTo>
                    <a:pt x="74" y="2"/>
                    <a:pt x="85" y="2"/>
                    <a:pt x="96" y="1"/>
                  </a:cubicBezTo>
                  <a:cubicBezTo>
                    <a:pt x="107" y="1"/>
                    <a:pt x="118" y="0"/>
                    <a:pt x="129" y="0"/>
                  </a:cubicBezTo>
                  <a:cubicBezTo>
                    <a:pt x="130" y="0"/>
                    <a:pt x="132" y="0"/>
                    <a:pt x="133" y="0"/>
                  </a:cubicBezTo>
                  <a:cubicBezTo>
                    <a:pt x="134" y="0"/>
                    <a:pt x="136" y="0"/>
                    <a:pt x="137" y="0"/>
                  </a:cubicBezTo>
                  <a:cubicBezTo>
                    <a:pt x="139" y="0"/>
                    <a:pt x="140" y="0"/>
                    <a:pt x="141" y="0"/>
                  </a:cubicBezTo>
                  <a:cubicBezTo>
                    <a:pt x="143" y="0"/>
                    <a:pt x="144" y="0"/>
                    <a:pt x="14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6AAD6"/>
                </a:gs>
                <a:gs pos="100000">
                  <a:srgbClr val="0061B2"/>
                </a:gs>
              </a:gsLst>
              <a:lin ang="5400000" scaled="1"/>
            </a:gra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5" name="Line 42"/>
            <p:cNvSpPr>
              <a:spLocks noChangeShapeType="1"/>
            </p:cNvSpPr>
            <p:nvPr/>
          </p:nvSpPr>
          <p:spPr bwMode="gray">
            <a:xfrm flipV="1">
              <a:off x="5508625" y="1974850"/>
              <a:ext cx="0" cy="434975"/>
            </a:xfrm>
            <a:prstGeom prst="line">
              <a:avLst/>
            </a:prstGeom>
            <a:noFill/>
            <a:ln w="19050">
              <a:solidFill>
                <a:srgbClr val="A02F1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6" name="Line 42"/>
            <p:cNvSpPr>
              <a:spLocks noChangeShapeType="1"/>
            </p:cNvSpPr>
            <p:nvPr/>
          </p:nvSpPr>
          <p:spPr bwMode="gray">
            <a:xfrm flipV="1">
              <a:off x="6264275" y="2362200"/>
              <a:ext cx="0" cy="434975"/>
            </a:xfrm>
            <a:prstGeom prst="line">
              <a:avLst/>
            </a:prstGeom>
            <a:noFill/>
            <a:ln w="19050">
              <a:solidFill>
                <a:srgbClr val="A02F1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7" name="Line 42"/>
            <p:cNvSpPr>
              <a:spLocks noChangeShapeType="1"/>
            </p:cNvSpPr>
            <p:nvPr/>
          </p:nvSpPr>
          <p:spPr bwMode="gray">
            <a:xfrm flipV="1">
              <a:off x="6911975" y="3136900"/>
              <a:ext cx="0" cy="434975"/>
            </a:xfrm>
            <a:prstGeom prst="line">
              <a:avLst/>
            </a:prstGeom>
            <a:noFill/>
            <a:ln w="19050">
              <a:solidFill>
                <a:srgbClr val="A02F1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8" name="Line 42"/>
            <p:cNvSpPr>
              <a:spLocks noChangeShapeType="1"/>
            </p:cNvSpPr>
            <p:nvPr/>
          </p:nvSpPr>
          <p:spPr bwMode="gray">
            <a:xfrm flipV="1">
              <a:off x="2792413" y="2409825"/>
              <a:ext cx="0" cy="434975"/>
            </a:xfrm>
            <a:prstGeom prst="line">
              <a:avLst/>
            </a:prstGeom>
            <a:noFill/>
            <a:ln w="19050">
              <a:solidFill>
                <a:srgbClr val="A02F1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69" name="Line 42"/>
            <p:cNvSpPr>
              <a:spLocks noChangeShapeType="1"/>
            </p:cNvSpPr>
            <p:nvPr/>
          </p:nvSpPr>
          <p:spPr bwMode="gray">
            <a:xfrm flipV="1">
              <a:off x="2232025" y="3165475"/>
              <a:ext cx="0" cy="434975"/>
            </a:xfrm>
            <a:prstGeom prst="line">
              <a:avLst/>
            </a:prstGeom>
            <a:noFill/>
            <a:ln w="19050">
              <a:solidFill>
                <a:srgbClr val="A02F1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70" name="Line 42"/>
            <p:cNvSpPr>
              <a:spLocks noChangeShapeType="1"/>
            </p:cNvSpPr>
            <p:nvPr/>
          </p:nvSpPr>
          <p:spPr bwMode="gray">
            <a:xfrm flipV="1">
              <a:off x="3635375" y="1968500"/>
              <a:ext cx="0" cy="434975"/>
            </a:xfrm>
            <a:prstGeom prst="line">
              <a:avLst/>
            </a:prstGeom>
            <a:noFill/>
            <a:ln w="19050">
              <a:solidFill>
                <a:srgbClr val="A02F1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71" name="Text Box 41"/>
            <p:cNvSpPr txBox="1">
              <a:spLocks noChangeArrowheads="1"/>
            </p:cNvSpPr>
            <p:nvPr/>
          </p:nvSpPr>
          <p:spPr bwMode="gray">
            <a:xfrm>
              <a:off x="5508625" y="1928813"/>
              <a:ext cx="2879725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sz="1100" b="0" dirty="0">
                  <a:solidFill>
                    <a:srgbClr val="9F250D"/>
                  </a:solidFill>
                  <a:latin typeface="+mj-lt"/>
                </a:rPr>
                <a:t>Portale i system </a:t>
              </a:r>
              <a:r>
                <a:rPr lang="pl-PL" sz="1100" b="0" dirty="0" smtClean="0">
                  <a:solidFill>
                    <a:srgbClr val="9F250D"/>
                  </a:solidFill>
                  <a:latin typeface="+mj-lt"/>
                </a:rPr>
                <a:t>informacji/komunikacji </a:t>
              </a:r>
              <a:r>
                <a:rPr lang="pl-PL" sz="1100" b="0" dirty="0">
                  <a:solidFill>
                    <a:srgbClr val="9F250D"/>
                  </a:solidFill>
                  <a:latin typeface="+mj-lt"/>
                </a:rPr>
                <a:t>wewnętrznej</a:t>
              </a:r>
            </a:p>
          </p:txBody>
        </p:sp>
        <p:sp>
          <p:nvSpPr>
            <p:cNvPr id="72" name="Text Box 41"/>
            <p:cNvSpPr txBox="1">
              <a:spLocks noChangeArrowheads="1"/>
            </p:cNvSpPr>
            <p:nvPr/>
          </p:nvSpPr>
          <p:spPr bwMode="gray">
            <a:xfrm>
              <a:off x="6273800" y="2325688"/>
              <a:ext cx="2619375" cy="411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36000" rIns="72000" bIns="3600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sz="1100" b="0" dirty="0">
                  <a:solidFill>
                    <a:srgbClr val="9F250D"/>
                  </a:solidFill>
                  <a:latin typeface="+mj-lt"/>
                </a:rPr>
                <a:t>Standaryzacja i jednolitość sprzętu komputerowego/serwerowego</a:t>
              </a:r>
            </a:p>
          </p:txBody>
        </p:sp>
        <p:sp>
          <p:nvSpPr>
            <p:cNvPr id="73" name="Text Box 41"/>
            <p:cNvSpPr txBox="1">
              <a:spLocks noChangeArrowheads="1"/>
            </p:cNvSpPr>
            <p:nvPr/>
          </p:nvSpPr>
          <p:spPr bwMode="gray">
            <a:xfrm>
              <a:off x="6911975" y="3117850"/>
              <a:ext cx="1873250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sz="1100" b="0" noProof="1">
                  <a:solidFill>
                    <a:srgbClr val="9F250D"/>
                  </a:solidFill>
                  <a:latin typeface="+mj-lt"/>
                </a:rPr>
                <a:t>Archiwizacja cyfrowa</a:t>
              </a:r>
            </a:p>
          </p:txBody>
        </p:sp>
        <p:sp>
          <p:nvSpPr>
            <p:cNvPr id="74" name="Text Box 41"/>
            <p:cNvSpPr txBox="1">
              <a:spLocks noChangeArrowheads="1"/>
            </p:cNvSpPr>
            <p:nvPr/>
          </p:nvSpPr>
          <p:spPr bwMode="gray">
            <a:xfrm>
              <a:off x="71438" y="3117850"/>
              <a:ext cx="2160587" cy="411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2000" tIns="36000" rIns="72000" bIns="3600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sz="1100" b="0" dirty="0">
                  <a:solidFill>
                    <a:srgbClr val="9F250D"/>
                  </a:solidFill>
                  <a:latin typeface="+mj-lt"/>
                </a:rPr>
                <a:t>Rozbudowa i modernizacja infrastruktury</a:t>
              </a:r>
            </a:p>
          </p:txBody>
        </p:sp>
        <p:sp>
          <p:nvSpPr>
            <p:cNvPr id="75" name="Text Box 41"/>
            <p:cNvSpPr txBox="1">
              <a:spLocks noChangeArrowheads="1"/>
            </p:cNvSpPr>
            <p:nvPr/>
          </p:nvSpPr>
          <p:spPr bwMode="gray">
            <a:xfrm>
              <a:off x="287338" y="2397125"/>
              <a:ext cx="2505075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sz="1100" b="0" dirty="0">
                  <a:solidFill>
                    <a:srgbClr val="9F250D"/>
                  </a:solidFill>
                  <a:latin typeface="+mj-lt"/>
                </a:rPr>
                <a:t>Centrum Personalizacji ELS</a:t>
              </a:r>
            </a:p>
          </p:txBody>
        </p:sp>
        <p:sp>
          <p:nvSpPr>
            <p:cNvPr id="76" name="Text Box 41"/>
            <p:cNvSpPr txBox="1">
              <a:spLocks noChangeArrowheads="1"/>
            </p:cNvSpPr>
            <p:nvPr/>
          </p:nvSpPr>
          <p:spPr bwMode="gray">
            <a:xfrm>
              <a:off x="1130300" y="1928813"/>
              <a:ext cx="2505075" cy="261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sz="1100" b="0" dirty="0">
                  <a:solidFill>
                    <a:srgbClr val="9F250D"/>
                  </a:solidFill>
                  <a:latin typeface="+mj-lt"/>
                </a:rPr>
                <a:t>Rozbudowa narzędzi zarządzania</a:t>
              </a:r>
            </a:p>
          </p:txBody>
        </p:sp>
        <p:sp>
          <p:nvSpPr>
            <p:cNvPr id="77" name="Freeform 33"/>
            <p:cNvSpPr>
              <a:spLocks/>
            </p:cNvSpPr>
            <p:nvPr/>
          </p:nvSpPr>
          <p:spPr bwMode="gray">
            <a:xfrm>
              <a:off x="3384000" y="3354388"/>
              <a:ext cx="2384425" cy="1044449"/>
            </a:xfrm>
            <a:custGeom>
              <a:avLst/>
              <a:gdLst>
                <a:gd name="T0" fmla="*/ 2147483647 w 848"/>
                <a:gd name="T1" fmla="*/ 0 h 307"/>
                <a:gd name="T2" fmla="*/ 2147483647 w 848"/>
                <a:gd name="T3" fmla="*/ 2147483647 h 307"/>
                <a:gd name="T4" fmla="*/ 2147483647 w 848"/>
                <a:gd name="T5" fmla="*/ 2147483647 h 307"/>
                <a:gd name="T6" fmla="*/ 2147483647 w 848"/>
                <a:gd name="T7" fmla="*/ 2147483647 h 307"/>
                <a:gd name="T8" fmla="*/ 2147483647 w 848"/>
                <a:gd name="T9" fmla="*/ 2147483647 h 307"/>
                <a:gd name="T10" fmla="*/ 0 w 848"/>
                <a:gd name="T11" fmla="*/ 2147483647 h 307"/>
                <a:gd name="T12" fmla="*/ 2147483647 w 848"/>
                <a:gd name="T13" fmla="*/ 2147483647 h 307"/>
                <a:gd name="T14" fmla="*/ 2147483647 w 848"/>
                <a:gd name="T15" fmla="*/ 2147483647 h 307"/>
                <a:gd name="T16" fmla="*/ 2147483647 w 848"/>
                <a:gd name="T17" fmla="*/ 2147483647 h 307"/>
                <a:gd name="T18" fmla="*/ 2147483647 w 848"/>
                <a:gd name="T19" fmla="*/ 0 h 3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48"/>
                <a:gd name="T31" fmla="*/ 0 h 307"/>
                <a:gd name="T32" fmla="*/ 848 w 848"/>
                <a:gd name="T33" fmla="*/ 307 h 30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48" h="307">
                  <a:moveTo>
                    <a:pt x="424" y="0"/>
                  </a:moveTo>
                  <a:cubicBezTo>
                    <a:pt x="478" y="0"/>
                    <a:pt x="529" y="8"/>
                    <a:pt x="576" y="22"/>
                  </a:cubicBezTo>
                  <a:cubicBezTo>
                    <a:pt x="623" y="37"/>
                    <a:pt x="667" y="58"/>
                    <a:pt x="705" y="84"/>
                  </a:cubicBezTo>
                  <a:cubicBezTo>
                    <a:pt x="743" y="111"/>
                    <a:pt x="776" y="143"/>
                    <a:pt x="801" y="180"/>
                  </a:cubicBezTo>
                  <a:cubicBezTo>
                    <a:pt x="826" y="218"/>
                    <a:pt x="843" y="261"/>
                    <a:pt x="848" y="307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6" y="261"/>
                    <a:pt x="23" y="218"/>
                    <a:pt x="48" y="180"/>
                  </a:cubicBezTo>
                  <a:cubicBezTo>
                    <a:pt x="73" y="143"/>
                    <a:pt x="105" y="111"/>
                    <a:pt x="144" y="84"/>
                  </a:cubicBezTo>
                  <a:cubicBezTo>
                    <a:pt x="182" y="58"/>
                    <a:pt x="225" y="37"/>
                    <a:pt x="273" y="22"/>
                  </a:cubicBezTo>
                  <a:cubicBezTo>
                    <a:pt x="320" y="8"/>
                    <a:pt x="371" y="0"/>
                    <a:pt x="424" y="0"/>
                  </a:cubicBezTo>
                  <a:close/>
                </a:path>
              </a:pathLst>
            </a:custGeom>
            <a:solidFill>
              <a:srgbClr val="9F250D">
                <a:alpha val="83136"/>
              </a:srgbClr>
            </a:solidFill>
            <a:ln w="6350">
              <a:solidFill>
                <a:srgbClr val="DBDBDB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78" name="AutoShape 34"/>
            <p:cNvSpPr>
              <a:spLocks noChangeArrowheads="1"/>
            </p:cNvSpPr>
            <p:nvPr/>
          </p:nvSpPr>
          <p:spPr bwMode="gray">
            <a:xfrm>
              <a:off x="3384000" y="4328825"/>
              <a:ext cx="2384425" cy="304800"/>
            </a:xfrm>
            <a:custGeom>
              <a:avLst/>
              <a:gdLst>
                <a:gd name="G0" fmla="+- 403 0 0"/>
                <a:gd name="G1" fmla="+- 21600 0 403"/>
                <a:gd name="G2" fmla="*/ 403 1 2"/>
                <a:gd name="G3" fmla="+- 21600 0 G2"/>
                <a:gd name="G4" fmla="+/ 403 21600 2"/>
                <a:gd name="G5" fmla="+/ G1 0 2"/>
                <a:gd name="G6" fmla="*/ 21600 21600 403"/>
                <a:gd name="G7" fmla="*/ G6 1 2"/>
                <a:gd name="G8" fmla="+- 21600 0 G7"/>
                <a:gd name="G9" fmla="*/ 21600 1 2"/>
                <a:gd name="G10" fmla="+- 403 0 G9"/>
                <a:gd name="G11" fmla="?: G10 G8 0"/>
                <a:gd name="G12" fmla="?: G10 G7 21600"/>
                <a:gd name="T0" fmla="*/ 21398 w 21600"/>
                <a:gd name="T1" fmla="*/ 10800 h 21600"/>
                <a:gd name="T2" fmla="*/ 10800 w 21600"/>
                <a:gd name="T3" fmla="*/ 21600 h 21600"/>
                <a:gd name="T4" fmla="*/ 202 w 21600"/>
                <a:gd name="T5" fmla="*/ 10800 h 21600"/>
                <a:gd name="T6" fmla="*/ 10800 w 21600"/>
                <a:gd name="T7" fmla="*/ 0 h 21600"/>
                <a:gd name="T8" fmla="*/ 2002 w 21600"/>
                <a:gd name="T9" fmla="*/ 2002 h 21600"/>
                <a:gd name="T10" fmla="*/ 19598 w 21600"/>
                <a:gd name="T11" fmla="*/ 19598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403" y="21600"/>
                  </a:lnTo>
                  <a:lnTo>
                    <a:pt x="2119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6350">
              <a:solidFill>
                <a:srgbClr val="DBDBDB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l-PL" b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79" name="Text Box 38"/>
            <p:cNvSpPr txBox="1">
              <a:spLocks noChangeArrowheads="1"/>
            </p:cNvSpPr>
            <p:nvPr/>
          </p:nvSpPr>
          <p:spPr bwMode="gray">
            <a:xfrm>
              <a:off x="3556000" y="3608825"/>
              <a:ext cx="209550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sz="1400" b="0" noProof="1" smtClean="0">
                  <a:solidFill>
                    <a:prstClr val="white"/>
                  </a:solidFill>
                  <a:latin typeface="+mj-lt"/>
                </a:rPr>
                <a:t>Procesy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sz="1400" b="0" noProof="1" smtClean="0">
                  <a:solidFill>
                    <a:prstClr val="white"/>
                  </a:solidFill>
                  <a:latin typeface="+mj-lt"/>
                </a:rPr>
                <a:t>Informatyzacji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pl-PL" sz="1400" b="0" noProof="1" smtClean="0">
                  <a:solidFill>
                    <a:prstClr val="white"/>
                  </a:solidFill>
                  <a:latin typeface="+mj-lt"/>
                </a:rPr>
                <a:t>Uczelni</a:t>
              </a:r>
              <a:endParaRPr lang="pl-PL" sz="1400" b="0" noProof="1">
                <a:solidFill>
                  <a:prstClr val="white"/>
                </a:solidFill>
                <a:latin typeface="+mj-lt"/>
              </a:endParaRPr>
            </a:p>
          </p:txBody>
        </p:sp>
      </p:grpSp>
      <p:graphicFrame>
        <p:nvGraphicFramePr>
          <p:cNvPr id="8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3320887"/>
              </p:ext>
            </p:extLst>
          </p:nvPr>
        </p:nvGraphicFramePr>
        <p:xfrm>
          <a:off x="6992937" y="4629309"/>
          <a:ext cx="1539875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0" name="Visio" r:id="rId4" imgW="1539402" imgH="1095555" progId="Visio.Drawing.11">
                  <p:link updateAutomatic="1"/>
                </p:oleObj>
              </mc:Choice>
              <mc:Fallback>
                <p:oleObj name="Visio" r:id="rId4" imgW="1539402" imgH="1095555" progId="Visio.Drawing.11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2937" y="4629309"/>
                        <a:ext cx="1539875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150" y="4629309"/>
            <a:ext cx="15049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pole tekstowe 81"/>
          <p:cNvSpPr txBox="1"/>
          <p:nvPr/>
        </p:nvSpPr>
        <p:spPr>
          <a:xfrm>
            <a:off x="404673" y="5434499"/>
            <a:ext cx="7921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l-PL" sz="1100" b="0" dirty="0" err="1" smtClean="0">
                <a:solidFill>
                  <a:srgbClr val="006699"/>
                </a:solidFill>
                <a:latin typeface="+mj-lt"/>
              </a:rPr>
              <a:t>PWR.Net</a:t>
            </a:r>
            <a:endParaRPr lang="pl-PL" sz="1100" b="0" dirty="0">
              <a:solidFill>
                <a:srgbClr val="006699"/>
              </a:solidFill>
              <a:latin typeface="+mj-lt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0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zawartości 2"/>
          <p:cNvSpPr>
            <a:spLocks noGrp="1"/>
          </p:cNvSpPr>
          <p:nvPr>
            <p:ph idx="4294967295"/>
          </p:nvPr>
        </p:nvSpPr>
        <p:spPr>
          <a:xfrm>
            <a:off x="1150938" y="1268413"/>
            <a:ext cx="7535862" cy="4525962"/>
          </a:xfrm>
        </p:spPr>
        <p:txBody>
          <a:bodyPr/>
          <a:lstStyle/>
          <a:p>
            <a:pPr marL="609600" indent="-609600">
              <a:buFont typeface="Arial" charset="0"/>
              <a:buNone/>
            </a:pPr>
            <a:endParaRPr lang="pl-PL" sz="1200" smtClean="0">
              <a:latin typeface="Arial" charset="0"/>
            </a:endParaRPr>
          </a:p>
          <a:p>
            <a:pPr marL="609600" indent="-609600">
              <a:buFont typeface="Arial" charset="0"/>
              <a:buNone/>
            </a:pPr>
            <a:endParaRPr lang="pl-PL" sz="1200" smtClean="0">
              <a:latin typeface="Arial" charset="0"/>
            </a:endParaRPr>
          </a:p>
          <a:p>
            <a:pPr marL="609600" indent="-609600">
              <a:buFont typeface="Arial" charset="0"/>
              <a:buNone/>
            </a:pPr>
            <a:endParaRPr lang="pl-PL" sz="1200" smtClean="0">
              <a:latin typeface="Arial" charset="0"/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 bwMode="auto">
          <a:xfrm>
            <a:off x="558566" y="512676"/>
            <a:ext cx="79938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indent="0"/>
            <a:r>
              <a:rPr lang="pl-PL" dirty="0">
                <a:solidFill>
                  <a:prstClr val="black"/>
                </a:solidFill>
              </a:rPr>
              <a:t>Informatyzacja Uczelni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gray">
          <a:xfrm>
            <a:off x="611560" y="1087228"/>
            <a:ext cx="4752528" cy="2557796"/>
          </a:xfrm>
          <a:prstGeom prst="rect">
            <a:avLst/>
          </a:prstGeom>
          <a:solidFill>
            <a:sysClr val="window" lastClr="FFFFFF"/>
          </a:solidFill>
          <a:ln w="12700">
            <a:solidFill>
              <a:sysClr val="window" lastClr="FFFFFF"/>
            </a:solidFill>
            <a:miter lim="800000"/>
            <a:headEnd/>
            <a:tailEnd/>
          </a:ln>
        </p:spPr>
        <p:txBody>
          <a:bodyPr lIns="108000" tIns="108000" rIns="144000" bIns="72000"/>
          <a:lstStyle/>
          <a:p>
            <a:pPr marL="85725" marR="0" lvl="0" indent="-857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>
                <a:tab pos="358775" algn="l"/>
              </a:tabLst>
              <a:defRPr/>
            </a:pPr>
            <a:r>
              <a:rPr kumimoji="0" lang="pl-PL" altLang="pl-PL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9F250D"/>
                </a:solidFill>
                <a:effectLst/>
                <a:uLnTx/>
                <a:uFillTx/>
              </a:rPr>
              <a:t>Centrum Personalizacji ELS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250D"/>
              </a:buClr>
              <a:buSzTx/>
              <a:buFont typeface="Wingdings" pitchFamily="2" charset="2"/>
              <a:buNone/>
              <a:tabLst>
                <a:tab pos="358775" algn="l"/>
              </a:tabLst>
              <a:defRPr/>
            </a:pPr>
            <a:endParaRPr kumimoji="0" lang="pl-PL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250D"/>
              </a:buClr>
              <a:buSzTx/>
              <a:buFontTx/>
              <a:buNone/>
              <a:tabLst/>
              <a:defRPr/>
            </a:pPr>
            <a:r>
              <a:rPr kumimoji="0" lang="pl-PL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Rozwój usług dla ELS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250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Archiwizacja rekordów baz oprogramowania, system obsługi „</a:t>
            </a:r>
            <a:r>
              <a:rPr kumimoji="0" lang="pl-PL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Polinki</a:t>
            </a:r>
            <a:r>
              <a:rPr kumimoji="0" lang="pl-PL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”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250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Modernizacja infrastruktury serwerowej SELS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250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Wdrożenie Elektronicznej Karty Pracowniczej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250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Webserwis</a:t>
            </a:r>
            <a:r>
              <a:rPr kumimoji="0" lang="pl-PL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PKI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250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Modernizacja i rozbudowa środowiska </a:t>
            </a:r>
            <a:r>
              <a:rPr kumimoji="0" lang="pl-PL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wirtualizacyjnego</a:t>
            </a:r>
            <a:r>
              <a:rPr kumimoji="0" lang="pl-PL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Politechniki Wrocławskiej </a:t>
            </a:r>
            <a:br>
              <a:rPr kumimoji="0" lang="pl-PL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pl-PL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do modelu </a:t>
            </a:r>
            <a:r>
              <a:rPr kumimoji="0" lang="pl-PL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Infrastructure</a:t>
            </a:r>
            <a:r>
              <a:rPr kumimoji="0" lang="pl-PL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as a Service (</a:t>
            </a:r>
            <a:r>
              <a:rPr kumimoji="0" lang="pl-PL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IaaS</a:t>
            </a:r>
            <a:r>
              <a:rPr kumimoji="0" lang="pl-PL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250D"/>
              </a:buClr>
              <a:buSzTx/>
              <a:buFontTx/>
              <a:buNone/>
              <a:tabLst/>
              <a:defRPr/>
            </a:pPr>
            <a:endParaRPr kumimoji="0" lang="pl-PL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250D"/>
              </a:buClr>
              <a:buSzTx/>
              <a:buFontTx/>
              <a:buNone/>
              <a:tabLst/>
              <a:defRPr/>
            </a:pPr>
            <a:endParaRPr kumimoji="0" lang="pl-PL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250D"/>
              </a:buClr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/>
            </a:r>
            <a:br>
              <a:rPr kumimoji="0" lang="pl-PL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</a:br>
            <a:endParaRPr kumimoji="0" lang="pl-PL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7" name="Grupa 6"/>
          <p:cNvGrpSpPr>
            <a:grpSpLocks noChangeAspect="1"/>
          </p:cNvGrpSpPr>
          <p:nvPr/>
        </p:nvGrpSpPr>
        <p:grpSpPr>
          <a:xfrm>
            <a:off x="5688125" y="1225125"/>
            <a:ext cx="2556284" cy="2303225"/>
            <a:chOff x="5119305" y="1268414"/>
            <a:chExt cx="3567495" cy="3214330"/>
          </a:xfrm>
        </p:grpSpPr>
        <p:pic>
          <p:nvPicPr>
            <p:cNvPr id="9" name="Obraz 8" descr="CARD_awers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19305" y="1268414"/>
              <a:ext cx="2290806" cy="144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Obraz 9" descr="CARD_dokt_awers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12941" y="2139541"/>
              <a:ext cx="2245638" cy="144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Obraz 10" descr="DRUK ELP - Szablon Awers - z danymi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20718" y="3042744"/>
              <a:ext cx="2266082" cy="144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6" cstate="print"/>
          <a:srcRect b="14000"/>
          <a:stretch>
            <a:fillRect/>
          </a:stretch>
        </p:blipFill>
        <p:spPr bwMode="auto">
          <a:xfrm>
            <a:off x="5724128" y="3861048"/>
            <a:ext cx="3100001" cy="182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rostokąt 13"/>
          <p:cNvSpPr/>
          <p:nvPr/>
        </p:nvSpPr>
        <p:spPr>
          <a:xfrm>
            <a:off x="2627784" y="3789040"/>
            <a:ext cx="30243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250D"/>
              </a:buClr>
              <a:buSzTx/>
              <a:buFontTx/>
              <a:buNone/>
              <a:tabLst/>
              <a:defRPr/>
            </a:pPr>
            <a:r>
              <a:rPr kumimoji="0" lang="pl-PL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Projekty zrealizowane w ramach Regionalnego Programu Operacyjnego Województwa Dolnośląskiego na lata 2007‐2013.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250D"/>
              </a:buClr>
              <a:buSzTx/>
              <a:buFontTx/>
              <a:buNone/>
              <a:tabLst/>
              <a:defRPr/>
            </a:pPr>
            <a:endParaRPr kumimoji="0" lang="pl-PL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250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Budowa bezpiecznej sieci </a:t>
            </a:r>
            <a:r>
              <a:rPr kumimoji="0" lang="pl-PL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PWR.Net</a:t>
            </a:r>
            <a:r>
              <a:rPr kumimoji="0" lang="pl-PL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na terenie Politechniki Wrocławskiej. Infrastruktura społeczeństwa informacyjnego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250D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Budowa bezpiecznej sieci transmisji danych </a:t>
            </a:r>
            <a:r>
              <a:rPr kumimoji="0" lang="pl-PL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PWR.Net</a:t>
            </a:r>
            <a:r>
              <a:rPr kumimoji="0" lang="pl-PL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Infrastruktura Klucza Publicznego </a:t>
            </a:r>
          </a:p>
        </p:txBody>
      </p:sp>
      <p:pic>
        <p:nvPicPr>
          <p:cNvPr id="15" name="Obraz 14" descr="ZSA_ELU_GIMNAZJUM_awers_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3508" y="3789040"/>
            <a:ext cx="1526190" cy="955441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Obraz 15" descr="zlota_karta_polink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15616" y="4862850"/>
            <a:ext cx="1512168" cy="949570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Obraz 16" descr="awers_sapwr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6701" y="4364639"/>
            <a:ext cx="1494632" cy="996421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49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ytuł 1"/>
          <p:cNvSpPr>
            <a:spLocks noGrp="1"/>
          </p:cNvSpPr>
          <p:nvPr>
            <p:ph type="title" idx="4294967295"/>
          </p:nvPr>
        </p:nvSpPr>
        <p:spPr>
          <a:xfrm>
            <a:off x="935596" y="496144"/>
            <a:ext cx="7535862" cy="719138"/>
          </a:xfrm>
        </p:spPr>
        <p:txBody>
          <a:bodyPr>
            <a:normAutofit/>
          </a:bodyPr>
          <a:lstStyle/>
          <a:p>
            <a:pPr indent="0" algn="l" eaLnBrk="1" hangingPunct="1"/>
            <a:r>
              <a:rPr lang="pl-PL" b="1" dirty="0" smtClean="0"/>
              <a:t>Nauczyciele akademiccy</a:t>
            </a:r>
          </a:p>
        </p:txBody>
      </p:sp>
      <p:graphicFrame>
        <p:nvGraphicFramePr>
          <p:cNvPr id="8247" name="Group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937686"/>
              </p:ext>
            </p:extLst>
          </p:nvPr>
        </p:nvGraphicFramePr>
        <p:xfrm>
          <a:off x="935596" y="1326198"/>
          <a:ext cx="6882210" cy="3337200"/>
        </p:xfrm>
        <a:graphic>
          <a:graphicData uri="http://schemas.openxmlformats.org/drawingml/2006/table">
            <a:tbl>
              <a:tblPr/>
              <a:tblGrid>
                <a:gridCol w="3689054"/>
                <a:gridCol w="1166730"/>
                <a:gridCol w="1013213"/>
                <a:gridCol w="1013213"/>
              </a:tblGrid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Nauczyciele akademiccy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rebuchet MS" pitchFamily="34" charset="0"/>
                        </a:rPr>
                        <a:t>2014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Liczba nauczycieli akademickich </a:t>
                      </a:r>
                      <a:b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</a:b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 pełnych etatach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1 843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1 870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1928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Liczba profesorów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z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wyczajn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742950" marR="0" lvl="1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+mn-cs"/>
                        </a:rPr>
                        <a:t>n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adzwyczajn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ych z tytułem prof.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Liczba profesorów  </a:t>
                      </a:r>
                      <a:r>
                        <a:rPr kumimoji="0" lang="pl-PL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nadzw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. </a:t>
                      </a:r>
                      <a:r>
                        <a:rPr kumimoji="0" lang="pl-PL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PWr</a:t>
                      </a: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  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173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172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169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Liczba adiunktów</a:t>
                      </a:r>
                      <a:endParaRPr kumimoji="0" lang="pl-PL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967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 980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1017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w tym ze stopniem dr. hab.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58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68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rebuchet MS" panose="020B0603020202020204" pitchFamily="34" charset="0"/>
                          <a:ea typeface="Calibri"/>
                          <a:cs typeface="Times New Roman"/>
                        </a:rPr>
                        <a:t>91</a:t>
                      </a:r>
                      <a:endParaRPr lang="pl-PL" sz="1200" dirty="0">
                        <a:effectLst/>
                        <a:latin typeface="Trebuchet MS" panose="020B0603020202020204" pitchFamily="34" charset="0"/>
                        <a:ea typeface="Calibri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+mn-cs"/>
                        </a:rPr>
                        <a:t>Liczba asystentów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203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213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217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4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990832" y="5771645"/>
            <a:ext cx="39658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8" name="Tytuł 1"/>
          <p:cNvSpPr txBox="1">
            <a:spLocks/>
          </p:cNvSpPr>
          <p:nvPr/>
        </p:nvSpPr>
        <p:spPr bwMode="auto">
          <a:xfrm>
            <a:off x="558566" y="512676"/>
            <a:ext cx="79938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indent="0"/>
            <a:r>
              <a:rPr lang="pl-PL" dirty="0">
                <a:solidFill>
                  <a:prstClr val="black"/>
                </a:solidFill>
              </a:rPr>
              <a:t>Informatyzacja Uczelni</a:t>
            </a:r>
          </a:p>
        </p:txBody>
      </p:sp>
      <p:sp>
        <p:nvSpPr>
          <p:cNvPr id="15" name="Symbol zastępczy zawartości 2"/>
          <p:cNvSpPr txBox="1">
            <a:spLocks/>
          </p:cNvSpPr>
          <p:nvPr/>
        </p:nvSpPr>
        <p:spPr>
          <a:xfrm>
            <a:off x="558566" y="1343292"/>
            <a:ext cx="8136904" cy="936000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-28575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9F250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6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 pitchFamily="34" charset="0"/>
              </a:rPr>
              <a:t>Politechnika Wrocławska realizuje obecnie wdrożenie Zintegrowanego Systemu Kontroli Dostępu i Bezpieczeństwa Fizycznego (</a:t>
            </a:r>
            <a:r>
              <a:rPr kumimoji="0" lang="pl-PL" sz="640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 pitchFamily="34" charset="0"/>
              </a:rPr>
              <a:t>ZSKDiBF</a:t>
            </a:r>
            <a:r>
              <a:rPr kumimoji="0" lang="pl-PL" sz="6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 pitchFamily="34" charset="0"/>
              </a:rPr>
              <a:t>). </a:t>
            </a:r>
          </a:p>
          <a:p>
            <a:pPr marL="0" marR="0" lvl="1" indent="-285750" algn="just" defTabSz="91440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>
                <a:srgbClr val="9F250D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 pitchFamily="34" charset="0"/>
              </a:rPr>
              <a:t>Zakłada się uzyskanie spójnego, zintegrowanego systemu zarządzania bezpieczeństwem i wprowadzenie jednolitego standardu projektowania oraz realizacji systemów technicznego zabezpieczenia obiektów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anose="020B0603020202020204" pitchFamily="34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647850" y="986807"/>
            <a:ext cx="6624736" cy="3139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1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F250D"/>
              </a:buClr>
              <a:buSzTx/>
              <a:buFontTx/>
              <a:buNone/>
              <a:tabLst/>
              <a:defRPr/>
            </a:pPr>
            <a:r>
              <a:rPr kumimoji="0" lang="pl-PL" sz="1600" i="0" u="none" strike="noStrike" kern="0" cap="none" spc="0" normalizeH="0" baseline="0" noProof="0" dirty="0" smtClean="0">
                <a:ln>
                  <a:noFill/>
                </a:ln>
                <a:solidFill>
                  <a:srgbClr val="A02F10"/>
                </a:solidFill>
                <a:effectLst/>
                <a:uLnTx/>
                <a:uFillTx/>
              </a:rPr>
              <a:t>Wdrożenie Zintegrowanego Systemu Informatycznego (ZSI)</a:t>
            </a:r>
            <a:endParaRPr kumimoji="0" lang="pl-PL" sz="1600" i="0" u="sng" strike="noStrike" kern="0" cap="none" spc="0" normalizeH="0" baseline="0" noProof="0" dirty="0" smtClean="0">
              <a:ln>
                <a:noFill/>
              </a:ln>
              <a:solidFill>
                <a:srgbClr val="A02F10"/>
              </a:solidFill>
              <a:effectLst/>
              <a:uLnTx/>
              <a:uFillTx/>
            </a:endParaRPr>
          </a:p>
        </p:txBody>
      </p:sp>
      <p:pic>
        <p:nvPicPr>
          <p:cNvPr id="17" name="Obraz 16" descr="Rysunek1"/>
          <p:cNvPicPr/>
          <p:nvPr/>
        </p:nvPicPr>
        <p:blipFill>
          <a:blip r:embed="rId3" cstate="print"/>
          <a:srcRect t="11381"/>
          <a:stretch>
            <a:fillRect/>
          </a:stretch>
        </p:blipFill>
        <p:spPr bwMode="auto">
          <a:xfrm>
            <a:off x="5148064" y="2387269"/>
            <a:ext cx="3651367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 descr="C:\Users\Mikebb\AppData\Local\Microsoft\Windows\INetCache\Content.Word\1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88995"/>
            <a:ext cx="4063062" cy="2153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36471"/>
            <a:ext cx="3643107" cy="2222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Łuk 34"/>
          <p:cNvSpPr/>
          <p:nvPr/>
        </p:nvSpPr>
        <p:spPr>
          <a:xfrm rot="911991" flipV="1">
            <a:off x="4497127" y="4685207"/>
            <a:ext cx="1524601" cy="1503656"/>
          </a:xfrm>
          <a:prstGeom prst="arc">
            <a:avLst>
              <a:gd name="adj1" fmla="val 16832244"/>
              <a:gd name="adj2" fmla="val 639835"/>
            </a:avLst>
          </a:prstGeom>
          <a:noFill/>
          <a:ln w="57150" cap="flat" cmpd="sng" algn="ctr">
            <a:solidFill>
              <a:srgbClr val="C0504D">
                <a:lumMod val="7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6" name="Łuk 35"/>
          <p:cNvSpPr/>
          <p:nvPr/>
        </p:nvSpPr>
        <p:spPr>
          <a:xfrm rot="4505708" flipV="1">
            <a:off x="210593" y="3467801"/>
            <a:ext cx="1826813" cy="892285"/>
          </a:xfrm>
          <a:prstGeom prst="arc">
            <a:avLst>
              <a:gd name="adj1" fmla="val 18386978"/>
              <a:gd name="adj2" fmla="val 23064"/>
            </a:avLst>
          </a:prstGeom>
          <a:noFill/>
          <a:ln w="57150" cap="flat" cmpd="sng" algn="ctr">
            <a:solidFill>
              <a:srgbClr val="C0504D">
                <a:lumMod val="7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 bwMode="auto">
          <a:xfrm>
            <a:off x="558566" y="512676"/>
            <a:ext cx="79938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indent="0"/>
            <a:r>
              <a:rPr lang="pl-PL" dirty="0">
                <a:solidFill>
                  <a:prstClr val="black"/>
                </a:solidFill>
              </a:rPr>
              <a:t>Informatyzacja Uczelni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683567" y="980728"/>
            <a:ext cx="8115863" cy="53553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1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F250D"/>
              </a:buClr>
              <a:buSzTx/>
              <a:buFontTx/>
              <a:buNone/>
              <a:tabLst/>
              <a:defRPr/>
            </a:pPr>
            <a:r>
              <a:rPr lang="pl-PL" sz="1600" kern="0" dirty="0">
                <a:solidFill>
                  <a:srgbClr val="A02F10"/>
                </a:solidFill>
              </a:rPr>
              <a:t>Narzędzia portalowe zarządzania treścią/wyglądem i mechanizmami komunikacji </a:t>
            </a:r>
            <a:r>
              <a:rPr lang="pl-PL" sz="1600" kern="0" dirty="0" smtClean="0">
                <a:solidFill>
                  <a:srgbClr val="A02F10"/>
                </a:solidFill>
              </a:rPr>
              <a:t>stron </a:t>
            </a:r>
            <a:r>
              <a:rPr lang="pl-PL" sz="1600" kern="0" dirty="0">
                <a:solidFill>
                  <a:srgbClr val="A02F10"/>
                </a:solidFill>
              </a:rPr>
              <a:t>Politechniki Wrocławskiej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683567" y="1545483"/>
            <a:ext cx="532859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pl-PL" sz="1200" b="0" dirty="0"/>
              <a:t>Produkty działalności można podzielić na kilka kategorii:</a:t>
            </a:r>
          </a:p>
          <a:p>
            <a:pPr marL="171450" lvl="0" indent="-171450" fontAlgn="auto">
              <a:spcAft>
                <a:spcPts val="0"/>
              </a:spcAft>
              <a:buClr>
                <a:srgbClr val="A02F10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dirty="0"/>
              <a:t>Portale internetowe służące promocji uczelni zbudowane na systemie </a:t>
            </a:r>
            <a:r>
              <a:rPr lang="pl-PL" sz="1200" b="0" dirty="0" smtClean="0"/>
              <a:t>CMS</a:t>
            </a:r>
          </a:p>
          <a:p>
            <a:pPr marL="171450" lvl="0" indent="-171450" fontAlgn="auto">
              <a:spcAft>
                <a:spcPts val="0"/>
              </a:spcAft>
              <a:buClr>
                <a:srgbClr val="A02F10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dirty="0" smtClean="0"/>
              <a:t>Platforma </a:t>
            </a:r>
            <a:r>
              <a:rPr lang="pl-PL" sz="1200" b="0" dirty="0"/>
              <a:t>chmurowa służąca do tworzenia i publikacji witryn </a:t>
            </a:r>
            <a:r>
              <a:rPr lang="pl-PL" sz="1200" b="0" dirty="0" smtClean="0"/>
              <a:t/>
            </a:r>
            <a:br>
              <a:rPr lang="pl-PL" sz="1200" b="0" dirty="0" smtClean="0"/>
            </a:br>
            <a:r>
              <a:rPr lang="pl-PL" sz="1200" b="0" dirty="0" smtClean="0"/>
              <a:t>w </a:t>
            </a:r>
            <a:r>
              <a:rPr lang="pl-PL" sz="1200" b="0" dirty="0" err="1" smtClean="0"/>
              <a:t>internecie</a:t>
            </a:r>
            <a:endParaRPr lang="pl-PL" sz="1200" b="0" dirty="0" smtClean="0"/>
          </a:p>
          <a:p>
            <a:pPr marL="171450" lvl="0" indent="-171450" fontAlgn="auto">
              <a:spcAft>
                <a:spcPts val="0"/>
              </a:spcAft>
              <a:buClr>
                <a:srgbClr val="A02F10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dirty="0" smtClean="0"/>
              <a:t>Aplikacje </a:t>
            </a:r>
            <a:r>
              <a:rPr lang="pl-PL" sz="1200" b="0" dirty="0"/>
              <a:t>intranetowe wspomagające działalność administracyjną uczelni tj. portal budżetowy, elektroniczny monitoring umów (EMU), system monitorowania strategii (SMS), portal procesowy (ARIS) </a:t>
            </a:r>
            <a:r>
              <a:rPr lang="pl-PL" sz="1200" b="0" dirty="0" smtClean="0"/>
              <a:t>czy system </a:t>
            </a:r>
            <a:r>
              <a:rPr lang="pl-PL" sz="1200" b="0" dirty="0"/>
              <a:t>obsługi senatu (SENAT 2.0</a:t>
            </a:r>
            <a:r>
              <a:rPr lang="pl-PL" sz="1200" b="0" dirty="0" smtClean="0"/>
              <a:t>)</a:t>
            </a:r>
          </a:p>
          <a:p>
            <a:pPr marL="171450" lvl="0" indent="-171450" fontAlgn="auto">
              <a:spcAft>
                <a:spcPts val="0"/>
              </a:spcAft>
              <a:buClr>
                <a:srgbClr val="A02F10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dirty="0" smtClean="0"/>
              <a:t>Systemy </a:t>
            </a:r>
            <a:r>
              <a:rPr lang="pl-PL" sz="1200" b="0" dirty="0"/>
              <a:t>klasy </a:t>
            </a:r>
            <a:r>
              <a:rPr lang="pl-PL" sz="1200" b="0" dirty="0" err="1"/>
              <a:t>helpdesk</a:t>
            </a:r>
            <a:r>
              <a:rPr lang="pl-PL" sz="1200" b="0" dirty="0"/>
              <a:t> lub </a:t>
            </a:r>
            <a:r>
              <a:rPr lang="pl-PL" sz="1200" b="0" dirty="0" err="1"/>
              <a:t>bugtracker</a:t>
            </a:r>
            <a:r>
              <a:rPr lang="pl-PL" sz="1200" b="0" dirty="0"/>
              <a:t> tj. system obsługi spraw czy system zgłaszania błędów </a:t>
            </a:r>
            <a:r>
              <a:rPr lang="pl-PL" sz="1200" b="0" dirty="0" smtClean="0"/>
              <a:t>ZSI</a:t>
            </a:r>
          </a:p>
          <a:p>
            <a:pPr marL="171450" lvl="0" indent="-171450" fontAlgn="auto">
              <a:spcAft>
                <a:spcPts val="0"/>
              </a:spcAft>
              <a:buClr>
                <a:srgbClr val="A02F10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dirty="0" smtClean="0"/>
              <a:t>Interfejsy </a:t>
            </a:r>
            <a:r>
              <a:rPr lang="pl-PL" sz="1200" b="0" dirty="0"/>
              <a:t>www do istniejących systemów na uczelni tj. portal </a:t>
            </a:r>
            <a:r>
              <a:rPr lang="pl-PL" sz="1200" b="0" dirty="0" err="1" smtClean="0"/>
              <a:t>iParking</a:t>
            </a:r>
            <a:r>
              <a:rPr lang="pl-PL" sz="1200" b="0" dirty="0" smtClean="0"/>
              <a:t>, portal IDM</a:t>
            </a:r>
          </a:p>
          <a:p>
            <a:pPr marL="171450" lvl="0" indent="-171450" fontAlgn="auto">
              <a:spcAft>
                <a:spcPts val="0"/>
              </a:spcAft>
              <a:buClr>
                <a:srgbClr val="A02F10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dirty="0" smtClean="0"/>
              <a:t>Aplikacje </a:t>
            </a:r>
            <a:r>
              <a:rPr lang="pl-PL" sz="1200" b="0" dirty="0"/>
              <a:t>mobilne dedykowane społeczności akademickiej tj. </a:t>
            </a:r>
            <a:r>
              <a:rPr lang="pl-PL" sz="1200" b="0" dirty="0" err="1"/>
              <a:t>iParking</a:t>
            </a:r>
            <a:r>
              <a:rPr lang="pl-PL" sz="1200" b="0" dirty="0"/>
              <a:t>, </a:t>
            </a:r>
            <a:r>
              <a:rPr lang="pl-PL" sz="1200" b="0" dirty="0" err="1" smtClean="0"/>
              <a:t>iSKS</a:t>
            </a:r>
            <a:endParaRPr lang="pl-PL" sz="1200" b="0" dirty="0"/>
          </a:p>
          <a:p>
            <a:pPr marL="171450" lvl="0" indent="-171450" fontAlgn="auto">
              <a:spcAft>
                <a:spcPts val="0"/>
              </a:spcAft>
              <a:buClr>
                <a:srgbClr val="A02F10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dirty="0"/>
              <a:t>Systemy służące do obiegu dokumentów tj. elektroniczny monitoring umów (EMU), system </a:t>
            </a:r>
            <a:r>
              <a:rPr lang="pl-PL" sz="1200" b="0" dirty="0" err="1" smtClean="0"/>
              <a:t>eFormularze</a:t>
            </a:r>
            <a:endParaRPr lang="pl-PL" sz="1200" b="0" dirty="0"/>
          </a:p>
          <a:p>
            <a:pPr marL="171450" lvl="0" indent="-171450" fontAlgn="auto">
              <a:spcAft>
                <a:spcPts val="0"/>
              </a:spcAft>
              <a:buClr>
                <a:srgbClr val="A02F10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dirty="0"/>
              <a:t>Oprogramowanie integrujące systemy istniejące lub wdrażane na uczelni tj. usługi sieciowe </a:t>
            </a:r>
            <a:r>
              <a:rPr lang="pl-PL" sz="1200" b="0" dirty="0" err="1"/>
              <a:t>iParking</a:t>
            </a:r>
            <a:r>
              <a:rPr lang="pl-PL" sz="1200" b="0" dirty="0"/>
              <a:t>, portal elektronicznej karty pracowniczej (EKP), szyna ESB do wymiany danych z systemem Teta </a:t>
            </a:r>
            <a:r>
              <a:rPr lang="pl-PL" sz="1200" b="0" dirty="0" smtClean="0"/>
              <a:t>Galaktyka</a:t>
            </a:r>
            <a:endParaRPr lang="pl-PL" sz="1200" b="0" dirty="0"/>
          </a:p>
          <a:p>
            <a:pPr marL="171450" lvl="0" indent="-171450" fontAlgn="auto">
              <a:spcAft>
                <a:spcPts val="0"/>
              </a:spcAft>
              <a:buClr>
                <a:srgbClr val="A02F10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dirty="0"/>
              <a:t>Zestaw narzędzi raportowych tj. portal raportowy, raporty okresowe POLINKA, raporty okresowe umowy </a:t>
            </a:r>
            <a:r>
              <a:rPr lang="pl-PL" sz="1200" b="0" dirty="0" smtClean="0"/>
              <a:t>EES</a:t>
            </a:r>
            <a:endParaRPr lang="pl-PL" sz="1200" b="0" dirty="0"/>
          </a:p>
          <a:p>
            <a:pPr marL="171450" lvl="0" indent="-171450" fontAlgn="auto">
              <a:spcAft>
                <a:spcPts val="0"/>
              </a:spcAft>
              <a:buClr>
                <a:srgbClr val="A02F10"/>
              </a:buClr>
              <a:buFont typeface="Wingdings" panose="05000000000000000000" pitchFamily="2" charset="2"/>
              <a:buChar char="§"/>
              <a:defRPr/>
            </a:pPr>
            <a:r>
              <a:rPr lang="pl-PL" sz="1200" b="0" dirty="0"/>
              <a:t>Wdrażanie i integracja gotowego oprogramowania </a:t>
            </a:r>
            <a:r>
              <a:rPr lang="pl-PL" sz="1200" b="0" dirty="0" smtClean="0"/>
              <a:t>dostarczanego </a:t>
            </a:r>
            <a:r>
              <a:rPr lang="pl-PL" sz="1200" b="0" dirty="0"/>
              <a:t>uczelni tj. oprogramowanie do obsługi stołówki (LSI). </a:t>
            </a:r>
          </a:p>
          <a:p>
            <a:pPr marL="171450" lvl="0" indent="-171450" fontAlgn="auto">
              <a:spcAft>
                <a:spcPts val="0"/>
              </a:spcAft>
              <a:buClr>
                <a:srgbClr val="A02F10"/>
              </a:buClr>
              <a:buFont typeface="Wingdings" panose="05000000000000000000" pitchFamily="2" charset="2"/>
              <a:buChar char="§"/>
              <a:defRPr/>
            </a:pPr>
            <a:endParaRPr lang="pl-PL" sz="1200" b="0" dirty="0"/>
          </a:p>
        </p:txBody>
      </p:sp>
      <p:pic>
        <p:nvPicPr>
          <p:cNvPr id="12" name="Obraz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96136" y="1516259"/>
            <a:ext cx="3126976" cy="1980220"/>
          </a:xfrm>
          <a:prstGeom prst="rect">
            <a:avLst/>
          </a:prstGeom>
        </p:spPr>
      </p:pic>
      <p:pic>
        <p:nvPicPr>
          <p:cNvPr id="13" name="Obraz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87516" y="2204864"/>
            <a:ext cx="1944216" cy="1584176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5" cstate="print"/>
          <a:srcRect r="13797"/>
          <a:stretch>
            <a:fillRect/>
          </a:stretch>
        </p:blipFill>
        <p:spPr>
          <a:xfrm>
            <a:off x="6387515" y="2996952"/>
            <a:ext cx="2390201" cy="1426286"/>
          </a:xfrm>
          <a:prstGeom prst="rect">
            <a:avLst/>
          </a:prstGeom>
        </p:spPr>
      </p:pic>
      <p:pic>
        <p:nvPicPr>
          <p:cNvPr id="20" name="Obraz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387516" y="4423238"/>
            <a:ext cx="2376264" cy="1584176"/>
          </a:xfrm>
          <a:prstGeom prst="rect">
            <a:avLst/>
          </a:prstGeom>
        </p:spPr>
      </p:pic>
      <p:pic>
        <p:nvPicPr>
          <p:cNvPr id="19" name="Obraz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87516" y="4977172"/>
            <a:ext cx="2376264" cy="1656184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7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1"/>
          <p:cNvSpPr txBox="1">
            <a:spLocks/>
          </p:cNvSpPr>
          <p:nvPr/>
        </p:nvSpPr>
        <p:spPr bwMode="auto">
          <a:xfrm>
            <a:off x="558566" y="512676"/>
            <a:ext cx="79938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rebuchet MS" pitchFamily="34" charset="0"/>
                <a:ea typeface="+mj-ea"/>
                <a:cs typeface="+mj-cs"/>
              </a:defRPr>
            </a:lvl1pPr>
            <a:lvl2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2pPr>
            <a:lvl3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3pPr>
            <a:lvl4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4pPr>
            <a:lvl5pPr indent="355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5pPr>
            <a:lvl6pPr marL="4572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6pPr>
            <a:lvl7pPr marL="9144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7pPr>
            <a:lvl8pPr marL="13716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8pPr>
            <a:lvl9pPr marL="1828800" indent="355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indent="0"/>
            <a:r>
              <a:rPr lang="pl-PL" dirty="0">
                <a:solidFill>
                  <a:prstClr val="black"/>
                </a:solidFill>
              </a:rPr>
              <a:t>Informatyzacja Uczelni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683568" y="1051529"/>
            <a:ext cx="6624736" cy="31393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lvl="1" algn="just">
              <a:lnSpc>
                <a:spcPct val="90000"/>
              </a:lnSpc>
              <a:buClr>
                <a:srgbClr val="9F250D"/>
              </a:buClr>
            </a:pPr>
            <a:r>
              <a:rPr lang="pl-PL" sz="1600" dirty="0">
                <a:solidFill>
                  <a:srgbClr val="A02F10"/>
                </a:solidFill>
              </a:rPr>
              <a:t>Utrzymanie i eksploatacja Jednolitego Systemu Obsługi Studenta</a:t>
            </a:r>
            <a:endParaRPr lang="pl-PL" sz="1600" u="sng" dirty="0">
              <a:solidFill>
                <a:srgbClr val="A02F10"/>
              </a:solidFill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689142" y="1556792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b="0" dirty="0"/>
              <a:t>Obszary funkcjonowania Jednolitego Systemu Obsługi Studenta stanowiły w okresie sprawozdawczym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/>
              <a:t>Eksploatacja 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/>
              <a:t>Wdrożenia i migracje</a:t>
            </a:r>
          </a:p>
          <a:p>
            <a:pPr marL="285750" indent="-285750"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sz="1400" b="0" dirty="0"/>
              <a:t>Modernizacja i optymalizacja</a:t>
            </a:r>
          </a:p>
          <a:p>
            <a:endParaRPr lang="pl-PL" sz="1400" b="0" dirty="0"/>
          </a:p>
        </p:txBody>
      </p:sp>
      <p:sp>
        <p:nvSpPr>
          <p:cNvPr id="5" name="Prostokąt 4"/>
          <p:cNvSpPr/>
          <p:nvPr/>
        </p:nvSpPr>
        <p:spPr>
          <a:xfrm>
            <a:off x="5151139" y="1556792"/>
            <a:ext cx="379738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rgbClr val="A02F10"/>
                </a:solidFill>
              </a:rPr>
              <a:t>Modernizacja i optymalizacja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/>
              <a:t>125 zrealizowanych wniosków </a:t>
            </a:r>
            <a:r>
              <a:rPr lang="pl-PL" sz="1400" b="0" dirty="0" smtClean="0"/>
              <a:t/>
            </a:r>
            <a:br>
              <a:rPr lang="pl-PL" sz="1400" b="0" dirty="0" smtClean="0"/>
            </a:br>
            <a:r>
              <a:rPr lang="pl-PL" sz="1400" b="0" dirty="0" smtClean="0"/>
              <a:t>o </a:t>
            </a:r>
            <a:r>
              <a:rPr lang="pl-PL" sz="1400" b="0" dirty="0"/>
              <a:t>ulepszenie (małe zmiany)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/>
              <a:t>10 wniosków o zmianę (duże zmiany) </a:t>
            </a:r>
          </a:p>
          <a:p>
            <a:r>
              <a:rPr lang="pl-PL" sz="1600" dirty="0">
                <a:solidFill>
                  <a:srgbClr val="A02F10"/>
                </a:solidFill>
              </a:rPr>
              <a:t>Wdrożenia i migracje w ramach JSOS 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/>
              <a:t>Wdrożenie obsługi wszystkich stypendiów w JSOS, w tym doktorantów oraz słuchaczy Studium Języka Polskiego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/>
              <a:t>Uruchomienie obsługi portalu rekrutacji w ramach portalu Indeksu Elektronicznego.</a:t>
            </a:r>
          </a:p>
          <a:p>
            <a:r>
              <a:rPr lang="pl-PL" sz="1600" dirty="0">
                <a:solidFill>
                  <a:srgbClr val="A02F10"/>
                </a:solidFill>
              </a:rPr>
              <a:t>Eksploatacja</a:t>
            </a:r>
          </a:p>
          <a:p>
            <a:pPr marL="285750" indent="-285750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sz="1400" b="0" dirty="0"/>
              <a:t>System JSOS funkcjonował we wszystkich jednostkach organizacyjnych Uczelni zaangażowanych w obsługę dydaktyczną studentów obsługując wszystkie etapu kształcenia studentów począwszy od rekrutacji poprzez zapisy i ocenienia po proces </a:t>
            </a:r>
            <a:r>
              <a:rPr lang="pl-PL" sz="1400" b="0" dirty="0" smtClean="0"/>
              <a:t>dyplomowania.</a:t>
            </a:r>
            <a:endParaRPr lang="pl-PL" sz="1400" b="0" dirty="0"/>
          </a:p>
        </p:txBody>
      </p:sp>
      <p:pic>
        <p:nvPicPr>
          <p:cNvPr id="14" name="Obraz 13"/>
          <p:cNvPicPr/>
          <p:nvPr/>
        </p:nvPicPr>
        <p:blipFill>
          <a:blip r:embed="rId3" cstate="print"/>
          <a:srcRect t="2863" b="5727"/>
          <a:stretch>
            <a:fillRect/>
          </a:stretch>
        </p:blipFill>
        <p:spPr bwMode="auto">
          <a:xfrm>
            <a:off x="689997" y="2831743"/>
            <a:ext cx="288032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Tabe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527254"/>
              </p:ext>
            </p:extLst>
          </p:nvPr>
        </p:nvGraphicFramePr>
        <p:xfrm>
          <a:off x="17908" y="4649374"/>
          <a:ext cx="5307685" cy="2095756"/>
        </p:xfrm>
        <a:graphic>
          <a:graphicData uri="http://schemas.openxmlformats.org/drawingml/2006/table">
            <a:tbl>
              <a:tblPr/>
              <a:tblGrid>
                <a:gridCol w="1069350"/>
                <a:gridCol w="622532"/>
                <a:gridCol w="584372"/>
                <a:gridCol w="657419"/>
                <a:gridCol w="693942"/>
                <a:gridCol w="657419"/>
                <a:gridCol w="620895"/>
                <a:gridCol w="401756"/>
              </a:tblGrid>
              <a:tr h="5965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dirty="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Rodzaj</a:t>
                      </a:r>
                      <a:endParaRPr lang="pl-PL" sz="9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4381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1 - Problem Wysoki</a:t>
                      </a:r>
                      <a:endParaRPr lang="pl-PL" sz="90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4381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2 - Problem Średni</a:t>
                      </a:r>
                      <a:endParaRPr lang="pl-PL" sz="90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4381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3 - Problem Niski</a:t>
                      </a:r>
                      <a:endParaRPr lang="pl-PL" sz="90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4381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Ogólne Zapytanie</a:t>
                      </a:r>
                      <a:endParaRPr lang="pl-PL" sz="90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4381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Pilne Zapytanie</a:t>
                      </a:r>
                      <a:endParaRPr lang="pl-PL" sz="90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4381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Problem Krytyczny</a:t>
                      </a:r>
                      <a:endParaRPr lang="pl-PL" sz="90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4381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900" b="1">
                          <a:solidFill>
                            <a:srgbClr val="FFFFFF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Suma</a:t>
                      </a:r>
                      <a:endParaRPr lang="pl-PL" sz="90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4381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2F10"/>
                    </a:solidFill>
                  </a:tcPr>
                </a:tc>
              </a:tr>
              <a:tr h="3293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Ekspercka pomoc techniczna </a:t>
                      </a:r>
                    </a:p>
                  </a:txBody>
                  <a:tcPr marL="43815" marR="4381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</a:pPr>
                      <a:endParaRPr lang="pl-PL" sz="800" dirty="0">
                        <a:latin typeface="Trebuchet MS" panose="020B0603020202020204" pitchFamily="34" charset="0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</a:pPr>
                      <a:endParaRPr lang="pl-PL" sz="800" dirty="0">
                        <a:latin typeface="Trebuchet MS" panose="020B0603020202020204" pitchFamily="34" charset="0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</a:pPr>
                      <a:endParaRPr lang="pl-PL" sz="800" dirty="0">
                        <a:latin typeface="Trebuchet MS" panose="020B0603020202020204" pitchFamily="34" charset="0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</a:pPr>
                      <a:endParaRPr lang="pl-PL" sz="800" dirty="0">
                        <a:latin typeface="Trebuchet MS" panose="020B0603020202020204" pitchFamily="34" charset="0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       3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93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Interwencja serwisowa </a:t>
                      </a:r>
                    </a:p>
                  </a:txBody>
                  <a:tcPr marL="43815" marR="4381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47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</a:pPr>
                      <a:endParaRPr lang="pl-PL" sz="800" dirty="0">
                        <a:latin typeface="Trebuchet MS" panose="020B0603020202020204" pitchFamily="34" charset="0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</a:pPr>
                      <a:endParaRPr lang="pl-PL" sz="800" dirty="0">
                        <a:latin typeface="Trebuchet MS" panose="020B0603020202020204" pitchFamily="34" charset="0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</a:pPr>
                      <a:endParaRPr lang="pl-PL" sz="800" dirty="0">
                        <a:latin typeface="Trebuchet MS" panose="020B0603020202020204" pitchFamily="34" charset="0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</a:pPr>
                      <a:endParaRPr lang="pl-PL" sz="800" dirty="0">
                        <a:latin typeface="Trebuchet MS" panose="020B0603020202020204" pitchFamily="34" charset="0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48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247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Błąd </a:t>
                      </a:r>
                    </a:p>
                  </a:txBody>
                  <a:tcPr marL="43815" marR="4381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303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79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14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11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34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442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09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Wniosek o ulepszenie </a:t>
                      </a:r>
                    </a:p>
                  </a:txBody>
                  <a:tcPr marL="43815" marR="4381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209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77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</a:pPr>
                      <a:endParaRPr lang="pl-PL" sz="800" dirty="0">
                        <a:latin typeface="Trebuchet MS" panose="020B0603020202020204" pitchFamily="34" charset="0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</a:pPr>
                      <a:endParaRPr lang="pl-PL" sz="800" dirty="0">
                        <a:latin typeface="Trebuchet MS" panose="020B0603020202020204" pitchFamily="34" charset="0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293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700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Zapytanie techniczne </a:t>
                      </a:r>
                    </a:p>
                  </a:txBody>
                  <a:tcPr marL="43815" marR="4381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pl-PL" sz="80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</a:pPr>
                      <a:endParaRPr lang="pl-PL" sz="800">
                        <a:latin typeface="Trebuchet MS" panose="020B0603020202020204" pitchFamily="34" charset="0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</a:pPr>
                      <a:endParaRPr lang="pl-PL" sz="800">
                        <a:latin typeface="Trebuchet MS" panose="020B0603020202020204" pitchFamily="34" charset="0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7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16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</a:pPr>
                      <a:endParaRPr lang="pl-PL" sz="800" dirty="0">
                        <a:latin typeface="Trebuchet MS" panose="020B0603020202020204" pitchFamily="34" charset="0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000000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24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148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b="1" dirty="0">
                          <a:solidFill>
                            <a:srgbClr val="F2F2F2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Suma 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43815" marT="9525" marB="0" anchor="ctr">
                    <a:lnL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F2F2F2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562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F2F2F2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157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F2F2F2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18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F2F2F2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8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F2F2F2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27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F2F2F2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38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2F1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800" dirty="0">
                          <a:solidFill>
                            <a:srgbClr val="F2F2F2"/>
                          </a:solidFill>
                          <a:latin typeface="Trebuchet MS" panose="020B0603020202020204" pitchFamily="34" charset="0"/>
                          <a:ea typeface="Times New Roman"/>
                          <a:cs typeface="Times New Roman"/>
                        </a:rPr>
                        <a:t>810</a:t>
                      </a:r>
                      <a:endParaRPr lang="pl-PL" sz="800" dirty="0">
                        <a:latin typeface="Trebuchet MS" panose="020B06030202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43815" marR="17970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C30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2F10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2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07022" y="404664"/>
            <a:ext cx="7535862" cy="719138"/>
          </a:xfrm>
          <a:noFill/>
        </p:spPr>
        <p:txBody>
          <a:bodyPr>
            <a:normAutofit/>
          </a:bodyPr>
          <a:lstStyle/>
          <a:p>
            <a:pPr indent="0" eaLnBrk="1" hangingPunct="1"/>
            <a:r>
              <a:rPr lang="pl-PL" b="1" dirty="0" smtClean="0"/>
              <a:t>Finanse – przychody </a:t>
            </a:r>
          </a:p>
        </p:txBody>
      </p:sp>
      <p:graphicFrame>
        <p:nvGraphicFramePr>
          <p:cNvPr id="5" name="Group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040937"/>
              </p:ext>
            </p:extLst>
          </p:nvPr>
        </p:nvGraphicFramePr>
        <p:xfrm>
          <a:off x="807022" y="1268760"/>
          <a:ext cx="7545398" cy="4308323"/>
        </p:xfrm>
        <a:graphic>
          <a:graphicData uri="http://schemas.openxmlformats.org/drawingml/2006/table">
            <a:tbl>
              <a:tblPr/>
              <a:tblGrid>
                <a:gridCol w="3332930"/>
                <a:gridCol w="1512168"/>
                <a:gridCol w="1368152"/>
                <a:gridCol w="1332148"/>
              </a:tblGrid>
              <a:tr h="36004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Przychody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2012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2013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2014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572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 613 mln zł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602 mln zł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Trebuchet MS" panose="020B0603020202020204" pitchFamily="34" charset="0"/>
                        </a:rPr>
                        <a:t>662 mln zł</a:t>
                      </a:r>
                      <a:endParaRPr lang="pl-PL" sz="1400" b="1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57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Struktura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%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%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%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001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dotacja dydaktyczna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48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53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54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55656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opłaty za zajęcia dydaktyczne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5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5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5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419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inne dochody z działalności dydaktycznej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5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5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6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9946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dotacja na badania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14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6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5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57244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projekty badawcze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7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10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10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57244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inne dochody z działalności badawczej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5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9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9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57244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lokaty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3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2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1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57244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pozostałe dochody własne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13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9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Trebuchet MS" panose="020B0603020202020204" pitchFamily="34" charset="0"/>
                        </a:rPr>
                        <a:t>10</a:t>
                      </a:r>
                      <a:endParaRPr lang="pl-PL" sz="1400" dirty="0">
                        <a:latin typeface="Trebuchet MS" panose="020B0603020202020204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55576" y="260648"/>
            <a:ext cx="7535862" cy="719138"/>
          </a:xfrm>
          <a:noFill/>
        </p:spPr>
        <p:txBody>
          <a:bodyPr>
            <a:normAutofit/>
          </a:bodyPr>
          <a:lstStyle/>
          <a:p>
            <a:pPr indent="0" eaLnBrk="1" hangingPunct="1"/>
            <a:r>
              <a:rPr lang="pl-PL" b="1" dirty="0" smtClean="0"/>
              <a:t>Finanse – koszty</a:t>
            </a:r>
          </a:p>
        </p:txBody>
      </p:sp>
      <p:graphicFrame>
        <p:nvGraphicFramePr>
          <p:cNvPr id="46161" name="Group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624665"/>
              </p:ext>
            </p:extLst>
          </p:nvPr>
        </p:nvGraphicFramePr>
        <p:xfrm>
          <a:off x="755576" y="1045296"/>
          <a:ext cx="7740861" cy="1645548"/>
        </p:xfrm>
        <a:graphic>
          <a:graphicData uri="http://schemas.openxmlformats.org/drawingml/2006/table">
            <a:tbl>
              <a:tblPr/>
              <a:tblGrid>
                <a:gridCol w="2863020"/>
                <a:gridCol w="1668217"/>
                <a:gridCol w="1604812"/>
                <a:gridCol w="1604812"/>
              </a:tblGrid>
              <a:tr h="25224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Koszty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2013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2014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4376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582,5 mln zł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579,9 mln zł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644,7 mln zł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437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Struktura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%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%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%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44309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działalność dydaktyczna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itchFamily="34" charset="0"/>
                        </a:rPr>
                        <a:t>64,1</a:t>
                      </a:r>
                      <a:endParaRPr lang="pl-PL" sz="1200" dirty="0"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itchFamily="34" charset="0"/>
                        </a:rPr>
                        <a:t>72,4</a:t>
                      </a:r>
                      <a:endParaRPr lang="pl-PL" sz="1200" dirty="0"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itchFamily="34" charset="0"/>
                        </a:rPr>
                        <a:t>71,8</a:t>
                      </a:r>
                      <a:endParaRPr lang="pl-PL" sz="1200" dirty="0"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43766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działalność badawcza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itchFamily="34" charset="0"/>
                        </a:rPr>
                        <a:t>27,0</a:t>
                      </a:r>
                      <a:endParaRPr lang="pl-PL" sz="1200" dirty="0"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itchFamily="34" charset="0"/>
                        </a:rPr>
                        <a:t>25,2</a:t>
                      </a:r>
                      <a:endParaRPr lang="pl-PL" sz="1200" dirty="0"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itchFamily="34" charset="0"/>
                        </a:rPr>
                        <a:t>24,4</a:t>
                      </a:r>
                      <a:endParaRPr lang="pl-PL" sz="1200" dirty="0"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43766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pozostała działalność</a:t>
                      </a: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itchFamily="34" charset="0"/>
                        </a:rPr>
                        <a:t>8,9</a:t>
                      </a:r>
                      <a:endParaRPr lang="pl-PL" sz="1200" dirty="0"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itchFamily="34" charset="0"/>
                        </a:rPr>
                        <a:t>2,4</a:t>
                      </a:r>
                      <a:endParaRPr lang="pl-PL" sz="1200" dirty="0"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itchFamily="34" charset="0"/>
                        </a:rPr>
                        <a:t>3,8</a:t>
                      </a:r>
                      <a:endParaRPr lang="pl-PL" sz="1200" dirty="0">
                        <a:latin typeface="Trebuchet MS" pitchFamily="34" charset="0"/>
                      </a:endParaRPr>
                    </a:p>
                  </a:txBody>
                  <a:tcPr marT="45689" marB="4568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162" name="Group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826233"/>
              </p:ext>
            </p:extLst>
          </p:nvPr>
        </p:nvGraphicFramePr>
        <p:xfrm>
          <a:off x="752239" y="2747089"/>
          <a:ext cx="7744197" cy="1928542"/>
        </p:xfrm>
        <a:graphic>
          <a:graphicData uri="http://schemas.openxmlformats.org/drawingml/2006/table">
            <a:tbl>
              <a:tblPr/>
              <a:tblGrid>
                <a:gridCol w="2864254"/>
                <a:gridCol w="1668935"/>
                <a:gridCol w="1605504"/>
                <a:gridCol w="1605504"/>
              </a:tblGrid>
              <a:tr h="21610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Koszty działalności dydaktycznej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2012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2013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2014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1610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368,2 mln zł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419,8 mln zł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462,9 mln zł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161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Struktura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%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%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%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24151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wynagrodzenia </a:t>
                      </a:r>
                      <a:b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</a:b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z pochodnymi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58,3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58,1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59,7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24151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wydatki rzeczowe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16,9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15,5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15,7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24151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koszty pośrednie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24,8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26,4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latin typeface="Trebuchet MS" panose="020B0603020202020204" pitchFamily="34" charset="0"/>
                        </a:rPr>
                        <a:t>24,6</a:t>
                      </a:r>
                      <a:endParaRPr lang="pl-PL" sz="1200" dirty="0">
                        <a:latin typeface="Trebuchet MS" panose="020B0603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0657" name="Group 1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940898"/>
              </p:ext>
            </p:extLst>
          </p:nvPr>
        </p:nvGraphicFramePr>
        <p:xfrm>
          <a:off x="736329" y="4591624"/>
          <a:ext cx="7760107" cy="1005840"/>
        </p:xfrm>
        <a:graphic>
          <a:graphicData uri="http://schemas.openxmlformats.org/drawingml/2006/table">
            <a:tbl>
              <a:tblPr/>
              <a:tblGrid>
                <a:gridCol w="2870001"/>
                <a:gridCol w="1672744"/>
                <a:gridCol w="1608681"/>
                <a:gridCol w="1608681"/>
              </a:tblGrid>
              <a:tr h="4136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Szacunkowy koszt kształcenia studenta stacjonarnego (zł)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59974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faktyczny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10 983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12 261*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13 </a:t>
                      </a:r>
                      <a:r>
                        <a:rPr kumimoji="0" lang="pl-PL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914*</a:t>
                      </a:r>
                      <a:endParaRPr kumimoji="0" lang="pl-PL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4819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dotacja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9 935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 10 347**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11 </a:t>
                      </a:r>
                      <a:r>
                        <a:rPr kumimoji="0" lang="pl-PL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599**</a:t>
                      </a:r>
                      <a:endParaRPr kumimoji="0" lang="pl-PL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762245" y="5597464"/>
            <a:ext cx="8058227" cy="3518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Trebuchet MS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000" dirty="0" smtClean="0">
                <a:latin typeface="+mj-lt"/>
              </a:rPr>
              <a:t>*  </a:t>
            </a:r>
            <a:r>
              <a:rPr lang="pl-PL" sz="1000" dirty="0">
                <a:latin typeface="+mj-lt"/>
              </a:rPr>
              <a:t>poniesiony koszt na </a:t>
            </a:r>
            <a:r>
              <a:rPr lang="pl-PL" sz="1000" dirty="0" smtClean="0">
                <a:latin typeface="+mj-lt"/>
              </a:rPr>
              <a:t>działalność dydaktyczną w przeliczeniu na liczbę studentów stacjonarnych </a:t>
            </a:r>
            <a:br>
              <a:rPr lang="pl-PL" sz="1000" dirty="0" smtClean="0">
                <a:latin typeface="+mj-lt"/>
              </a:rPr>
            </a:br>
            <a:r>
              <a:rPr lang="pl-PL" sz="1000" dirty="0" smtClean="0">
                <a:latin typeface="+mj-lt"/>
              </a:rPr>
              <a:t>** dotacja dydaktyczna podzielona </a:t>
            </a:r>
            <a:r>
              <a:rPr lang="pl-PL" sz="1000" dirty="0">
                <a:latin typeface="+mj-lt"/>
              </a:rPr>
              <a:t>przez </a:t>
            </a:r>
            <a:r>
              <a:rPr lang="pl-PL" sz="1000" dirty="0" smtClean="0">
                <a:latin typeface="+mj-lt"/>
              </a:rPr>
              <a:t>liczbę </a:t>
            </a:r>
            <a:r>
              <a:rPr lang="pl-PL" sz="1000" dirty="0">
                <a:latin typeface="+mj-lt"/>
              </a:rPr>
              <a:t>studentów </a:t>
            </a:r>
            <a:r>
              <a:rPr lang="pl-PL" sz="1000" dirty="0" smtClean="0">
                <a:latin typeface="+mj-lt"/>
              </a:rPr>
              <a:t>stacjonarnych</a:t>
            </a:r>
            <a:endParaRPr lang="pl-PL" sz="1000" dirty="0">
              <a:latin typeface="+mj-lt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8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63588" y="404664"/>
            <a:ext cx="7535862" cy="719138"/>
          </a:xfrm>
        </p:spPr>
        <p:txBody>
          <a:bodyPr>
            <a:normAutofit/>
          </a:bodyPr>
          <a:lstStyle/>
          <a:p>
            <a:pPr indent="0" eaLnBrk="1" hangingPunct="1"/>
            <a:r>
              <a:rPr lang="pl-PL" b="1" dirty="0" smtClean="0"/>
              <a:t>Wynagrodzenia</a:t>
            </a:r>
          </a:p>
        </p:txBody>
      </p:sp>
      <p:graphicFrame>
        <p:nvGraphicFramePr>
          <p:cNvPr id="151600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1207449"/>
              </p:ext>
            </p:extLst>
          </p:nvPr>
        </p:nvGraphicFramePr>
        <p:xfrm>
          <a:off x="863588" y="1520825"/>
          <a:ext cx="7272807" cy="2078672"/>
        </p:xfrm>
        <a:graphic>
          <a:graphicData uri="http://schemas.openxmlformats.org/drawingml/2006/table">
            <a:tbl>
              <a:tblPr/>
              <a:tblGrid>
                <a:gridCol w="2952328"/>
                <a:gridCol w="1388359"/>
                <a:gridCol w="1466060"/>
                <a:gridCol w="1466060"/>
              </a:tblGrid>
              <a:tr h="3413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Wynagrodzenia osobowe (tys. zł)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8733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ogółem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241 151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267 571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317 104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działalność dydaktyczna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168 866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196 825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208 497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działalność badawcza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38 594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39 709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50 678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w tym projekty w ramach funduszy strukturalnych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13 543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15 328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8 953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fundusz pomocy materialnej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1 856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1 995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2 255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4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849152" y="440668"/>
            <a:ext cx="7535862" cy="719138"/>
          </a:xfrm>
          <a:noFill/>
        </p:spPr>
        <p:txBody>
          <a:bodyPr>
            <a:normAutofit/>
          </a:bodyPr>
          <a:lstStyle/>
          <a:p>
            <a:pPr indent="0" eaLnBrk="1" hangingPunct="1"/>
            <a:r>
              <a:rPr lang="pl-PL" b="1" dirty="0" smtClean="0"/>
              <a:t>Wynagrodzenia </a:t>
            </a:r>
          </a:p>
        </p:txBody>
      </p:sp>
      <p:graphicFrame>
        <p:nvGraphicFramePr>
          <p:cNvPr id="5" name="Group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261648"/>
              </p:ext>
            </p:extLst>
          </p:nvPr>
        </p:nvGraphicFramePr>
        <p:xfrm>
          <a:off x="863588" y="1412776"/>
          <a:ext cx="7380820" cy="2586674"/>
        </p:xfrm>
        <a:graphic>
          <a:graphicData uri="http://schemas.openxmlformats.org/drawingml/2006/table">
            <a:tbl>
              <a:tblPr/>
              <a:tblGrid>
                <a:gridCol w="4212589"/>
                <a:gridCol w="1155473"/>
                <a:gridCol w="1006379"/>
                <a:gridCol w="1006379"/>
              </a:tblGrid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Wynagrodzenia (zł)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Średnie płace wg angaży wg stanu na dzień 31.XII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3 571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4 502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5 075</a:t>
                      </a:r>
                      <a:endParaRPr kumimoji="0" lang="pl-PL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pracownicy naukowo-dydaktyczni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4 712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5 289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6 083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pracownicy dydaktyczni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3 831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4 224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4 643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pracownicy naukowi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4 997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5 515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6 389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pracownicy naukowo-techniczni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3 748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4 006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5 406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bibliotekarze dyplomowani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4 309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5 079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4 772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służba biblioteczna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2 896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3 240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3 689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52413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administracja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3 711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4 162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4 534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5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91580" y="549275"/>
            <a:ext cx="7535862" cy="719138"/>
          </a:xfrm>
        </p:spPr>
        <p:txBody>
          <a:bodyPr/>
          <a:lstStyle/>
          <a:p>
            <a:pPr indent="0" eaLnBrk="1" hangingPunct="1"/>
            <a:r>
              <a:rPr lang="pl-PL" b="1" dirty="0"/>
              <a:t>W</a:t>
            </a:r>
            <a:r>
              <a:rPr lang="pl-PL" b="1" dirty="0" smtClean="0"/>
              <a:t>ynagrodzenia</a:t>
            </a:r>
          </a:p>
        </p:txBody>
      </p:sp>
      <p:graphicFrame>
        <p:nvGraphicFramePr>
          <p:cNvPr id="49206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925343"/>
              </p:ext>
            </p:extLst>
          </p:nvPr>
        </p:nvGraphicFramePr>
        <p:xfrm>
          <a:off x="791580" y="1520825"/>
          <a:ext cx="6517407" cy="3611126"/>
        </p:xfrm>
        <a:graphic>
          <a:graphicData uri="http://schemas.openxmlformats.org/drawingml/2006/table">
            <a:tbl>
              <a:tblPr/>
              <a:tblGrid>
                <a:gridCol w="2700300"/>
                <a:gridCol w="1036128"/>
                <a:gridCol w="996171"/>
                <a:gridCol w="892404"/>
                <a:gridCol w="892404"/>
              </a:tblGrid>
              <a:tr h="430122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Grupa pracownicza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pl-PL" sz="1400" b="1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Średniomiesięczne wynagrodzenie brutto</a:t>
                      </a:r>
                      <a:endParaRPr lang="pl-PL" sz="1400" b="1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200" b="1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2592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2011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2012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2013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/>
                        </a:rPr>
                        <a:t>2014</a:t>
                      </a:r>
                      <a:endParaRPr lang="pl-PL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962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pracownicy naukowo-dydaktyczni, dydaktyczni </a:t>
                      </a:r>
                      <a:r>
                        <a:rPr lang="pl-PL" sz="1400" dirty="0" smtClean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/>
                      </a:r>
                      <a:br>
                        <a:rPr lang="pl-PL" sz="1400" dirty="0" smtClean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</a:br>
                      <a:r>
                        <a:rPr lang="pl-PL" sz="1400" dirty="0" smtClean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i </a:t>
                      </a:r>
                      <a:r>
                        <a:rPr lang="pl-PL" sz="14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naukowi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6 399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6 335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7 072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  <a:tabLst>
                          <a:tab pos="1638300" algn="l"/>
                        </a:tabLst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7 722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72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dyplomowani bibliotekarze oraz dyplomowani pracownicy dokumentacji </a:t>
                      </a:r>
                      <a:r>
                        <a:rPr lang="pl-PL" sz="1400" dirty="0" smtClean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/>
                      </a:r>
                      <a:br>
                        <a:rPr lang="pl-PL" sz="1400" dirty="0" smtClean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</a:br>
                      <a:r>
                        <a:rPr lang="pl-PL" sz="1400" dirty="0" smtClean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i </a:t>
                      </a:r>
                      <a:r>
                        <a:rPr lang="pl-PL" sz="14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informacji naukowej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5 306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4 983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5 176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  <a:tabLst>
                          <a:tab pos="1638300" algn="l"/>
                        </a:tabLst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5 868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237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naukowo-techniczni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4 430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4 439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4 620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  <a:tabLst>
                          <a:tab pos="1638300" algn="l"/>
                        </a:tabLst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7 607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88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biblioteczni oraz dokumentacji </a:t>
                      </a:r>
                      <a:r>
                        <a:rPr lang="pl-PL" sz="1400" dirty="0" smtClean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/>
                      </a:r>
                      <a:br>
                        <a:rPr lang="pl-PL" sz="1400" dirty="0" smtClean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</a:br>
                      <a:r>
                        <a:rPr lang="pl-PL" sz="1400" dirty="0" smtClean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i </a:t>
                      </a:r>
                      <a:r>
                        <a:rPr lang="pl-PL" sz="14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informacji naukowej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2 850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3 023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3 276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  <a:tabLst>
                          <a:tab pos="1638300" algn="l"/>
                        </a:tabLst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3 466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237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administracyjni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4 041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4 125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4 626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  <a:tabLst>
                          <a:tab pos="1638300" algn="l"/>
                        </a:tabLst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4 602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2872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pozostali pracownicy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2 815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2 808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3 150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  <a:tabLst>
                          <a:tab pos="1638300" algn="l"/>
                        </a:tabLst>
                      </a:pPr>
                      <a:r>
                        <a:rPr lang="pl-PL" sz="14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/>
                          <a:cs typeface="Aharoni" panose="02010803020104030203" pitchFamily="2" charset="-79"/>
                        </a:rPr>
                        <a:t>3 473 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0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03548" y="576036"/>
            <a:ext cx="7535862" cy="719138"/>
          </a:xfrm>
          <a:noFill/>
        </p:spPr>
        <p:txBody>
          <a:bodyPr>
            <a:normAutofit/>
          </a:bodyPr>
          <a:lstStyle/>
          <a:p>
            <a:pPr indent="0" eaLnBrk="1" hangingPunct="1"/>
            <a:r>
              <a:rPr lang="pl-PL" b="1" dirty="0" smtClean="0"/>
              <a:t>Finanse – wynik finansowy</a:t>
            </a:r>
          </a:p>
        </p:txBody>
      </p:sp>
      <p:sp>
        <p:nvSpPr>
          <p:cNvPr id="63491" name="Rectangle 5"/>
          <p:cNvSpPr>
            <a:spLocks noGrp="1" noChangeArrowheads="1"/>
          </p:cNvSpPr>
          <p:nvPr>
            <p:ph type="body" idx="4294967295"/>
          </p:nvPr>
        </p:nvSpPr>
        <p:spPr>
          <a:xfrm>
            <a:off x="503548" y="1520825"/>
            <a:ext cx="7021512" cy="1908175"/>
          </a:xfrm>
          <a:noFill/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pl-PL" sz="1400" b="1" dirty="0" smtClean="0">
                <a:latin typeface="+mj-lt"/>
              </a:rPr>
              <a:t>Wynik finansowy brutto 2014  (w tys. zł</a:t>
            </a:r>
            <a:r>
              <a:rPr lang="pl-PL" sz="1400" b="1" dirty="0">
                <a:latin typeface="+mj-lt"/>
              </a:rPr>
              <a:t>) </a:t>
            </a:r>
            <a:r>
              <a:rPr lang="pl-PL" sz="1400" b="1" dirty="0" smtClean="0">
                <a:latin typeface="+mj-lt"/>
              </a:rPr>
              <a:t>   17 105,8</a:t>
            </a:r>
            <a:endParaRPr lang="pl-PL" sz="1400" b="1" dirty="0">
              <a:latin typeface="+mj-lt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pl-PL" sz="1400" b="1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pl-PL" sz="1400" b="1" dirty="0" smtClean="0">
                <a:latin typeface="+mj-lt"/>
              </a:rPr>
              <a:t>Struktura wyniku finansowego 2014  (w tys. zł):</a:t>
            </a:r>
            <a:r>
              <a:rPr lang="pl-PL" sz="1400" dirty="0" smtClean="0">
                <a:latin typeface="+mj-lt"/>
              </a:rPr>
              <a:t>                                                         </a:t>
            </a:r>
            <a:r>
              <a:rPr lang="pl-PL" sz="1400" b="1" dirty="0" smtClean="0">
                <a:latin typeface="+mj-lt"/>
              </a:rPr>
              <a:t>          </a:t>
            </a:r>
            <a:r>
              <a:rPr lang="pl-PL" sz="1400" dirty="0" smtClean="0">
                <a:latin typeface="+mj-lt"/>
              </a:rPr>
              <a:t>     </a:t>
            </a:r>
            <a:r>
              <a:rPr lang="pl-PL" sz="1400" b="1" dirty="0" smtClean="0">
                <a:latin typeface="+mj-lt"/>
              </a:rPr>
              <a:t>            </a:t>
            </a:r>
          </a:p>
          <a:p>
            <a:pPr lvl="1">
              <a:lnSpc>
                <a:spcPct val="90000"/>
              </a:lnSpc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>
                <a:latin typeface="+mj-lt"/>
              </a:rPr>
              <a:t>działalność operacyjna:	             9 </a:t>
            </a:r>
            <a:r>
              <a:rPr lang="pl-PL" sz="1400" dirty="0">
                <a:latin typeface="+mj-lt"/>
              </a:rPr>
              <a:t>601,2</a:t>
            </a:r>
          </a:p>
          <a:p>
            <a:pPr lvl="1">
              <a:lnSpc>
                <a:spcPct val="90000"/>
              </a:lnSpc>
              <a:buClr>
                <a:srgbClr val="9F250D"/>
              </a:buClr>
              <a:buFont typeface="Wingdings" pitchFamily="2" charset="2"/>
              <a:buChar char="§"/>
            </a:pPr>
            <a:r>
              <a:rPr lang="pl-PL" sz="1400" dirty="0" smtClean="0">
                <a:latin typeface="+mj-lt"/>
              </a:rPr>
              <a:t>operacje finansowe:	             </a:t>
            </a:r>
            <a:r>
              <a:rPr lang="pl-PL" sz="1400" dirty="0">
                <a:latin typeface="+mj-lt"/>
              </a:rPr>
              <a:t>7 504,6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pl-PL" sz="1400" b="1" dirty="0" smtClean="0"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pl-PL" sz="1400" b="1" dirty="0" smtClean="0">
                <a:latin typeface="+mj-lt"/>
              </a:rPr>
              <a:t>Zysk netto 2014  (w tys. zł) 	          16 976,4 </a:t>
            </a:r>
          </a:p>
        </p:txBody>
      </p:sp>
      <p:graphicFrame>
        <p:nvGraphicFramePr>
          <p:cNvPr id="50199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821298"/>
              </p:ext>
            </p:extLst>
          </p:nvPr>
        </p:nvGraphicFramePr>
        <p:xfrm>
          <a:off x="503548" y="3633575"/>
          <a:ext cx="4824536" cy="1597230"/>
        </p:xfrm>
        <a:graphic>
          <a:graphicData uri="http://schemas.openxmlformats.org/drawingml/2006/table">
            <a:tbl>
              <a:tblPr/>
              <a:tblGrid>
                <a:gridCol w="2288479"/>
                <a:gridCol w="879873"/>
                <a:gridCol w="792088"/>
                <a:gridCol w="864096"/>
              </a:tblGrid>
              <a:tr h="4268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Majątek Uczelni (tys. zł)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2012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2013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2014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57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Wzrost wartości aktywów trwałych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116 887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pl-PL" sz="1400" b="0" dirty="0" smtClean="0">
                          <a:latin typeface="Trebuchet MS" panose="020B0603020202020204" pitchFamily="34" charset="0"/>
                        </a:rPr>
                        <a:t>24 775 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181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57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Przyrost funduszu zasadniczego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104 551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lang="pl-PL" sz="1400" b="0" dirty="0" smtClean="0">
                          <a:latin typeface="Trebuchet MS" panose="020B0603020202020204" pitchFamily="34" charset="0"/>
                        </a:rPr>
                        <a:t>22 636 </a:t>
                      </a:r>
                      <a:endParaRPr kumimoji="0" lang="pl-PL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91 825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pic>
        <p:nvPicPr>
          <p:cNvPr id="7171" name="Picture 3" descr="O:\Materiały_Graficzne\!!!!!NEW\!zdjecia\!_z_fotolii\ogolne-inne\Fotolia_49318418_Subscription_XXL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402" y="1165566"/>
            <a:ext cx="3032397" cy="4526868"/>
          </a:xfrm>
          <a:prstGeom prst="round1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5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7564" y="549275"/>
            <a:ext cx="8039236" cy="719138"/>
          </a:xfrm>
        </p:spPr>
        <p:txBody>
          <a:bodyPr/>
          <a:lstStyle/>
          <a:p>
            <a:pPr indent="0"/>
            <a:r>
              <a:rPr lang="pl-PL" b="1" dirty="0" smtClean="0"/>
              <a:t>Struktura organizacyjna Uczelni - zmiany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7564" y="1344736"/>
            <a:ext cx="7884876" cy="504052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pl-PL" dirty="0" smtClean="0"/>
              <a:t>Powołano </a:t>
            </a:r>
            <a:r>
              <a:rPr lang="pl-PL" b="1" dirty="0"/>
              <a:t>Oddziały Centrum Wiedzy i Informacji Naukowo-Technicznej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dirty="0" smtClean="0"/>
              <a:t>w </a:t>
            </a:r>
            <a:r>
              <a:rPr lang="pl-PL" dirty="0"/>
              <a:t>jednostkach Uczelni.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b="1" dirty="0"/>
              <a:t>Zmieniła się struktura organizacyjna Działu Infrastruktury Technicznej </a:t>
            </a:r>
            <a:r>
              <a:rPr lang="pl-PL" dirty="0"/>
              <a:t>– utworzono Sekcję Kolei Linowej.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Utworzono </a:t>
            </a:r>
            <a:r>
              <a:rPr lang="pl-PL" b="1" dirty="0"/>
              <a:t>Biuro Kooperacji Środowisk Naukowych i Gospodarczych</a:t>
            </a:r>
            <a:r>
              <a:rPr lang="pl-PL" dirty="0"/>
              <a:t>, podległe bezpośrednio Prorektorowi ds. Badań Naukowych i Współpracy z Gospodarką. </a:t>
            </a:r>
            <a:endParaRPr lang="pl-PL" dirty="0" smtClean="0"/>
          </a:p>
          <a:p>
            <a:r>
              <a:rPr lang="pl-PL" dirty="0" smtClean="0"/>
              <a:t>Utworzono </a:t>
            </a:r>
            <a:r>
              <a:rPr lang="pl-PL" b="1" dirty="0"/>
              <a:t>Centrum naukowe i badawczo-rozwojowe </a:t>
            </a:r>
            <a:r>
              <a:rPr lang="pl-PL" dirty="0"/>
              <a:t>pn. „Lotniczy Ośrodek Badawczo-Rozwojowy Politechniki Wrocławskiej”, podległe bezpośrednio </a:t>
            </a:r>
            <a:r>
              <a:rPr lang="pl-PL" dirty="0" smtClean="0"/>
              <a:t>Rektorowi.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Postawiono w stan likwidacji </a:t>
            </a:r>
            <a:r>
              <a:rPr lang="pl-PL" b="1" dirty="0"/>
              <a:t>Drukarnię Oficyny Wydawniczej.</a:t>
            </a:r>
            <a:endParaRPr lang="pl-PL" dirty="0"/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Zniesiono </a:t>
            </a:r>
            <a:r>
              <a:rPr lang="pl-PL" b="1" dirty="0"/>
              <a:t>Samodzielne Stanowisko ds. Organizacji Zespołu Szkół Akademickich </a:t>
            </a:r>
            <a:r>
              <a:rPr lang="pl-PL" dirty="0"/>
              <a:t>Politechniki Wrocławskiej.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l-PL" dirty="0"/>
              <a:t>Wprowadzono zmiany </a:t>
            </a:r>
            <a:r>
              <a:rPr lang="pl-PL" b="1" dirty="0"/>
              <a:t>w strukturze organizacyjnej Działu Współpracy </a:t>
            </a:r>
            <a:r>
              <a:rPr lang="pl-PL" dirty="0" smtClean="0"/>
              <a:t>Międzynarodowej, obecną </a:t>
            </a:r>
            <a:r>
              <a:rPr lang="pl-PL" dirty="0"/>
              <a:t>strukturę tworzą: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dirty="0"/>
              <a:t>Sekcja Obsługi </a:t>
            </a:r>
            <a:r>
              <a:rPr lang="pl-PL" dirty="0" smtClean="0"/>
              <a:t>Administracyjno-Finansowej </a:t>
            </a:r>
            <a:r>
              <a:rPr lang="pl-PL" dirty="0"/>
              <a:t>Działu,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dirty="0"/>
              <a:t>Sekcja Obsługi Studentów Międzynarodowych,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l-PL" dirty="0"/>
              <a:t>Sekcja Międzynarodowej Wymiany Osobowej.</a:t>
            </a:r>
          </a:p>
          <a:p>
            <a:pPr marL="0" indent="0">
              <a:buNone/>
            </a:pPr>
            <a:endParaRPr lang="pl-PL" dirty="0" smtClean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3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ytuł 1"/>
          <p:cNvSpPr>
            <a:spLocks/>
          </p:cNvSpPr>
          <p:nvPr/>
        </p:nvSpPr>
        <p:spPr bwMode="auto">
          <a:xfrm>
            <a:off x="976998" y="440668"/>
            <a:ext cx="7535863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3200" dirty="0">
                <a:solidFill>
                  <a:prstClr val="black"/>
                </a:solidFill>
                <a:latin typeface="Trebuchet MS" pitchFamily="34" charset="0"/>
              </a:rPr>
              <a:t>Nauczyciele akademiccy</a:t>
            </a:r>
          </a:p>
        </p:txBody>
      </p:sp>
      <p:graphicFrame>
        <p:nvGraphicFramePr>
          <p:cNvPr id="110677" name="Group 8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033168"/>
              </p:ext>
            </p:extLst>
          </p:nvPr>
        </p:nvGraphicFramePr>
        <p:xfrm>
          <a:off x="994314" y="1376772"/>
          <a:ext cx="6708539" cy="2537280"/>
        </p:xfrm>
        <a:graphic>
          <a:graphicData uri="http://schemas.openxmlformats.org/drawingml/2006/table">
            <a:tbl>
              <a:tblPr/>
              <a:tblGrid>
                <a:gridCol w="2764517"/>
                <a:gridCol w="1334008"/>
                <a:gridCol w="1305007"/>
                <a:gridCol w="1305007"/>
              </a:tblGrid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Liczba pracowników  dydaktycznych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2014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starsi wykładowcy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docenci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w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Arial" charset="0"/>
                        </a:rPr>
                        <a:t>ykładowc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l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Arial" charset="0"/>
                        </a:rPr>
                        <a:t>ektor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zy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  <a:cs typeface="Arial" charset="0"/>
                        </a:rPr>
                        <a:t>, instruktor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zy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razem dyplomowani bibliotekarze </a:t>
                      </a:r>
                      <a:b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</a:b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pracownicy dokumentacji</a:t>
                      </a:r>
                      <a:b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</a:b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i informacji naukowej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/>
          </p:nvPr>
        </p:nvSpPr>
        <p:spPr>
          <a:xfrm>
            <a:off x="539552" y="440668"/>
            <a:ext cx="7884876" cy="719138"/>
          </a:xfrm>
        </p:spPr>
        <p:txBody>
          <a:bodyPr>
            <a:noAutofit/>
          </a:bodyPr>
          <a:lstStyle/>
          <a:p>
            <a:pPr indent="0"/>
            <a:r>
              <a:rPr lang="pl-PL" sz="3000" b="1" dirty="0" smtClean="0"/>
              <a:t>Struktura organizacyjna Uczelni </a:t>
            </a:r>
            <a:r>
              <a:rPr lang="pl-PL" sz="3000" dirty="0" smtClean="0"/>
              <a:t>— </a:t>
            </a:r>
            <a:r>
              <a:rPr lang="pl-PL" sz="3000" b="1" dirty="0" smtClean="0"/>
              <a:t>zmiany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95037" y="1272256"/>
            <a:ext cx="7585375" cy="4525963"/>
          </a:xfrm>
        </p:spPr>
        <p:txBody>
          <a:bodyPr/>
          <a:lstStyle/>
          <a:p>
            <a:pPr marL="0" indent="0">
              <a:buNone/>
            </a:pPr>
            <a:r>
              <a:rPr lang="pl-PL" b="1" dirty="0" smtClean="0"/>
              <a:t>W 2014 roku zmieniła się struktura organizacyjna Wydziałów.</a:t>
            </a:r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Według stanu na </a:t>
            </a:r>
            <a:r>
              <a:rPr lang="pl-PL" dirty="0"/>
              <a:t>dzień </a:t>
            </a:r>
            <a:r>
              <a:rPr lang="pl-PL" dirty="0" smtClean="0"/>
              <a:t>1.01.2015 r. Politechnika Wrocławska liczy: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dirty="0" smtClean="0"/>
              <a:t>15 Wydziałów (3 Wydziały w organizacji)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dirty="0" smtClean="0"/>
              <a:t>52 Katedr </a:t>
            </a:r>
          </a:p>
          <a:p>
            <a:pPr lvl="1">
              <a:buClr>
                <a:srgbClr val="9F250D"/>
              </a:buClr>
              <a:buFont typeface="Wingdings" panose="05000000000000000000" pitchFamily="2" charset="2"/>
              <a:buChar char="§"/>
            </a:pPr>
            <a:r>
              <a:rPr lang="pl-PL" dirty="0" smtClean="0"/>
              <a:t>46 Zakładów.</a:t>
            </a:r>
            <a:endParaRPr lang="pl-PL" dirty="0"/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4019550" y="3319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7564" y="549275"/>
            <a:ext cx="8039236" cy="719138"/>
          </a:xfrm>
        </p:spPr>
        <p:txBody>
          <a:bodyPr/>
          <a:lstStyle/>
          <a:p>
            <a:pPr indent="0"/>
            <a:r>
              <a:rPr lang="pl-PL" b="1" dirty="0" smtClean="0"/>
              <a:t>Struktura organizacyjna Uczelni - zmiany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7564" y="1344736"/>
            <a:ext cx="7884876" cy="5040523"/>
          </a:xfrm>
        </p:spPr>
        <p:txBody>
          <a:bodyPr/>
          <a:lstStyle/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dirty="0"/>
              <a:t>W</a:t>
            </a:r>
            <a:r>
              <a:rPr lang="pl-PL" dirty="0" smtClean="0"/>
              <a:t> </a:t>
            </a:r>
            <a:r>
              <a:rPr lang="pl-PL" dirty="0"/>
              <a:t>zamiejscowym </a:t>
            </a:r>
            <a:r>
              <a:rPr lang="pl-PL" b="1" dirty="0"/>
              <a:t>Wydziale Techniczno-Przyrodniczym </a:t>
            </a:r>
            <a:r>
              <a:rPr lang="pl-PL" dirty="0"/>
              <a:t>Politechniki Wrocławskiej </a:t>
            </a:r>
            <a:r>
              <a:rPr lang="pl-PL" dirty="0" smtClean="0"/>
              <a:t>w </a:t>
            </a:r>
            <a:r>
              <a:rPr lang="pl-PL" dirty="0"/>
              <a:t>Legnicy na studiach I </a:t>
            </a:r>
            <a:r>
              <a:rPr lang="pl-PL" dirty="0" smtClean="0"/>
              <a:t>stopnia utworzono kierunek </a:t>
            </a:r>
            <a:r>
              <a:rPr lang="pl-PL" dirty="0"/>
              <a:t>studiów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 </a:t>
            </a:r>
            <a:r>
              <a:rPr lang="pl-PL" dirty="0"/>
              <a:t>nazwie </a:t>
            </a:r>
            <a:r>
              <a:rPr lang="pl-PL" dirty="0" smtClean="0"/>
              <a:t>„</a:t>
            </a:r>
            <a:r>
              <a:rPr lang="pl-PL" dirty="0"/>
              <a:t>I</a:t>
            </a:r>
            <a:r>
              <a:rPr lang="pl-PL" dirty="0" smtClean="0"/>
              <a:t>nżynieria </a:t>
            </a:r>
            <a:r>
              <a:rPr lang="pl-PL" dirty="0"/>
              <a:t>O</a:t>
            </a:r>
            <a:r>
              <a:rPr lang="pl-PL" dirty="0" smtClean="0"/>
              <a:t>dnawialnych </a:t>
            </a:r>
            <a:r>
              <a:rPr lang="pl-PL" dirty="0"/>
              <a:t>Ź</a:t>
            </a:r>
            <a:r>
              <a:rPr lang="pl-PL" dirty="0" smtClean="0"/>
              <a:t>ródeł </a:t>
            </a:r>
            <a:r>
              <a:rPr lang="pl-PL" dirty="0"/>
              <a:t>E</a:t>
            </a:r>
            <a:r>
              <a:rPr lang="pl-PL" dirty="0" smtClean="0"/>
              <a:t>nergii”.</a:t>
            </a: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dirty="0"/>
              <a:t>W</a:t>
            </a:r>
            <a:r>
              <a:rPr lang="pl-PL" dirty="0" smtClean="0"/>
              <a:t> </a:t>
            </a:r>
            <a:r>
              <a:rPr lang="pl-PL" dirty="0"/>
              <a:t>zamiejscowym </a:t>
            </a:r>
            <a:r>
              <a:rPr lang="pl-PL" b="1" dirty="0"/>
              <a:t>Wydziale Techniczno-Informatycznym </a:t>
            </a:r>
            <a:r>
              <a:rPr lang="pl-PL" dirty="0"/>
              <a:t>Politechniki Wrocławskiej </a:t>
            </a:r>
            <a:r>
              <a:rPr lang="pl-PL" dirty="0" smtClean="0"/>
              <a:t>w </a:t>
            </a:r>
            <a:r>
              <a:rPr lang="pl-PL" dirty="0"/>
              <a:t>Jeleniej Górze na studiach I </a:t>
            </a:r>
            <a:r>
              <a:rPr lang="pl-PL" dirty="0" smtClean="0"/>
              <a:t>stopnia utworzono kierunek </a:t>
            </a:r>
            <a:r>
              <a:rPr lang="pl-PL" dirty="0"/>
              <a:t>studiów o nazwie </a:t>
            </a:r>
            <a:r>
              <a:rPr lang="pl-PL" dirty="0" smtClean="0"/>
              <a:t>„Informatyka </a:t>
            </a:r>
            <a:r>
              <a:rPr lang="pl-PL" dirty="0"/>
              <a:t>P</a:t>
            </a:r>
            <a:r>
              <a:rPr lang="pl-PL" dirty="0" smtClean="0"/>
              <a:t>rzemysłowa</a:t>
            </a:r>
            <a:r>
              <a:rPr lang="pl-PL" dirty="0"/>
              <a:t>” </a:t>
            </a: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r>
              <a:rPr lang="pl-PL" dirty="0" smtClean="0"/>
              <a:t>W </a:t>
            </a:r>
            <a:r>
              <a:rPr lang="pl-PL" dirty="0"/>
              <a:t>zamiejscowym </a:t>
            </a:r>
            <a:r>
              <a:rPr lang="pl-PL" b="1" dirty="0"/>
              <a:t>Wydziale Techniczno-Inżynieryjnym </a:t>
            </a:r>
            <a:r>
              <a:rPr lang="pl-PL" dirty="0"/>
              <a:t>Politechniki Wrocławskiej </a:t>
            </a:r>
            <a:r>
              <a:rPr lang="pl-PL" dirty="0" smtClean="0"/>
              <a:t>w </a:t>
            </a:r>
            <a:r>
              <a:rPr lang="pl-PL" dirty="0"/>
              <a:t>Wałbrzychu na studiach I </a:t>
            </a:r>
            <a:r>
              <a:rPr lang="pl-PL" dirty="0" smtClean="0"/>
              <a:t>stopnia utworzono kierunek studiów </a:t>
            </a:r>
            <a:r>
              <a:rPr lang="pl-PL" dirty="0"/>
              <a:t>o nazwie </a:t>
            </a:r>
            <a:r>
              <a:rPr lang="pl-PL" dirty="0" smtClean="0"/>
              <a:t>„</a:t>
            </a:r>
            <a:r>
              <a:rPr lang="pl-PL" dirty="0"/>
              <a:t>M</a:t>
            </a:r>
            <a:r>
              <a:rPr lang="pl-PL" dirty="0" smtClean="0"/>
              <a:t>echatronika </a:t>
            </a:r>
            <a:r>
              <a:rPr lang="pl-PL" dirty="0"/>
              <a:t>P</a:t>
            </a:r>
            <a:r>
              <a:rPr lang="pl-PL" dirty="0" smtClean="0"/>
              <a:t>ojazdów</a:t>
            </a:r>
            <a:r>
              <a:rPr lang="pl-PL" dirty="0"/>
              <a:t>” </a:t>
            </a:r>
          </a:p>
          <a:p>
            <a:pPr>
              <a:buClr>
                <a:srgbClr val="A02F10"/>
              </a:buClr>
              <a:buFont typeface="Wingdings" panose="05000000000000000000" pitchFamily="2" charset="2"/>
              <a:buChar char="§"/>
            </a:pPr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2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604638" y="3682515"/>
            <a:ext cx="8290817" cy="224676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601663" y="1569501"/>
            <a:ext cx="8290816" cy="20257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099" name="Tytuł 1"/>
          <p:cNvSpPr>
            <a:spLocks noGrp="1"/>
          </p:cNvSpPr>
          <p:nvPr>
            <p:ph type="title"/>
          </p:nvPr>
        </p:nvSpPr>
        <p:spPr>
          <a:xfrm>
            <a:off x="601663" y="368660"/>
            <a:ext cx="8424862" cy="1035050"/>
          </a:xfrm>
        </p:spPr>
        <p:txBody>
          <a:bodyPr/>
          <a:lstStyle/>
          <a:p>
            <a:pPr indent="0"/>
            <a:r>
              <a:rPr lang="pl-PL" altLang="pl-PL" sz="2800" b="1" dirty="0"/>
              <a:t>Wyzwania w procesie realizacji Strategii Rozwoju Politechniki Wrocławskiej</a:t>
            </a:r>
            <a:endParaRPr lang="pl-PL" altLang="pl-PL" sz="1800" b="1" dirty="0" smtClean="0"/>
          </a:p>
        </p:txBody>
      </p:sp>
      <p:sp>
        <p:nvSpPr>
          <p:cNvPr id="13" name="pole tekstowe 12"/>
          <p:cNvSpPr txBox="1"/>
          <p:nvPr/>
        </p:nvSpPr>
        <p:spPr>
          <a:xfrm>
            <a:off x="601663" y="1663013"/>
            <a:ext cx="15343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prstClr val="white"/>
                </a:solidFill>
              </a:rPr>
              <a:t>Dokonania </a:t>
            </a:r>
            <a:br>
              <a:rPr lang="pl-PL" dirty="0">
                <a:solidFill>
                  <a:prstClr val="white"/>
                </a:solidFill>
              </a:rPr>
            </a:br>
            <a:r>
              <a:rPr lang="pl-PL" dirty="0">
                <a:solidFill>
                  <a:prstClr val="white"/>
                </a:solidFill>
              </a:rPr>
              <a:t>w 2014 roku</a:t>
            </a:r>
          </a:p>
          <a:p>
            <a:endParaRPr lang="pl-PL" dirty="0">
              <a:solidFill>
                <a:prstClr val="black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2155540" y="1563957"/>
            <a:ext cx="6808948" cy="203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prstClr val="white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prstClr val="white"/>
                </a:solidFill>
                <a:latin typeface="Trebuchet MS" panose="020B0603020202020204" pitchFamily="34" charset="0"/>
              </a:rPr>
              <a:t>Raport z realizacji Strategii Rozwoju Politechniki Wrocławskiej w roku </a:t>
            </a:r>
            <a:r>
              <a:rPr lang="pl-PL" sz="1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2013</a:t>
            </a:r>
            <a:endParaRPr lang="pl-PL" sz="1400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prstClr val="white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I </a:t>
            </a:r>
            <a:r>
              <a:rPr lang="pl-PL" sz="1400" dirty="0">
                <a:solidFill>
                  <a:prstClr val="white"/>
                </a:solidFill>
                <a:latin typeface="Trebuchet MS" panose="020B0603020202020204" pitchFamily="34" charset="0"/>
              </a:rPr>
              <a:t>przegląd strategiczny – analiza poziomu realizacji Strategii i trendów rozwojowych</a:t>
            </a:r>
          </a:p>
          <a:p>
            <a:pPr marL="285750" indent="-285750">
              <a:buClr>
                <a:prstClr val="white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prstClr val="white"/>
                </a:solidFill>
                <a:latin typeface="Trebuchet MS" panose="020B0603020202020204" pitchFamily="34" charset="0"/>
              </a:rPr>
              <a:t>Wypracowanie graficznej formuły </a:t>
            </a:r>
            <a:r>
              <a:rPr lang="pl-PL" sz="1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Mapy Strategii  Rozwoju PWr </a:t>
            </a:r>
            <a:r>
              <a:rPr lang="pl-PL" sz="1400" dirty="0">
                <a:solidFill>
                  <a:prstClr val="white"/>
                </a:solidFill>
                <a:latin typeface="Trebuchet MS" panose="020B0603020202020204" pitchFamily="34" charset="0"/>
              </a:rPr>
              <a:t>– wskazanie zagadnień </a:t>
            </a:r>
            <a:r>
              <a:rPr lang="pl-PL" sz="1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i </a:t>
            </a:r>
            <a:r>
              <a:rPr lang="pl-PL" sz="1400" dirty="0">
                <a:solidFill>
                  <a:prstClr val="white"/>
                </a:solidFill>
                <a:latin typeface="Trebuchet MS" panose="020B0603020202020204" pitchFamily="34" charset="0"/>
              </a:rPr>
              <a:t>aspektów definiujących wymiary </a:t>
            </a:r>
            <a:r>
              <a:rPr lang="pl-PL" sz="1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Strategii</a:t>
            </a:r>
            <a:endParaRPr lang="pl-PL" sz="1400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prstClr val="white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prstClr val="white"/>
                </a:solidFill>
                <a:latin typeface="Trebuchet MS" panose="020B0603020202020204" pitchFamily="34" charset="0"/>
              </a:rPr>
              <a:t>Włączenie do procesu realizacji </a:t>
            </a:r>
            <a:r>
              <a:rPr lang="pl-PL" sz="1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Strategii</a:t>
            </a:r>
            <a:r>
              <a:rPr lang="pl-PL" sz="1400" dirty="0">
                <a:solidFill>
                  <a:prstClr val="white"/>
                </a:solidFill>
                <a:latin typeface="Trebuchet MS" panose="020B0603020202020204" pitchFamily="34" charset="0"/>
              </a:rPr>
              <a:t>: CKU, WCSS oraz AIP</a:t>
            </a:r>
          </a:p>
          <a:p>
            <a:pPr marL="285750" indent="-285750">
              <a:buClr>
                <a:prstClr val="white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prstClr val="white"/>
                </a:solidFill>
                <a:latin typeface="Trebuchet MS" panose="020B0603020202020204" pitchFamily="34" charset="0"/>
              </a:rPr>
              <a:t>Wypracowanie projektu adaptacji </a:t>
            </a:r>
            <a:r>
              <a:rPr lang="pl-PL" sz="1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Strategii </a:t>
            </a:r>
            <a:r>
              <a:rPr lang="pl-PL" sz="1400" dirty="0">
                <a:solidFill>
                  <a:prstClr val="white"/>
                </a:solidFill>
                <a:latin typeface="Trebuchet MS" panose="020B0603020202020204" pitchFamily="34" charset="0"/>
              </a:rPr>
              <a:t>– modyfikacja celów i mierników</a:t>
            </a:r>
          </a:p>
          <a:p>
            <a:pPr marL="285750" indent="-285750">
              <a:buClr>
                <a:prstClr val="white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prstClr val="white"/>
                </a:solidFill>
                <a:latin typeface="Trebuchet MS" panose="020B0603020202020204" pitchFamily="34" charset="0"/>
              </a:rPr>
              <a:t>Wskazanie przez </a:t>
            </a:r>
            <a:r>
              <a:rPr lang="pl-PL" sz="1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Liderów </a:t>
            </a:r>
            <a:r>
              <a:rPr lang="pl-PL" sz="1400" dirty="0">
                <a:solidFill>
                  <a:prstClr val="white"/>
                </a:solidFill>
                <a:latin typeface="Trebuchet MS" panose="020B0603020202020204" pitchFamily="34" charset="0"/>
              </a:rPr>
              <a:t>inicjatyw projektowych mających </a:t>
            </a:r>
            <a:br>
              <a:rPr lang="pl-PL" sz="1400" dirty="0">
                <a:solidFill>
                  <a:prstClr val="white"/>
                </a:solidFill>
                <a:latin typeface="Trebuchet MS" panose="020B0603020202020204" pitchFamily="34" charset="0"/>
              </a:rPr>
            </a:br>
            <a:r>
              <a:rPr lang="pl-PL" sz="1400" dirty="0">
                <a:solidFill>
                  <a:prstClr val="white"/>
                </a:solidFill>
                <a:latin typeface="Trebuchet MS" panose="020B0603020202020204" pitchFamily="34" charset="0"/>
              </a:rPr>
              <a:t>za zadanie podniesienie efektywności </a:t>
            </a:r>
            <a:r>
              <a:rPr lang="pl-PL" sz="1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procesu realizacji </a:t>
            </a:r>
            <a:r>
              <a:rPr lang="pl-PL" sz="1400" dirty="0">
                <a:solidFill>
                  <a:prstClr val="white"/>
                </a:solidFill>
                <a:latin typeface="Trebuchet MS" panose="020B0603020202020204" pitchFamily="34" charset="0"/>
              </a:rPr>
              <a:t>S</a:t>
            </a:r>
            <a:r>
              <a:rPr lang="pl-PL" sz="1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trategii</a:t>
            </a:r>
            <a:endParaRPr lang="pl-PL" sz="14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19549" y="4041068"/>
            <a:ext cx="1534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prstClr val="white"/>
                </a:solidFill>
              </a:rPr>
              <a:t>Kolejne zadania </a:t>
            </a:r>
            <a:br>
              <a:rPr lang="pl-PL" dirty="0">
                <a:solidFill>
                  <a:prstClr val="white"/>
                </a:solidFill>
              </a:rPr>
            </a:br>
            <a:r>
              <a:rPr lang="pl-PL" dirty="0">
                <a:solidFill>
                  <a:prstClr val="white"/>
                </a:solidFill>
              </a:rPr>
              <a:t>w 2015 roku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2159732" y="3682515"/>
            <a:ext cx="6804756" cy="2031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prstClr val="white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prstClr val="white"/>
                </a:solidFill>
                <a:latin typeface="Trebuchet MS"/>
              </a:rPr>
              <a:t>Raport z realizacji </a:t>
            </a:r>
            <a:r>
              <a:rPr lang="pl-PL" sz="1400" dirty="0" smtClean="0">
                <a:solidFill>
                  <a:prstClr val="white"/>
                </a:solidFill>
                <a:latin typeface="Trebuchet MS"/>
              </a:rPr>
              <a:t>Strategii </a:t>
            </a:r>
            <a:r>
              <a:rPr lang="pl-PL" sz="1400" dirty="0">
                <a:solidFill>
                  <a:prstClr val="white"/>
                </a:solidFill>
                <a:latin typeface="Trebuchet MS"/>
              </a:rPr>
              <a:t>R</a:t>
            </a:r>
            <a:r>
              <a:rPr lang="pl-PL" sz="1400" dirty="0" smtClean="0">
                <a:solidFill>
                  <a:prstClr val="white"/>
                </a:solidFill>
                <a:latin typeface="Trebuchet MS"/>
              </a:rPr>
              <a:t>ozwoju </a:t>
            </a:r>
            <a:r>
              <a:rPr lang="pl-PL" sz="1400" dirty="0">
                <a:solidFill>
                  <a:prstClr val="white"/>
                </a:solidFill>
                <a:latin typeface="Trebuchet MS"/>
              </a:rPr>
              <a:t>Politechniki Wrocławskiej w </a:t>
            </a:r>
            <a:r>
              <a:rPr lang="pl-PL" sz="1400" dirty="0" smtClean="0">
                <a:solidFill>
                  <a:prstClr val="white"/>
                </a:solidFill>
                <a:latin typeface="Trebuchet MS"/>
              </a:rPr>
              <a:t>roku 2014</a:t>
            </a:r>
            <a:endParaRPr lang="pl-PL" sz="1400" dirty="0">
              <a:solidFill>
                <a:prstClr val="white"/>
              </a:solidFill>
              <a:latin typeface="Trebuchet MS"/>
            </a:endParaRPr>
          </a:p>
          <a:p>
            <a:pPr marL="285750" indent="-285750">
              <a:buClr>
                <a:prstClr val="white"/>
              </a:buClr>
              <a:buFont typeface="Wingdings" panose="05000000000000000000" pitchFamily="2" charset="2"/>
              <a:buChar char="§"/>
            </a:pPr>
            <a:r>
              <a:rPr lang="pl-PL" sz="1400" dirty="0" smtClean="0">
                <a:solidFill>
                  <a:prstClr val="white"/>
                </a:solidFill>
                <a:latin typeface="Trebuchet MS"/>
              </a:rPr>
              <a:t>II przegląd </a:t>
            </a:r>
            <a:r>
              <a:rPr lang="pl-PL" sz="1400" dirty="0">
                <a:solidFill>
                  <a:prstClr val="white"/>
                </a:solidFill>
                <a:latin typeface="Trebuchet MS"/>
              </a:rPr>
              <a:t>strategiczny – przedstawienie adaptacji </a:t>
            </a:r>
            <a:r>
              <a:rPr lang="pl-PL" sz="1400" dirty="0" smtClean="0">
                <a:solidFill>
                  <a:prstClr val="white"/>
                </a:solidFill>
                <a:latin typeface="Trebuchet MS"/>
              </a:rPr>
              <a:t>Strategii </a:t>
            </a:r>
            <a:r>
              <a:rPr lang="pl-PL" sz="1400" dirty="0">
                <a:solidFill>
                  <a:prstClr val="white"/>
                </a:solidFill>
                <a:latin typeface="Trebuchet MS"/>
              </a:rPr>
              <a:t>oraz trendów rozwojowych</a:t>
            </a:r>
          </a:p>
          <a:p>
            <a:pPr marL="285750" indent="-285750">
              <a:buClr>
                <a:prstClr val="white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prstClr val="white"/>
                </a:solidFill>
                <a:latin typeface="Trebuchet MS"/>
              </a:rPr>
              <a:t>Konsultacja projektu adaptacji </a:t>
            </a:r>
            <a:r>
              <a:rPr lang="pl-PL" sz="1400" dirty="0" smtClean="0">
                <a:solidFill>
                  <a:prstClr val="white"/>
                </a:solidFill>
                <a:latin typeface="Trebuchet MS"/>
              </a:rPr>
              <a:t>Strategii </a:t>
            </a:r>
            <a:r>
              <a:rPr lang="pl-PL" sz="1400" dirty="0">
                <a:solidFill>
                  <a:prstClr val="white"/>
                </a:solidFill>
                <a:latin typeface="Trebuchet MS"/>
              </a:rPr>
              <a:t>R</a:t>
            </a:r>
            <a:r>
              <a:rPr lang="pl-PL" sz="1400" dirty="0" smtClean="0">
                <a:solidFill>
                  <a:prstClr val="white"/>
                </a:solidFill>
                <a:latin typeface="Trebuchet MS"/>
              </a:rPr>
              <a:t>ozwoju </a:t>
            </a:r>
            <a:r>
              <a:rPr lang="pl-PL" sz="1400" dirty="0">
                <a:solidFill>
                  <a:prstClr val="white"/>
                </a:solidFill>
                <a:latin typeface="Trebuchet MS"/>
              </a:rPr>
              <a:t>PWr – wdrożenie zmian</a:t>
            </a:r>
          </a:p>
          <a:p>
            <a:pPr marL="285750" indent="-285750">
              <a:buClr>
                <a:prstClr val="white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prstClr val="white"/>
                </a:solidFill>
                <a:latin typeface="Trebuchet MS"/>
              </a:rPr>
              <a:t>Modyfikacja </a:t>
            </a:r>
            <a:r>
              <a:rPr lang="pl-PL" sz="1400" dirty="0" smtClean="0">
                <a:solidFill>
                  <a:prstClr val="white"/>
                </a:solidFill>
                <a:latin typeface="Trebuchet MS"/>
              </a:rPr>
              <a:t>Strategii </a:t>
            </a:r>
            <a:r>
              <a:rPr lang="pl-PL" sz="1400" dirty="0">
                <a:solidFill>
                  <a:prstClr val="white"/>
                </a:solidFill>
                <a:latin typeface="Trebuchet MS"/>
              </a:rPr>
              <a:t>R</a:t>
            </a:r>
            <a:r>
              <a:rPr lang="pl-PL" sz="1400" dirty="0" smtClean="0">
                <a:solidFill>
                  <a:prstClr val="white"/>
                </a:solidFill>
                <a:latin typeface="Trebuchet MS"/>
              </a:rPr>
              <a:t>ozwoju </a:t>
            </a:r>
            <a:r>
              <a:rPr lang="pl-PL" sz="1400" dirty="0">
                <a:solidFill>
                  <a:prstClr val="white"/>
                </a:solidFill>
                <a:latin typeface="Trebuchet MS"/>
              </a:rPr>
              <a:t>poszczególnych jednostek </a:t>
            </a:r>
            <a:r>
              <a:rPr lang="pl-PL" sz="1400" dirty="0" smtClean="0">
                <a:solidFill>
                  <a:prstClr val="white"/>
                </a:solidFill>
                <a:latin typeface="Trebuchet MS"/>
              </a:rPr>
              <a:t>Uczelni </a:t>
            </a:r>
            <a:r>
              <a:rPr lang="pl-PL" sz="1400" dirty="0">
                <a:solidFill>
                  <a:prstClr val="white"/>
                </a:solidFill>
                <a:latin typeface="Trebuchet MS"/>
              </a:rPr>
              <a:t/>
            </a:r>
            <a:br>
              <a:rPr lang="pl-PL" sz="1400" dirty="0">
                <a:solidFill>
                  <a:prstClr val="white"/>
                </a:solidFill>
                <a:latin typeface="Trebuchet MS"/>
              </a:rPr>
            </a:br>
            <a:r>
              <a:rPr lang="pl-PL" sz="1400" dirty="0">
                <a:solidFill>
                  <a:prstClr val="white"/>
                </a:solidFill>
                <a:latin typeface="Trebuchet MS"/>
              </a:rPr>
              <a:t>po przyjęciu adaptacji </a:t>
            </a:r>
            <a:r>
              <a:rPr lang="pl-PL" sz="1400" dirty="0" smtClean="0">
                <a:solidFill>
                  <a:prstClr val="white"/>
                </a:solidFill>
                <a:latin typeface="Trebuchet MS"/>
              </a:rPr>
              <a:t>Strategii</a:t>
            </a:r>
            <a:endParaRPr lang="pl-PL" sz="1400" dirty="0">
              <a:solidFill>
                <a:prstClr val="white"/>
              </a:solidFill>
              <a:latin typeface="Trebuchet MS"/>
            </a:endParaRPr>
          </a:p>
          <a:p>
            <a:pPr marL="285750" indent="-285750">
              <a:buClr>
                <a:prstClr val="white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prstClr val="white"/>
                </a:solidFill>
                <a:latin typeface="Trebuchet MS"/>
              </a:rPr>
              <a:t>Przygotowanie nowego folderu </a:t>
            </a:r>
            <a:r>
              <a:rPr lang="pl-PL" sz="1400" dirty="0" smtClean="0">
                <a:solidFill>
                  <a:prstClr val="white"/>
                </a:solidFill>
                <a:latin typeface="Trebuchet MS"/>
              </a:rPr>
              <a:t>Strategii </a:t>
            </a:r>
            <a:r>
              <a:rPr lang="pl-PL" sz="1400" dirty="0">
                <a:solidFill>
                  <a:prstClr val="white"/>
                </a:solidFill>
                <a:latin typeface="Trebuchet MS"/>
              </a:rPr>
              <a:t>R</a:t>
            </a:r>
            <a:r>
              <a:rPr lang="pl-PL" sz="1400" dirty="0" smtClean="0">
                <a:solidFill>
                  <a:prstClr val="white"/>
                </a:solidFill>
                <a:latin typeface="Trebuchet MS"/>
              </a:rPr>
              <a:t>ozwoju </a:t>
            </a:r>
            <a:r>
              <a:rPr lang="pl-PL" sz="1400" dirty="0">
                <a:solidFill>
                  <a:prstClr val="white"/>
                </a:solidFill>
                <a:latin typeface="Trebuchet MS"/>
              </a:rPr>
              <a:t>– zmiany do adaptacji</a:t>
            </a:r>
          </a:p>
          <a:p>
            <a:pPr marL="285750" indent="-285750">
              <a:buClr>
                <a:prstClr val="white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prstClr val="white"/>
                </a:solidFill>
                <a:latin typeface="Trebuchet MS"/>
              </a:rPr>
              <a:t>Opracowanie strony www Działu ds. Strategii </a:t>
            </a:r>
            <a:r>
              <a:rPr lang="pl-PL" sz="1400" dirty="0" smtClean="0">
                <a:solidFill>
                  <a:prstClr val="white"/>
                </a:solidFill>
                <a:latin typeface="Trebuchet MS"/>
              </a:rPr>
              <a:t>Uczelni</a:t>
            </a:r>
            <a:endParaRPr lang="pl-PL" sz="1400" dirty="0">
              <a:solidFill>
                <a:prstClr val="white"/>
              </a:solidFill>
              <a:latin typeface="Trebuchet MS"/>
            </a:endParaRPr>
          </a:p>
          <a:p>
            <a:pPr marL="285750" indent="-285750">
              <a:buClr>
                <a:prstClr val="white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prstClr val="white"/>
                </a:solidFill>
                <a:latin typeface="Trebuchet MS"/>
              </a:rPr>
              <a:t>Weryfikacja poziomu realizacji projektów zgłoszonych przez </a:t>
            </a:r>
            <a:r>
              <a:rPr lang="pl-PL" sz="1400" dirty="0" smtClean="0">
                <a:solidFill>
                  <a:prstClr val="white"/>
                </a:solidFill>
                <a:latin typeface="Trebuchet MS"/>
              </a:rPr>
              <a:t>Liderów</a:t>
            </a:r>
            <a:endParaRPr lang="pl-PL" sz="1400" dirty="0">
              <a:solidFill>
                <a:prstClr val="white"/>
              </a:solidFill>
              <a:latin typeface="Trebuchet MS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0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ytuł 1"/>
          <p:cNvSpPr>
            <a:spLocks noGrp="1"/>
          </p:cNvSpPr>
          <p:nvPr>
            <p:ph type="title"/>
          </p:nvPr>
        </p:nvSpPr>
        <p:spPr>
          <a:xfrm>
            <a:off x="287598" y="224644"/>
            <a:ext cx="8424862" cy="1035050"/>
          </a:xfrm>
        </p:spPr>
        <p:txBody>
          <a:bodyPr/>
          <a:lstStyle/>
          <a:p>
            <a:pPr indent="0"/>
            <a:r>
              <a:rPr lang="pl-PL" altLang="pl-PL" sz="2800" b="1" dirty="0"/>
              <a:t>Status realizacji Strategii </a:t>
            </a:r>
            <a:r>
              <a:rPr lang="pl-PL" altLang="pl-PL" sz="2800" b="1" dirty="0" smtClean="0"/>
              <a:t>Uczelni </a:t>
            </a:r>
            <a:r>
              <a:rPr lang="pl-PL" altLang="pl-PL" sz="2800" b="1" dirty="0"/>
              <a:t>za rok 2014</a:t>
            </a:r>
            <a:endParaRPr lang="pl-PL" altLang="pl-PL" sz="1800" b="1" dirty="0" smtClean="0"/>
          </a:p>
        </p:txBody>
      </p:sp>
      <p:sp>
        <p:nvSpPr>
          <p:cNvPr id="3" name="Prostokąt 2"/>
          <p:cNvSpPr/>
          <p:nvPr/>
        </p:nvSpPr>
        <p:spPr>
          <a:xfrm>
            <a:off x="3419872" y="1585575"/>
            <a:ext cx="5292588" cy="1555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13" name="Picture 1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9" y="1088740"/>
            <a:ext cx="3700289" cy="358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96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824" y="4833156"/>
            <a:ext cx="3544484" cy="114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ole tekstowe 2"/>
          <p:cNvSpPr txBox="1">
            <a:spLocks noChangeArrowheads="1"/>
          </p:cNvSpPr>
          <p:nvPr/>
        </p:nvSpPr>
        <p:spPr bwMode="auto">
          <a:xfrm>
            <a:off x="3743908" y="1412776"/>
            <a:ext cx="511256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pl-PL" sz="1400" dirty="0" smtClean="0">
                <a:solidFill>
                  <a:prstClr val="black"/>
                </a:solidFill>
                <a:latin typeface="Trebuchet MS"/>
              </a:rPr>
              <a:t>Poziom realizacji Strategii Rozwoju Uczelni wyznaczony jest na podstawie zagregowanych wartości na poziomie poszczególnych mierników w obszarze każdej jednostki organizacyjnej włączonej do procesu, zarówno po stronie wartości planowanych jak i wartości wykonania.</a:t>
            </a:r>
          </a:p>
        </p:txBody>
      </p:sp>
      <p:sp>
        <p:nvSpPr>
          <p:cNvPr id="16" name="pole tekstowe 2"/>
          <p:cNvSpPr txBox="1">
            <a:spLocks noChangeArrowheads="1"/>
          </p:cNvSpPr>
          <p:nvPr/>
        </p:nvSpPr>
        <p:spPr bwMode="auto">
          <a:xfrm>
            <a:off x="3825958" y="2754084"/>
            <a:ext cx="503237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pl-PL" sz="1400" dirty="0" smtClean="0">
                <a:solidFill>
                  <a:srgbClr val="3B473E"/>
                </a:solidFill>
                <a:latin typeface="Trebuchet MS"/>
              </a:rPr>
              <a:t>Status realizacji Strategii jest pochodną statusów realizacji Strategii w jej jednostkach. Należy zaznaczyć, że znakomita większość wartości mierników (planowanych i wykonania) jest sumą tych wielkości określonych na poziomie poszczególnych jednostek.</a:t>
            </a:r>
          </a:p>
          <a:p>
            <a:pPr>
              <a:defRPr/>
            </a:pPr>
            <a:endParaRPr lang="pl-PL" sz="1400" cap="all" dirty="0">
              <a:ln w="0"/>
              <a:solidFill>
                <a:srgbClr val="3B473E"/>
              </a:solidFill>
              <a:latin typeface="Trebuchet MS"/>
            </a:endParaRPr>
          </a:p>
          <a:p>
            <a:pPr>
              <a:defRPr/>
            </a:pPr>
            <a:r>
              <a:rPr lang="pl-PL" sz="1400" cap="all" dirty="0" smtClean="0">
                <a:ln w="0"/>
                <a:solidFill>
                  <a:srgbClr val="9F250D"/>
                </a:solidFill>
                <a:latin typeface="Trebuchet MS"/>
              </a:rPr>
              <a:t>W 2014 ROKU POZIOM </a:t>
            </a:r>
            <a:r>
              <a:rPr lang="pl-PL" sz="1400" cap="all" dirty="0">
                <a:ln w="0"/>
                <a:solidFill>
                  <a:srgbClr val="9F250D"/>
                </a:solidFill>
                <a:latin typeface="Trebuchet MS"/>
              </a:rPr>
              <a:t>REALIZACJI STRATEGII OSIĄGNĄŁ 104 </a:t>
            </a:r>
            <a:r>
              <a:rPr lang="pl-PL" sz="1400" cap="all" dirty="0" smtClean="0">
                <a:ln w="0"/>
                <a:solidFill>
                  <a:srgbClr val="9F250D"/>
                </a:solidFill>
                <a:latin typeface="Trebuchet MS"/>
              </a:rPr>
              <a:t>% W </a:t>
            </a:r>
            <a:r>
              <a:rPr lang="pl-PL" sz="1400" cap="all" dirty="0">
                <a:ln w="0"/>
                <a:solidFill>
                  <a:srgbClr val="9F250D"/>
                </a:solidFill>
                <a:latin typeface="Trebuchet MS"/>
              </a:rPr>
              <a:t>ODNIESIENIU DO WARTOŚCI ZAPLANOWANYCH DO REALIZACJI NA TEN </a:t>
            </a:r>
            <a:r>
              <a:rPr lang="pl-PL" sz="1400" cap="all" dirty="0" smtClean="0">
                <a:ln w="0"/>
                <a:solidFill>
                  <a:srgbClr val="9F250D"/>
                </a:solidFill>
                <a:latin typeface="Trebuchet MS"/>
              </a:rPr>
              <a:t>ROK</a:t>
            </a:r>
            <a:endParaRPr lang="pl-PL" sz="1400" cap="all" dirty="0">
              <a:ln w="0"/>
              <a:solidFill>
                <a:srgbClr val="9F250D"/>
              </a:solidFill>
              <a:latin typeface="Trebuchet MS"/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7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/>
        </p:nvSpPr>
        <p:spPr>
          <a:xfrm>
            <a:off x="0" y="4291744"/>
            <a:ext cx="8928484" cy="1729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71" name="Prostokąt 70"/>
          <p:cNvSpPr/>
          <p:nvPr/>
        </p:nvSpPr>
        <p:spPr>
          <a:xfrm>
            <a:off x="419448" y="4149080"/>
            <a:ext cx="3781564" cy="7200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73" name="Prostokąt 72"/>
          <p:cNvSpPr/>
          <p:nvPr/>
        </p:nvSpPr>
        <p:spPr>
          <a:xfrm>
            <a:off x="419448" y="5013179"/>
            <a:ext cx="8004980" cy="2258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5123" name="Tytuł 1"/>
          <p:cNvSpPr>
            <a:spLocks noGrp="1"/>
          </p:cNvSpPr>
          <p:nvPr>
            <p:ph type="title"/>
          </p:nvPr>
        </p:nvSpPr>
        <p:spPr>
          <a:xfrm>
            <a:off x="380149" y="217551"/>
            <a:ext cx="8424862" cy="798873"/>
          </a:xfrm>
        </p:spPr>
        <p:txBody>
          <a:bodyPr/>
          <a:lstStyle/>
          <a:p>
            <a:pPr indent="0"/>
            <a:r>
              <a:rPr lang="pl-PL" altLang="pl-PL" sz="2800" b="1" dirty="0"/>
              <a:t>LIDERZY – inicjatywy projektowe</a:t>
            </a:r>
            <a:endParaRPr lang="pl-PL" altLang="pl-PL" sz="1800" b="1" dirty="0" smtClean="0"/>
          </a:p>
        </p:txBody>
      </p:sp>
      <p:sp>
        <p:nvSpPr>
          <p:cNvPr id="11" name="Trójkąt równoramienny 10"/>
          <p:cNvSpPr/>
          <p:nvPr/>
        </p:nvSpPr>
        <p:spPr>
          <a:xfrm>
            <a:off x="4103948" y="5265204"/>
            <a:ext cx="741976" cy="342038"/>
          </a:xfrm>
          <a:prstGeom prst="triangle">
            <a:avLst/>
          </a:prstGeom>
          <a:solidFill>
            <a:srgbClr val="C0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43" name="Prostokąt 42"/>
          <p:cNvSpPr/>
          <p:nvPr/>
        </p:nvSpPr>
        <p:spPr>
          <a:xfrm>
            <a:off x="4670070" y="4150859"/>
            <a:ext cx="3781564" cy="7200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44" name="Prostokąt 43"/>
          <p:cNvSpPr/>
          <p:nvPr/>
        </p:nvSpPr>
        <p:spPr>
          <a:xfrm>
            <a:off x="430436" y="3284984"/>
            <a:ext cx="3781564" cy="7200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45" name="Prostokąt 44"/>
          <p:cNvSpPr/>
          <p:nvPr/>
        </p:nvSpPr>
        <p:spPr>
          <a:xfrm>
            <a:off x="4681058" y="3286763"/>
            <a:ext cx="3781564" cy="7200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49" name="Prostokąt 48"/>
          <p:cNvSpPr/>
          <p:nvPr/>
        </p:nvSpPr>
        <p:spPr>
          <a:xfrm>
            <a:off x="419448" y="2420888"/>
            <a:ext cx="3781564" cy="7200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50" name="Prostokąt 49"/>
          <p:cNvSpPr/>
          <p:nvPr/>
        </p:nvSpPr>
        <p:spPr>
          <a:xfrm>
            <a:off x="4670070" y="2422667"/>
            <a:ext cx="3781564" cy="7200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51" name="Prostokąt 50"/>
          <p:cNvSpPr/>
          <p:nvPr/>
        </p:nvSpPr>
        <p:spPr>
          <a:xfrm>
            <a:off x="419448" y="1556792"/>
            <a:ext cx="3781564" cy="7200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52" name="Prostokąt 51"/>
          <p:cNvSpPr/>
          <p:nvPr/>
        </p:nvSpPr>
        <p:spPr>
          <a:xfrm>
            <a:off x="4670070" y="1558571"/>
            <a:ext cx="3781564" cy="7200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76283" y="1538208"/>
            <a:ext cx="352766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400" dirty="0">
                <a:solidFill>
                  <a:prstClr val="white"/>
                </a:solidFill>
              </a:rPr>
              <a:t>- intensyfikacji współpracy </a:t>
            </a:r>
            <a:br>
              <a:rPr lang="pl-PL" sz="1400" dirty="0">
                <a:solidFill>
                  <a:prstClr val="white"/>
                </a:solidFill>
              </a:rPr>
            </a:br>
            <a:r>
              <a:rPr lang="pl-PL" sz="1400" dirty="0">
                <a:solidFill>
                  <a:prstClr val="white"/>
                </a:solidFill>
              </a:rPr>
              <a:t>z instytucjami państwowymi </a:t>
            </a:r>
            <a:br>
              <a:rPr lang="pl-PL" sz="1400" dirty="0">
                <a:solidFill>
                  <a:prstClr val="white"/>
                </a:solidFill>
              </a:rPr>
            </a:br>
            <a:r>
              <a:rPr lang="pl-PL" sz="1400" dirty="0">
                <a:solidFill>
                  <a:prstClr val="white"/>
                </a:solidFill>
              </a:rPr>
              <a:t>i samorządowymi regionu</a:t>
            </a:r>
          </a:p>
        </p:txBody>
      </p:sp>
      <p:sp>
        <p:nvSpPr>
          <p:cNvPr id="16" name="pole tekstowe 2"/>
          <p:cNvSpPr txBox="1">
            <a:spLocks noChangeArrowheads="1"/>
          </p:cNvSpPr>
          <p:nvPr/>
        </p:nvSpPr>
        <p:spPr bwMode="auto">
          <a:xfrm>
            <a:off x="404796" y="1016732"/>
            <a:ext cx="6651480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ct val="35000"/>
              </a:spcAft>
            </a:pPr>
            <a:r>
              <a:rPr lang="pl-PL" altLang="pl-PL" sz="1600" dirty="0">
                <a:solidFill>
                  <a:prstClr val="black"/>
                </a:solidFill>
                <a:latin typeface="Trebuchet MS"/>
              </a:rPr>
              <a:t>Liderzy zidentyfikowali inicjatywy projektowe w obszarach merytorycznych, za które są odpowiedzialni, </a:t>
            </a:r>
            <a:r>
              <a:rPr lang="pl-PL" altLang="pl-PL" sz="1600" dirty="0" smtClean="0">
                <a:solidFill>
                  <a:prstClr val="black"/>
                </a:solidFill>
                <a:latin typeface="Trebuchet MS"/>
              </a:rPr>
              <a:t>tj.:</a:t>
            </a:r>
            <a:endParaRPr lang="pl-PL" altLang="pl-PL" sz="1600" dirty="0">
              <a:solidFill>
                <a:prstClr val="black"/>
              </a:solidFill>
              <a:latin typeface="Trebuchet MS"/>
            </a:endParaRPr>
          </a:p>
          <a:p>
            <a:pPr algn="ctr">
              <a:lnSpc>
                <a:spcPct val="90000"/>
              </a:lnSpc>
              <a:spcAft>
                <a:spcPct val="35000"/>
              </a:spcAft>
            </a:pPr>
            <a:endParaRPr lang="pl-PL" altLang="pl-PL" sz="1400" dirty="0">
              <a:solidFill>
                <a:prstClr val="black"/>
              </a:solidFill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4808007" y="1645640"/>
            <a:ext cx="3527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400" dirty="0">
                <a:solidFill>
                  <a:prstClr val="white"/>
                </a:solidFill>
              </a:rPr>
              <a:t>- stymulowania przedsiębiorczości wśród studentów i doktorantów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590707" y="2402307"/>
            <a:ext cx="352766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400" dirty="0">
                <a:solidFill>
                  <a:prstClr val="white"/>
                </a:solidFill>
              </a:rPr>
              <a:t>- budowania </a:t>
            </a:r>
            <a:r>
              <a:rPr lang="pl-PL" sz="1400" dirty="0" smtClean="0">
                <a:solidFill>
                  <a:prstClr val="white"/>
                </a:solidFill>
              </a:rPr>
              <a:t>zasad współpracy </a:t>
            </a:r>
            <a:r>
              <a:rPr lang="pl-PL" sz="1400" dirty="0">
                <a:solidFill>
                  <a:prstClr val="white"/>
                </a:solidFill>
              </a:rPr>
              <a:t/>
            </a:r>
            <a:br>
              <a:rPr lang="pl-PL" sz="1400" dirty="0">
                <a:solidFill>
                  <a:prstClr val="white"/>
                </a:solidFill>
              </a:rPr>
            </a:br>
            <a:r>
              <a:rPr lang="pl-PL" sz="1400" dirty="0">
                <a:solidFill>
                  <a:prstClr val="white"/>
                </a:solidFill>
              </a:rPr>
              <a:t>opartej na partnerstwie </a:t>
            </a:r>
            <a:br>
              <a:rPr lang="pl-PL" sz="1400" dirty="0">
                <a:solidFill>
                  <a:prstClr val="white"/>
                </a:solidFill>
              </a:rPr>
            </a:br>
            <a:r>
              <a:rPr lang="pl-PL" sz="1400" dirty="0">
                <a:solidFill>
                  <a:prstClr val="white"/>
                </a:solidFill>
              </a:rPr>
              <a:t>i wzajemnym zaufaniu 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4845924" y="2402304"/>
            <a:ext cx="352766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400" dirty="0">
                <a:solidFill>
                  <a:prstClr val="white"/>
                </a:solidFill>
              </a:rPr>
              <a:t>- </a:t>
            </a:r>
            <a:r>
              <a:rPr lang="pl-PL" sz="1400" dirty="0" smtClean="0">
                <a:solidFill>
                  <a:prstClr val="white"/>
                </a:solidFill>
              </a:rPr>
              <a:t>rozszerzenia </a:t>
            </a:r>
            <a:r>
              <a:rPr lang="pl-PL" sz="1400" dirty="0">
                <a:solidFill>
                  <a:prstClr val="white"/>
                </a:solidFill>
              </a:rPr>
              <a:t>oferty </a:t>
            </a:r>
            <a:br>
              <a:rPr lang="pl-PL" sz="1400" dirty="0">
                <a:solidFill>
                  <a:prstClr val="white"/>
                </a:solidFill>
              </a:rPr>
            </a:br>
            <a:r>
              <a:rPr lang="pl-PL" sz="1400" dirty="0">
                <a:solidFill>
                  <a:prstClr val="white"/>
                </a:solidFill>
              </a:rPr>
              <a:t>studiów podyplomowych </a:t>
            </a:r>
            <a:br>
              <a:rPr lang="pl-PL" sz="1400" dirty="0">
                <a:solidFill>
                  <a:prstClr val="white"/>
                </a:solidFill>
              </a:rPr>
            </a:br>
            <a:r>
              <a:rPr lang="pl-PL" sz="1400" dirty="0">
                <a:solidFill>
                  <a:prstClr val="white"/>
                </a:solidFill>
              </a:rPr>
              <a:t>i kursów specjalistycznych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539552" y="3373832"/>
            <a:ext cx="3527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400" dirty="0">
                <a:solidFill>
                  <a:prstClr val="white"/>
                </a:solidFill>
              </a:rPr>
              <a:t>- jakości kształcenia poprzez interdyscyplinarność dydaktyczną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4794769" y="3277469"/>
            <a:ext cx="352766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400" dirty="0">
                <a:solidFill>
                  <a:prstClr val="white"/>
                </a:solidFill>
              </a:rPr>
              <a:t>- intensyfikacji badań realizujących priorytety naukowe i </a:t>
            </a:r>
            <a:r>
              <a:rPr lang="pl-PL" sz="1400" dirty="0" smtClean="0">
                <a:solidFill>
                  <a:prstClr val="white"/>
                </a:solidFill>
              </a:rPr>
              <a:t>służących </a:t>
            </a:r>
            <a:r>
              <a:rPr lang="pl-PL" sz="1400" dirty="0">
                <a:solidFill>
                  <a:prstClr val="white"/>
                </a:solidFill>
              </a:rPr>
              <a:t/>
            </a:r>
            <a:br>
              <a:rPr lang="pl-PL" sz="1400" dirty="0">
                <a:solidFill>
                  <a:prstClr val="white"/>
                </a:solidFill>
              </a:rPr>
            </a:br>
            <a:r>
              <a:rPr lang="pl-PL" sz="1400" dirty="0">
                <a:solidFill>
                  <a:prstClr val="white"/>
                </a:solidFill>
              </a:rPr>
              <a:t>rozwojowi gospodarki kraju i regionu</a:t>
            </a:r>
          </a:p>
        </p:txBody>
      </p:sp>
      <p:sp>
        <p:nvSpPr>
          <p:cNvPr id="24" name="pole tekstowe 23"/>
          <p:cNvSpPr txBox="1"/>
          <p:nvPr/>
        </p:nvSpPr>
        <p:spPr>
          <a:xfrm>
            <a:off x="575556" y="4365104"/>
            <a:ext cx="35276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400" dirty="0">
                <a:solidFill>
                  <a:prstClr val="white"/>
                </a:solidFill>
              </a:rPr>
              <a:t>- internacjonalizacji studiów</a:t>
            </a:r>
          </a:p>
        </p:txBody>
      </p:sp>
      <p:sp>
        <p:nvSpPr>
          <p:cNvPr id="25" name="pole tekstowe 24"/>
          <p:cNvSpPr txBox="1"/>
          <p:nvPr/>
        </p:nvSpPr>
        <p:spPr>
          <a:xfrm>
            <a:off x="4830773" y="4150856"/>
            <a:ext cx="3527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400" dirty="0" smtClean="0">
                <a:solidFill>
                  <a:prstClr val="white"/>
                </a:solidFill>
              </a:rPr>
              <a:t>- zwiększenia poziomu </a:t>
            </a:r>
          </a:p>
          <a:p>
            <a:pPr algn="ctr">
              <a:defRPr/>
            </a:pPr>
            <a:r>
              <a:rPr lang="pl-PL" sz="1400" dirty="0" smtClean="0">
                <a:solidFill>
                  <a:prstClr val="white"/>
                </a:solidFill>
              </a:rPr>
              <a:t> komercjalizacji badań</a:t>
            </a:r>
            <a:endParaRPr lang="pl-PL" sz="1400" dirty="0">
              <a:solidFill>
                <a:prstClr val="white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04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/>
          <p:cNvSpPr>
            <a:spLocks noGrp="1"/>
          </p:cNvSpPr>
          <p:nvPr>
            <p:ph type="title"/>
          </p:nvPr>
        </p:nvSpPr>
        <p:spPr>
          <a:xfrm>
            <a:off x="323528" y="549275"/>
            <a:ext cx="8363272" cy="719138"/>
          </a:xfrm>
        </p:spPr>
        <p:txBody>
          <a:bodyPr/>
          <a:lstStyle/>
          <a:p>
            <a:pPr indent="0"/>
            <a:r>
              <a:rPr lang="pl-PL" altLang="pl-PL" sz="2800" b="1" dirty="0"/>
              <a:t>Adaptacja Strategii - odniesienie </a:t>
            </a:r>
            <a:br>
              <a:rPr lang="pl-PL" altLang="pl-PL" sz="2800" b="1" dirty="0"/>
            </a:br>
            <a:r>
              <a:rPr lang="pl-PL" altLang="pl-PL" sz="2800" b="1" dirty="0"/>
              <a:t>do wypracowanej Mapy Strategii</a:t>
            </a:r>
            <a:endParaRPr lang="pl-PL" altLang="pl-PL" sz="1800" dirty="0" smtClean="0"/>
          </a:p>
        </p:txBody>
      </p:sp>
      <p:cxnSp>
        <p:nvCxnSpPr>
          <p:cNvPr id="16" name="Łącznik prosty ze strzałką 15"/>
          <p:cNvCxnSpPr/>
          <p:nvPr/>
        </p:nvCxnSpPr>
        <p:spPr>
          <a:xfrm>
            <a:off x="2807804" y="3376829"/>
            <a:ext cx="531261" cy="0"/>
          </a:xfrm>
          <a:prstGeom prst="straightConnector1">
            <a:avLst/>
          </a:prstGeom>
          <a:ln>
            <a:solidFill>
              <a:srgbClr val="9F250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19" y="1752247"/>
            <a:ext cx="3683489" cy="243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pole tekstowe 2"/>
          <p:cNvSpPr txBox="1">
            <a:spLocks noChangeArrowheads="1"/>
          </p:cNvSpPr>
          <p:nvPr/>
        </p:nvSpPr>
        <p:spPr bwMode="auto">
          <a:xfrm>
            <a:off x="4097710" y="1644896"/>
            <a:ext cx="4824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pl-PL" altLang="pl-PL" sz="1600" dirty="0">
                <a:solidFill>
                  <a:srgbClr val="A02F10"/>
                </a:solidFill>
                <a:latin typeface="Trebuchet MS" panose="020B0603020202020204" pitchFamily="34" charset="0"/>
              </a:rPr>
              <a:t>Doświadczenia z dwóch lat realizacji Strategii oraz przeprowadzone konsultacje w odniesieniu do zmieniającego się otoczenia </a:t>
            </a:r>
            <a:r>
              <a:rPr lang="pl-PL" altLang="pl-PL" sz="1600" dirty="0" smtClean="0">
                <a:solidFill>
                  <a:srgbClr val="A02F10"/>
                </a:solidFill>
                <a:latin typeface="Trebuchet MS" panose="020B0603020202020204" pitchFamily="34" charset="0"/>
              </a:rPr>
              <a:t>Uczelni </a:t>
            </a:r>
            <a:r>
              <a:rPr lang="pl-PL" altLang="pl-PL" sz="1600" dirty="0">
                <a:solidFill>
                  <a:srgbClr val="A02F10"/>
                </a:solidFill>
                <a:latin typeface="Trebuchet MS" panose="020B0603020202020204" pitchFamily="34" charset="0"/>
              </a:rPr>
              <a:t>stały się podstawą </a:t>
            </a:r>
            <a:r>
              <a:rPr lang="pl-PL" altLang="pl-PL" sz="1600" dirty="0" smtClean="0">
                <a:solidFill>
                  <a:srgbClr val="A02F10"/>
                </a:solidFill>
                <a:latin typeface="Trebuchet MS" panose="020B0603020202020204" pitchFamily="34" charset="0"/>
              </a:rPr>
              <a:t>do przeprowadzenia </a:t>
            </a:r>
            <a:r>
              <a:rPr lang="pl-PL" altLang="pl-PL" sz="1600" dirty="0">
                <a:solidFill>
                  <a:srgbClr val="A02F10"/>
                </a:solidFill>
                <a:latin typeface="Trebuchet MS" panose="020B0603020202020204" pitchFamily="34" charset="0"/>
              </a:rPr>
              <a:t>procesu oceny celów oraz mierników.</a:t>
            </a:r>
          </a:p>
        </p:txBody>
      </p:sp>
      <p:sp>
        <p:nvSpPr>
          <p:cNvPr id="28" name="pole tekstowe 5"/>
          <p:cNvSpPr txBox="1">
            <a:spLocks noChangeArrowheads="1"/>
          </p:cNvSpPr>
          <p:nvPr/>
        </p:nvSpPr>
        <p:spPr bwMode="auto">
          <a:xfrm>
            <a:off x="4166345" y="2976914"/>
            <a:ext cx="4686758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pl-PL" altLang="pl-PL" sz="1400" dirty="0">
                <a:solidFill>
                  <a:prstClr val="black"/>
                </a:solidFill>
                <a:latin typeface="Trebuchet MS" panose="020B0603020202020204" pitchFamily="34" charset="0"/>
              </a:rPr>
              <a:t>Proces przeprowadzonej analizy wyników z realizacji Strategii Rozwoju w odniesieniu do przyjętej Mapy Strategii (</a:t>
            </a:r>
            <a:r>
              <a:rPr lang="pl-PL" altLang="pl-PL" sz="14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tj. graficznej </a:t>
            </a:r>
            <a:r>
              <a:rPr lang="pl-PL" altLang="pl-PL" sz="1400" dirty="0">
                <a:solidFill>
                  <a:prstClr val="black"/>
                </a:solidFill>
                <a:latin typeface="Trebuchet MS" panose="020B0603020202020204" pitchFamily="34" charset="0"/>
              </a:rPr>
              <a:t>prezentacji Strategii), </a:t>
            </a:r>
            <a:r>
              <a:rPr lang="pl-PL" altLang="pl-PL" sz="14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pozwolił </a:t>
            </a:r>
            <a:r>
              <a:rPr lang="pl-PL" altLang="pl-PL" sz="1400" dirty="0">
                <a:solidFill>
                  <a:prstClr val="black"/>
                </a:solidFill>
                <a:latin typeface="Trebuchet MS" panose="020B0603020202020204" pitchFamily="34" charset="0"/>
              </a:rPr>
              <a:t>na nowo sformułować pytania odnośnie tego dokąd, jako organizacja, chcemy dążyć i na nowo szukać na te pytania odpowiedzi.</a:t>
            </a:r>
          </a:p>
          <a:p>
            <a:pPr algn="just" eaLnBrk="1" hangingPunct="1">
              <a:spcAft>
                <a:spcPts val="600"/>
              </a:spcAft>
            </a:pPr>
            <a:r>
              <a:rPr lang="pl-PL" altLang="pl-PL" sz="1400" dirty="0">
                <a:solidFill>
                  <a:prstClr val="black"/>
                </a:solidFill>
                <a:latin typeface="Trebuchet MS" panose="020B0603020202020204" pitchFamily="34" charset="0"/>
              </a:rPr>
              <a:t>Efektem tych działań jest projekt adaptacji Strategii Rozwoju Politechniki Wrocławskiej, który uwzględnia wszelkie uwagi, sugestie i postulaty uczestników procesu realizacji Strategii.</a:t>
            </a:r>
          </a:p>
          <a:p>
            <a:pPr eaLnBrk="1" hangingPunct="1">
              <a:spcAft>
                <a:spcPts val="600"/>
              </a:spcAft>
            </a:pPr>
            <a:r>
              <a:rPr lang="pl-PL" altLang="pl-PL" sz="1400" dirty="0">
                <a:solidFill>
                  <a:prstClr val="black"/>
                </a:solidFill>
                <a:latin typeface="Trebuchet MS" panose="020B0603020202020204" pitchFamily="34" charset="0"/>
              </a:rPr>
              <a:t>Projekt jest na etapie </a:t>
            </a:r>
            <a:r>
              <a:rPr lang="pl-PL" altLang="pl-PL" sz="14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konsultacji, oczekuje </a:t>
            </a:r>
            <a:br>
              <a:rPr lang="pl-PL" altLang="pl-PL" sz="1400" dirty="0" smtClean="0">
                <a:solidFill>
                  <a:prstClr val="black"/>
                </a:solidFill>
                <a:latin typeface="Trebuchet MS" panose="020B0603020202020204" pitchFamily="34" charset="0"/>
              </a:rPr>
            </a:br>
            <a:r>
              <a:rPr lang="pl-PL" altLang="pl-PL" sz="1400" dirty="0" smtClean="0">
                <a:solidFill>
                  <a:prstClr val="black"/>
                </a:solidFill>
                <a:latin typeface="Trebuchet MS" panose="020B0603020202020204" pitchFamily="34" charset="0"/>
              </a:rPr>
              <a:t>na </a:t>
            </a:r>
            <a:r>
              <a:rPr lang="pl-PL" altLang="pl-PL" sz="1400" dirty="0">
                <a:solidFill>
                  <a:prstClr val="black"/>
                </a:solidFill>
                <a:latin typeface="Trebuchet MS" panose="020B0603020202020204" pitchFamily="34" charset="0"/>
              </a:rPr>
              <a:t>akceptację i wdrożenie</a:t>
            </a:r>
            <a:r>
              <a:rPr lang="pl-PL" altLang="pl-PL" sz="1400" dirty="0">
                <a:solidFill>
                  <a:prstClr val="black"/>
                </a:solidFill>
                <a:latin typeface="Trebuchet MS"/>
              </a:rPr>
              <a:t>.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284485" y="1946574"/>
            <a:ext cx="1515207" cy="8343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270545" y="2194474"/>
            <a:ext cx="15291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dirty="0">
                <a:solidFill>
                  <a:prstClr val="white"/>
                </a:solidFill>
              </a:rPr>
              <a:t>FINANSE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2425700" y="1946574"/>
            <a:ext cx="1555308" cy="8343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2411760" y="2067110"/>
            <a:ext cx="1529147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dirty="0">
                <a:solidFill>
                  <a:prstClr val="white"/>
                </a:solidFill>
              </a:rPr>
              <a:t>KLIENT/ </a:t>
            </a:r>
            <a:r>
              <a:rPr lang="pl-PL" sz="1500" dirty="0">
                <a:solidFill>
                  <a:prstClr val="white"/>
                </a:solidFill>
              </a:rPr>
              <a:t>INTERESARIUSZ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284485" y="3170710"/>
            <a:ext cx="1515207" cy="8343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270545" y="3284984"/>
            <a:ext cx="15291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dirty="0">
                <a:solidFill>
                  <a:prstClr val="white"/>
                </a:solidFill>
              </a:rPr>
              <a:t>PROCESY WEWNĘTRZNE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2425701" y="3160194"/>
            <a:ext cx="1570236" cy="83435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2466789" y="3408094"/>
            <a:ext cx="15291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600" dirty="0">
                <a:solidFill>
                  <a:prstClr val="white"/>
                </a:solidFill>
              </a:rPr>
              <a:t>ROZWÓJ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ostokąt 27"/>
          <p:cNvSpPr/>
          <p:nvPr/>
        </p:nvSpPr>
        <p:spPr>
          <a:xfrm>
            <a:off x="0" y="4291744"/>
            <a:ext cx="8928484" cy="1729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1"/>
          <a:stretch/>
        </p:blipFill>
        <p:spPr>
          <a:xfrm>
            <a:off x="0" y="946477"/>
            <a:ext cx="8928484" cy="5813041"/>
          </a:xfrm>
          <a:prstGeom prst="rect">
            <a:avLst/>
          </a:prstGeom>
        </p:spPr>
      </p:pic>
      <p:sp>
        <p:nvSpPr>
          <p:cNvPr id="6146" name="Tytuł 1"/>
          <p:cNvSpPr>
            <a:spLocks noGrp="1"/>
          </p:cNvSpPr>
          <p:nvPr>
            <p:ph type="title"/>
          </p:nvPr>
        </p:nvSpPr>
        <p:spPr>
          <a:xfrm>
            <a:off x="323528" y="224644"/>
            <a:ext cx="8363272" cy="791052"/>
          </a:xfrm>
        </p:spPr>
        <p:txBody>
          <a:bodyPr/>
          <a:lstStyle/>
          <a:p>
            <a:pPr indent="0"/>
            <a:r>
              <a:rPr lang="pl-PL" altLang="pl-PL" sz="2800" b="1" dirty="0"/>
              <a:t>ADAPTACJA STRATEGII - Mapa Strategii </a:t>
            </a:r>
            <a:r>
              <a:rPr lang="pl-PL" altLang="pl-PL" sz="2800" b="1" dirty="0" err="1"/>
              <a:t>PWr</a:t>
            </a:r>
            <a:endParaRPr lang="pl-PL" altLang="pl-PL" sz="1800" dirty="0" smtClean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8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ostokąt 27"/>
          <p:cNvSpPr/>
          <p:nvPr/>
        </p:nvSpPr>
        <p:spPr>
          <a:xfrm>
            <a:off x="0" y="4291744"/>
            <a:ext cx="8928484" cy="1729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397280" y="368660"/>
            <a:ext cx="8424862" cy="1035050"/>
          </a:xfrm>
        </p:spPr>
        <p:txBody>
          <a:bodyPr/>
          <a:lstStyle/>
          <a:p>
            <a:pPr indent="0"/>
            <a:r>
              <a:rPr lang="pl-PL" altLang="pl-PL" sz="2800" b="1" dirty="0"/>
              <a:t>ZMODYFIKOWANE </a:t>
            </a:r>
            <a:r>
              <a:rPr lang="pl-PL" altLang="pl-PL" sz="2800" b="1" dirty="0" smtClean="0"/>
              <a:t>CELE STRATEGICZNE </a:t>
            </a:r>
            <a:r>
              <a:rPr lang="pl-PL" altLang="pl-PL" sz="2800" b="1" dirty="0"/>
              <a:t/>
            </a:r>
            <a:br>
              <a:rPr lang="pl-PL" altLang="pl-PL" sz="2800" b="1" dirty="0"/>
            </a:br>
            <a:r>
              <a:rPr lang="pl-PL" altLang="pl-PL" sz="2800" b="1" dirty="0"/>
              <a:t>do projektu adaptacji strategii </a:t>
            </a:r>
            <a:endParaRPr lang="pl-PL" altLang="pl-PL" sz="1800" b="1" dirty="0" smtClean="0"/>
          </a:p>
        </p:txBody>
      </p:sp>
      <p:sp>
        <p:nvSpPr>
          <p:cNvPr id="9" name="Prostokąt 8"/>
          <p:cNvSpPr/>
          <p:nvPr/>
        </p:nvSpPr>
        <p:spPr>
          <a:xfrm>
            <a:off x="71500" y="1412776"/>
            <a:ext cx="2844316" cy="88580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719572" y="1486525"/>
            <a:ext cx="2196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200" dirty="0">
                <a:solidFill>
                  <a:prstClr val="white"/>
                </a:solidFill>
              </a:rPr>
              <a:t>1. Zwiększenie poziomu skorelowania działalności </a:t>
            </a:r>
            <a:r>
              <a:rPr lang="pl-PL" sz="1200" dirty="0" smtClean="0">
                <a:solidFill>
                  <a:prstClr val="white"/>
                </a:solidFill>
              </a:rPr>
              <a:t>Uczelni </a:t>
            </a:r>
            <a:r>
              <a:rPr lang="pl-PL" sz="1200" dirty="0">
                <a:solidFill>
                  <a:prstClr val="white"/>
                </a:solidFill>
              </a:rPr>
              <a:t>z potrzebami rynku</a:t>
            </a:r>
            <a:endParaRPr lang="pl-PL" sz="1400" dirty="0">
              <a:solidFill>
                <a:prstClr val="white"/>
              </a:solidFill>
            </a:endParaRPr>
          </a:p>
        </p:txBody>
      </p:sp>
      <p:cxnSp>
        <p:nvCxnSpPr>
          <p:cNvPr id="3" name="Łącznik prosty ze strzałką 2"/>
          <p:cNvCxnSpPr/>
          <p:nvPr/>
        </p:nvCxnSpPr>
        <p:spPr>
          <a:xfrm flipV="1">
            <a:off x="274328" y="1592796"/>
            <a:ext cx="337232" cy="360039"/>
          </a:xfrm>
          <a:prstGeom prst="straightConnector1">
            <a:avLst/>
          </a:prstGeom>
          <a:ln w="4445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/>
          <p:nvPr/>
        </p:nvSpPr>
        <p:spPr>
          <a:xfrm>
            <a:off x="3068216" y="1412776"/>
            <a:ext cx="2844316" cy="88580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3716288" y="1445875"/>
            <a:ext cx="24398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200" dirty="0">
                <a:solidFill>
                  <a:prstClr val="white"/>
                </a:solidFill>
              </a:rPr>
              <a:t>2. Podniesienie poziomu jakości kształcenia poprzez interdyscyplinarność dydaktyczną</a:t>
            </a:r>
            <a:endParaRPr lang="pl-PL" sz="1400" dirty="0">
              <a:solidFill>
                <a:prstClr val="white"/>
              </a:solidFill>
            </a:endParaRPr>
          </a:p>
        </p:txBody>
      </p:sp>
      <p:cxnSp>
        <p:nvCxnSpPr>
          <p:cNvPr id="19" name="Łącznik prosty ze strzałką 18"/>
          <p:cNvCxnSpPr/>
          <p:nvPr/>
        </p:nvCxnSpPr>
        <p:spPr>
          <a:xfrm flipV="1">
            <a:off x="3271044" y="1592796"/>
            <a:ext cx="337232" cy="360039"/>
          </a:xfrm>
          <a:prstGeom prst="straightConnector1">
            <a:avLst/>
          </a:prstGeom>
          <a:ln w="4445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rostokąt 19"/>
          <p:cNvSpPr/>
          <p:nvPr/>
        </p:nvSpPr>
        <p:spPr>
          <a:xfrm>
            <a:off x="6047656" y="1412776"/>
            <a:ext cx="2844316" cy="88580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6695728" y="1486525"/>
            <a:ext cx="2196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200" dirty="0">
                <a:solidFill>
                  <a:prstClr val="white"/>
                </a:solidFill>
              </a:rPr>
              <a:t>3. Umiędzynarodowienie </a:t>
            </a:r>
            <a:r>
              <a:rPr lang="pl-PL" sz="1200" dirty="0" smtClean="0">
                <a:solidFill>
                  <a:prstClr val="white"/>
                </a:solidFill>
              </a:rPr>
              <a:t>Uczelni</a:t>
            </a:r>
            <a:endParaRPr lang="pl-PL" sz="1400" dirty="0">
              <a:solidFill>
                <a:prstClr val="white"/>
              </a:solidFill>
            </a:endParaRPr>
          </a:p>
        </p:txBody>
      </p:sp>
      <p:cxnSp>
        <p:nvCxnSpPr>
          <p:cNvPr id="22" name="Łącznik prosty ze strzałką 21"/>
          <p:cNvCxnSpPr/>
          <p:nvPr/>
        </p:nvCxnSpPr>
        <p:spPr>
          <a:xfrm flipV="1">
            <a:off x="6250484" y="1592796"/>
            <a:ext cx="337232" cy="360039"/>
          </a:xfrm>
          <a:prstGeom prst="straightConnector1">
            <a:avLst/>
          </a:prstGeom>
          <a:ln w="4445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rostokąt 51"/>
          <p:cNvSpPr/>
          <p:nvPr/>
        </p:nvSpPr>
        <p:spPr>
          <a:xfrm>
            <a:off x="71500" y="2436356"/>
            <a:ext cx="2844316" cy="96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53" name="pole tekstowe 52"/>
          <p:cNvSpPr txBox="1"/>
          <p:nvPr/>
        </p:nvSpPr>
        <p:spPr>
          <a:xfrm>
            <a:off x="719572" y="2384884"/>
            <a:ext cx="21962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200" dirty="0">
                <a:solidFill>
                  <a:prstClr val="white"/>
                </a:solidFill>
              </a:rPr>
              <a:t>4. Podniesienie poziomu przedsiębiorczości oraz zaangażowania w procesy badawcze studentów </a:t>
            </a:r>
            <a:br>
              <a:rPr lang="pl-PL" sz="1200" dirty="0">
                <a:solidFill>
                  <a:prstClr val="white"/>
                </a:solidFill>
              </a:rPr>
            </a:br>
            <a:r>
              <a:rPr lang="pl-PL" sz="1200" dirty="0">
                <a:solidFill>
                  <a:prstClr val="white"/>
                </a:solidFill>
              </a:rPr>
              <a:t>i doktorantów</a:t>
            </a:r>
            <a:endParaRPr lang="pl-PL" sz="1400" dirty="0">
              <a:solidFill>
                <a:prstClr val="white"/>
              </a:solidFill>
            </a:endParaRPr>
          </a:p>
        </p:txBody>
      </p:sp>
      <p:cxnSp>
        <p:nvCxnSpPr>
          <p:cNvPr id="54" name="Łącznik prosty ze strzałką 53"/>
          <p:cNvCxnSpPr/>
          <p:nvPr/>
        </p:nvCxnSpPr>
        <p:spPr>
          <a:xfrm flipV="1">
            <a:off x="274328" y="2616376"/>
            <a:ext cx="337232" cy="360039"/>
          </a:xfrm>
          <a:prstGeom prst="straightConnector1">
            <a:avLst/>
          </a:prstGeom>
          <a:ln w="4445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rostokąt 54"/>
          <p:cNvSpPr/>
          <p:nvPr/>
        </p:nvSpPr>
        <p:spPr>
          <a:xfrm>
            <a:off x="3068216" y="2436356"/>
            <a:ext cx="2844316" cy="96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56" name="pole tekstowe 55"/>
          <p:cNvSpPr txBox="1"/>
          <p:nvPr/>
        </p:nvSpPr>
        <p:spPr>
          <a:xfrm>
            <a:off x="3383360" y="2390662"/>
            <a:ext cx="2664296" cy="977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150" dirty="0">
                <a:solidFill>
                  <a:prstClr val="white"/>
                </a:solidFill>
              </a:rPr>
              <a:t>5. Rozwój laboratoriów </a:t>
            </a:r>
            <a:br>
              <a:rPr lang="pl-PL" sz="1150" dirty="0">
                <a:solidFill>
                  <a:prstClr val="white"/>
                </a:solidFill>
              </a:rPr>
            </a:br>
            <a:r>
              <a:rPr lang="pl-PL" sz="1150" dirty="0">
                <a:solidFill>
                  <a:prstClr val="white"/>
                </a:solidFill>
              </a:rPr>
              <a:t>w zakresie kompetencyjnych (priorytetowych) specjalizacji, zaawansowanych technologii</a:t>
            </a:r>
            <a:r>
              <a:rPr lang="pl-PL" sz="1100" dirty="0">
                <a:solidFill>
                  <a:prstClr val="white"/>
                </a:solidFill>
              </a:rPr>
              <a:t> </a:t>
            </a:r>
            <a:br>
              <a:rPr lang="pl-PL" sz="1100" dirty="0">
                <a:solidFill>
                  <a:prstClr val="white"/>
                </a:solidFill>
              </a:rPr>
            </a:br>
            <a:r>
              <a:rPr lang="pl-PL" sz="1100" dirty="0">
                <a:solidFill>
                  <a:prstClr val="white"/>
                </a:solidFill>
              </a:rPr>
              <a:t>z </a:t>
            </a:r>
            <a:r>
              <a:rPr lang="pl-PL" sz="1150" dirty="0">
                <a:solidFill>
                  <a:prstClr val="white"/>
                </a:solidFill>
              </a:rPr>
              <a:t>rekomendacją dla ich </a:t>
            </a:r>
            <a:r>
              <a:rPr lang="pl-PL" sz="1100" dirty="0">
                <a:solidFill>
                  <a:prstClr val="white"/>
                </a:solidFill>
              </a:rPr>
              <a:t>akredytacji</a:t>
            </a:r>
          </a:p>
        </p:txBody>
      </p:sp>
      <p:cxnSp>
        <p:nvCxnSpPr>
          <p:cNvPr id="57" name="Łącznik prosty ze strzałką 56"/>
          <p:cNvCxnSpPr/>
          <p:nvPr/>
        </p:nvCxnSpPr>
        <p:spPr>
          <a:xfrm flipV="1">
            <a:off x="3125120" y="2708921"/>
            <a:ext cx="337232" cy="360039"/>
          </a:xfrm>
          <a:prstGeom prst="straightConnector1">
            <a:avLst/>
          </a:prstGeom>
          <a:ln w="4445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Prostokąt 57"/>
          <p:cNvSpPr/>
          <p:nvPr/>
        </p:nvSpPr>
        <p:spPr>
          <a:xfrm>
            <a:off x="6047656" y="2436356"/>
            <a:ext cx="2844316" cy="96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59" name="pole tekstowe 58"/>
          <p:cNvSpPr txBox="1"/>
          <p:nvPr/>
        </p:nvSpPr>
        <p:spPr>
          <a:xfrm>
            <a:off x="6695728" y="2510105"/>
            <a:ext cx="2196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200" dirty="0">
                <a:solidFill>
                  <a:prstClr val="white"/>
                </a:solidFill>
              </a:rPr>
              <a:t>6. Rozszerzenie oferty kształcenia uzupełniającego</a:t>
            </a:r>
            <a:endParaRPr lang="pl-PL" sz="1400" dirty="0">
              <a:solidFill>
                <a:prstClr val="white"/>
              </a:solidFill>
            </a:endParaRPr>
          </a:p>
        </p:txBody>
      </p:sp>
      <p:cxnSp>
        <p:nvCxnSpPr>
          <p:cNvPr id="60" name="Łącznik prosty ze strzałką 59"/>
          <p:cNvCxnSpPr/>
          <p:nvPr/>
        </p:nvCxnSpPr>
        <p:spPr>
          <a:xfrm flipV="1">
            <a:off x="6250484" y="2616376"/>
            <a:ext cx="337232" cy="360039"/>
          </a:xfrm>
          <a:prstGeom prst="straightConnector1">
            <a:avLst/>
          </a:prstGeom>
          <a:ln w="4445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Prostokąt 60"/>
          <p:cNvSpPr/>
          <p:nvPr/>
        </p:nvSpPr>
        <p:spPr>
          <a:xfrm>
            <a:off x="71500" y="3503913"/>
            <a:ext cx="2844316" cy="88580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62" name="pole tekstowe 61"/>
          <p:cNvSpPr txBox="1"/>
          <p:nvPr/>
        </p:nvSpPr>
        <p:spPr>
          <a:xfrm>
            <a:off x="719572" y="3577662"/>
            <a:ext cx="21962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200" dirty="0">
                <a:solidFill>
                  <a:prstClr val="white"/>
                </a:solidFill>
              </a:rPr>
              <a:t>7. Wzrost aktywności naukowej i podniesienie prestiżu </a:t>
            </a:r>
            <a:r>
              <a:rPr lang="pl-PL" sz="1200" dirty="0" smtClean="0">
                <a:solidFill>
                  <a:prstClr val="white"/>
                </a:solidFill>
              </a:rPr>
              <a:t>Uczelni </a:t>
            </a:r>
            <a:r>
              <a:rPr lang="pl-PL" sz="1200" dirty="0">
                <a:solidFill>
                  <a:prstClr val="white"/>
                </a:solidFill>
              </a:rPr>
              <a:t>w kraju </a:t>
            </a:r>
            <a:br>
              <a:rPr lang="pl-PL" sz="1200" dirty="0">
                <a:solidFill>
                  <a:prstClr val="white"/>
                </a:solidFill>
              </a:rPr>
            </a:br>
            <a:r>
              <a:rPr lang="pl-PL" sz="1200" dirty="0">
                <a:solidFill>
                  <a:prstClr val="white"/>
                </a:solidFill>
              </a:rPr>
              <a:t>i na świecie</a:t>
            </a:r>
            <a:endParaRPr lang="pl-PL" sz="1400" dirty="0">
              <a:solidFill>
                <a:prstClr val="white"/>
              </a:solidFill>
            </a:endParaRPr>
          </a:p>
        </p:txBody>
      </p:sp>
      <p:cxnSp>
        <p:nvCxnSpPr>
          <p:cNvPr id="63" name="Łącznik prosty ze strzałką 62"/>
          <p:cNvCxnSpPr/>
          <p:nvPr/>
        </p:nvCxnSpPr>
        <p:spPr>
          <a:xfrm flipV="1">
            <a:off x="274328" y="3683933"/>
            <a:ext cx="337232" cy="360039"/>
          </a:xfrm>
          <a:prstGeom prst="straightConnector1">
            <a:avLst/>
          </a:prstGeom>
          <a:ln w="4445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Prostokąt 63"/>
          <p:cNvSpPr/>
          <p:nvPr/>
        </p:nvSpPr>
        <p:spPr>
          <a:xfrm>
            <a:off x="3068216" y="3503913"/>
            <a:ext cx="2844316" cy="88580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65" name="pole tekstowe 64"/>
          <p:cNvSpPr txBox="1"/>
          <p:nvPr/>
        </p:nvSpPr>
        <p:spPr>
          <a:xfrm>
            <a:off x="3716288" y="3582307"/>
            <a:ext cx="2439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200" dirty="0">
                <a:solidFill>
                  <a:prstClr val="white"/>
                </a:solidFill>
              </a:rPr>
              <a:t>8. Koncentracja </a:t>
            </a:r>
            <a:br>
              <a:rPr lang="pl-PL" sz="1200" dirty="0">
                <a:solidFill>
                  <a:prstClr val="white"/>
                </a:solidFill>
              </a:rPr>
            </a:br>
            <a:r>
              <a:rPr lang="pl-PL" sz="1200" dirty="0">
                <a:solidFill>
                  <a:prstClr val="white"/>
                </a:solidFill>
              </a:rPr>
              <a:t>na współpracy z regionem</a:t>
            </a:r>
            <a:endParaRPr lang="pl-PL" sz="1400" dirty="0">
              <a:solidFill>
                <a:prstClr val="white"/>
              </a:solidFill>
            </a:endParaRPr>
          </a:p>
        </p:txBody>
      </p:sp>
      <p:cxnSp>
        <p:nvCxnSpPr>
          <p:cNvPr id="66" name="Łącznik prosty ze strzałką 65"/>
          <p:cNvCxnSpPr/>
          <p:nvPr/>
        </p:nvCxnSpPr>
        <p:spPr>
          <a:xfrm flipV="1">
            <a:off x="3271044" y="3683933"/>
            <a:ext cx="337232" cy="360039"/>
          </a:xfrm>
          <a:prstGeom prst="straightConnector1">
            <a:avLst/>
          </a:prstGeom>
          <a:ln w="4445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Prostokąt 66"/>
          <p:cNvSpPr/>
          <p:nvPr/>
        </p:nvSpPr>
        <p:spPr>
          <a:xfrm>
            <a:off x="6047656" y="3503913"/>
            <a:ext cx="2844316" cy="88580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68" name="pole tekstowe 67"/>
          <p:cNvSpPr txBox="1"/>
          <p:nvPr/>
        </p:nvSpPr>
        <p:spPr>
          <a:xfrm>
            <a:off x="6695728" y="3577662"/>
            <a:ext cx="2196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200" dirty="0">
                <a:solidFill>
                  <a:prstClr val="white"/>
                </a:solidFill>
              </a:rPr>
              <a:t>9. Zwiększenie poziomu komercjalizacji </a:t>
            </a:r>
            <a:r>
              <a:rPr lang="pl-PL" sz="1200" dirty="0" smtClean="0">
                <a:solidFill>
                  <a:prstClr val="white"/>
                </a:solidFill>
              </a:rPr>
              <a:t/>
            </a:r>
            <a:br>
              <a:rPr lang="pl-PL" sz="1200" dirty="0" smtClean="0">
                <a:solidFill>
                  <a:prstClr val="white"/>
                </a:solidFill>
              </a:rPr>
            </a:br>
            <a:r>
              <a:rPr lang="pl-PL" sz="1200" dirty="0" smtClean="0">
                <a:solidFill>
                  <a:prstClr val="white"/>
                </a:solidFill>
              </a:rPr>
              <a:t>i aplikacyjności </a:t>
            </a:r>
            <a:r>
              <a:rPr lang="pl-PL" sz="1200" dirty="0">
                <a:solidFill>
                  <a:prstClr val="white"/>
                </a:solidFill>
              </a:rPr>
              <a:t>badań</a:t>
            </a:r>
            <a:endParaRPr lang="pl-PL" sz="1400" dirty="0">
              <a:solidFill>
                <a:prstClr val="white"/>
              </a:solidFill>
            </a:endParaRPr>
          </a:p>
        </p:txBody>
      </p:sp>
      <p:cxnSp>
        <p:nvCxnSpPr>
          <p:cNvPr id="69" name="Łącznik prosty ze strzałką 68"/>
          <p:cNvCxnSpPr/>
          <p:nvPr/>
        </p:nvCxnSpPr>
        <p:spPr>
          <a:xfrm flipV="1">
            <a:off x="6250484" y="3683933"/>
            <a:ext cx="337232" cy="360039"/>
          </a:xfrm>
          <a:prstGeom prst="straightConnector1">
            <a:avLst/>
          </a:prstGeom>
          <a:ln w="4445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Prostokąt 69"/>
          <p:cNvSpPr/>
          <p:nvPr/>
        </p:nvSpPr>
        <p:spPr>
          <a:xfrm>
            <a:off x="71500" y="4548029"/>
            <a:ext cx="2844316" cy="104121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71" name="pole tekstowe 70"/>
          <p:cNvSpPr txBox="1"/>
          <p:nvPr/>
        </p:nvSpPr>
        <p:spPr>
          <a:xfrm>
            <a:off x="719572" y="4621778"/>
            <a:ext cx="21962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200" dirty="0">
                <a:solidFill>
                  <a:prstClr val="white"/>
                </a:solidFill>
              </a:rPr>
              <a:t>10. Budowanie zasad współpracy opartej </a:t>
            </a:r>
            <a:br>
              <a:rPr lang="pl-PL" sz="1200" dirty="0">
                <a:solidFill>
                  <a:prstClr val="white"/>
                </a:solidFill>
              </a:rPr>
            </a:br>
            <a:r>
              <a:rPr lang="pl-PL" sz="1200" dirty="0">
                <a:solidFill>
                  <a:prstClr val="white"/>
                </a:solidFill>
              </a:rPr>
              <a:t>na partnerstwie </a:t>
            </a:r>
            <a:br>
              <a:rPr lang="pl-PL" sz="1200" dirty="0">
                <a:solidFill>
                  <a:prstClr val="white"/>
                </a:solidFill>
              </a:rPr>
            </a:br>
            <a:r>
              <a:rPr lang="pl-PL" sz="1200" dirty="0">
                <a:solidFill>
                  <a:prstClr val="white"/>
                </a:solidFill>
              </a:rPr>
              <a:t>i wzajemnym zaufaniu</a:t>
            </a:r>
            <a:endParaRPr lang="pl-PL" sz="1400" dirty="0">
              <a:solidFill>
                <a:prstClr val="white"/>
              </a:solidFill>
            </a:endParaRPr>
          </a:p>
        </p:txBody>
      </p:sp>
      <p:cxnSp>
        <p:nvCxnSpPr>
          <p:cNvPr id="72" name="Łącznik prosty ze strzałką 71"/>
          <p:cNvCxnSpPr/>
          <p:nvPr/>
        </p:nvCxnSpPr>
        <p:spPr>
          <a:xfrm flipV="1">
            <a:off x="274328" y="4728049"/>
            <a:ext cx="337232" cy="360039"/>
          </a:xfrm>
          <a:prstGeom prst="straightConnector1">
            <a:avLst/>
          </a:prstGeom>
          <a:ln w="4445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Prostokąt 72"/>
          <p:cNvSpPr/>
          <p:nvPr/>
        </p:nvSpPr>
        <p:spPr>
          <a:xfrm>
            <a:off x="3068216" y="4548029"/>
            <a:ext cx="2844316" cy="104121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74" name="pole tekstowe 73"/>
          <p:cNvSpPr txBox="1"/>
          <p:nvPr/>
        </p:nvSpPr>
        <p:spPr>
          <a:xfrm>
            <a:off x="3716288" y="4581128"/>
            <a:ext cx="2439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200" dirty="0">
                <a:solidFill>
                  <a:prstClr val="white"/>
                </a:solidFill>
              </a:rPr>
              <a:t>11. Podniesienie poziomu adaptacyjności modelu organizacji i kompetencji</a:t>
            </a:r>
            <a:endParaRPr lang="pl-PL" sz="1400" dirty="0">
              <a:solidFill>
                <a:prstClr val="white"/>
              </a:solidFill>
            </a:endParaRPr>
          </a:p>
        </p:txBody>
      </p:sp>
      <p:cxnSp>
        <p:nvCxnSpPr>
          <p:cNvPr id="75" name="Łącznik prosty ze strzałką 74"/>
          <p:cNvCxnSpPr/>
          <p:nvPr/>
        </p:nvCxnSpPr>
        <p:spPr>
          <a:xfrm flipV="1">
            <a:off x="3271044" y="4728049"/>
            <a:ext cx="337232" cy="360039"/>
          </a:xfrm>
          <a:prstGeom prst="straightConnector1">
            <a:avLst/>
          </a:prstGeom>
          <a:ln w="4445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Prostokąt 75"/>
          <p:cNvSpPr/>
          <p:nvPr/>
        </p:nvSpPr>
        <p:spPr>
          <a:xfrm>
            <a:off x="6047656" y="4548029"/>
            <a:ext cx="2844316" cy="104121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77" name="pole tekstowe 76"/>
          <p:cNvSpPr txBox="1"/>
          <p:nvPr/>
        </p:nvSpPr>
        <p:spPr>
          <a:xfrm>
            <a:off x="6695728" y="4509120"/>
            <a:ext cx="2196244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1200" dirty="0">
                <a:solidFill>
                  <a:prstClr val="white"/>
                </a:solidFill>
              </a:rPr>
              <a:t>12. Zwiększenie przychodów </a:t>
            </a:r>
            <a:r>
              <a:rPr lang="pl-PL" sz="1200" dirty="0" smtClean="0">
                <a:solidFill>
                  <a:prstClr val="white"/>
                </a:solidFill>
              </a:rPr>
              <a:t>Uczelni </a:t>
            </a:r>
            <a:r>
              <a:rPr lang="pl-PL" sz="1100" dirty="0">
                <a:solidFill>
                  <a:prstClr val="white"/>
                </a:solidFill>
              </a:rPr>
              <a:t>(dotacje, dofinansowania, darowizny, opłaty, granty, komercjalizacja)</a:t>
            </a:r>
          </a:p>
        </p:txBody>
      </p:sp>
      <p:cxnSp>
        <p:nvCxnSpPr>
          <p:cNvPr id="78" name="Łącznik prosty ze strzałką 77"/>
          <p:cNvCxnSpPr/>
          <p:nvPr/>
        </p:nvCxnSpPr>
        <p:spPr>
          <a:xfrm flipV="1">
            <a:off x="6250484" y="4728049"/>
            <a:ext cx="337232" cy="360039"/>
          </a:xfrm>
          <a:prstGeom prst="straightConnector1">
            <a:avLst/>
          </a:prstGeom>
          <a:ln w="44450" cap="rnd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262DA7-B148-4D21-B9F5-16534206B246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08138" y="1390650"/>
            <a:ext cx="7535862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pl-PL" sz="1800" b="1" dirty="0" smtClean="0"/>
          </a:p>
          <a:p>
            <a:pPr eaLnBrk="1" hangingPunct="1">
              <a:buFont typeface="Arial" charset="0"/>
              <a:buNone/>
            </a:pPr>
            <a:r>
              <a:rPr lang="pl-PL" sz="1400" dirty="0" smtClean="0"/>
              <a:t> </a:t>
            </a:r>
          </a:p>
        </p:txBody>
      </p:sp>
      <p:sp>
        <p:nvSpPr>
          <p:cNvPr id="77827" name="Text Box 4"/>
          <p:cNvSpPr txBox="1">
            <a:spLocks noChangeArrowheads="1"/>
          </p:cNvSpPr>
          <p:nvPr/>
        </p:nvSpPr>
        <p:spPr bwMode="auto">
          <a:xfrm>
            <a:off x="1171575" y="3654425"/>
            <a:ext cx="68214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4000" b="0">
                <a:latin typeface="Arial" charset="0"/>
              </a:rPr>
              <a:t>          </a:t>
            </a:r>
            <a:endParaRPr lang="pl-PL" sz="4400" b="0">
              <a:latin typeface="Arial" charset="0"/>
            </a:endParaRPr>
          </a:p>
        </p:txBody>
      </p:sp>
      <p:sp>
        <p:nvSpPr>
          <p:cNvPr id="77828" name="Text Box 5"/>
          <p:cNvSpPr txBox="1">
            <a:spLocks noChangeArrowheads="1"/>
          </p:cNvSpPr>
          <p:nvPr/>
        </p:nvSpPr>
        <p:spPr bwMode="auto">
          <a:xfrm>
            <a:off x="1071563" y="1520825"/>
            <a:ext cx="7021512" cy="23329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endParaRPr lang="pl-PL" sz="1400" b="0" dirty="0"/>
          </a:p>
          <a:p>
            <a:pPr marL="342900" indent="-342900">
              <a:spcBef>
                <a:spcPct val="20000"/>
              </a:spcBef>
            </a:pPr>
            <a:r>
              <a:rPr lang="pl-PL" sz="1400" b="0" dirty="0" smtClean="0"/>
              <a:t>	</a:t>
            </a:r>
          </a:p>
          <a:p>
            <a:pPr marL="342900" indent="-342900">
              <a:spcBef>
                <a:spcPct val="20000"/>
              </a:spcBef>
            </a:pPr>
            <a:endParaRPr lang="pl-PL" sz="1400" b="0" dirty="0"/>
          </a:p>
          <a:p>
            <a:pPr marL="342900" indent="-342900">
              <a:spcBef>
                <a:spcPct val="20000"/>
              </a:spcBef>
            </a:pPr>
            <a:endParaRPr lang="pl-PL" sz="1400" b="0" dirty="0" smtClean="0"/>
          </a:p>
          <a:p>
            <a:endParaRPr lang="pl-PL" sz="1400" b="0" dirty="0" smtClean="0"/>
          </a:p>
          <a:p>
            <a:pPr marL="342900" indent="-342900">
              <a:spcBef>
                <a:spcPct val="20000"/>
              </a:spcBef>
            </a:pPr>
            <a:endParaRPr lang="pl-PL" sz="1400" b="0" dirty="0"/>
          </a:p>
          <a:p>
            <a:pPr marL="342900" indent="-342900">
              <a:spcBef>
                <a:spcPct val="20000"/>
              </a:spcBef>
            </a:pPr>
            <a:endParaRPr lang="pl-PL" sz="1400" b="0" dirty="0"/>
          </a:p>
          <a:p>
            <a:pPr marL="342900" indent="-342900" algn="ctr">
              <a:spcBef>
                <a:spcPct val="20000"/>
              </a:spcBef>
            </a:pPr>
            <a:r>
              <a:rPr lang="pl-PL" sz="2800" b="0" dirty="0"/>
              <a:t>Dziękuję za uwagę</a:t>
            </a:r>
            <a:r>
              <a:rPr lang="pl-PL" sz="1400" b="0" dirty="0"/>
              <a:t>.</a:t>
            </a: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ytuł 1"/>
          <p:cNvSpPr>
            <a:spLocks/>
          </p:cNvSpPr>
          <p:nvPr/>
        </p:nvSpPr>
        <p:spPr bwMode="auto">
          <a:xfrm>
            <a:off x="919480" y="440668"/>
            <a:ext cx="753586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3200" dirty="0">
                <a:solidFill>
                  <a:prstClr val="black"/>
                </a:solidFill>
                <a:latin typeface="Trebuchet MS" pitchFamily="34" charset="0"/>
              </a:rPr>
              <a:t>Nauczyciele akademiccy</a:t>
            </a:r>
          </a:p>
        </p:txBody>
      </p:sp>
      <p:graphicFrame>
        <p:nvGraphicFramePr>
          <p:cNvPr id="109664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798141"/>
              </p:ext>
            </p:extLst>
          </p:nvPr>
        </p:nvGraphicFramePr>
        <p:xfrm>
          <a:off x="919480" y="1327184"/>
          <a:ext cx="7127182" cy="4417200"/>
        </p:xfrm>
        <a:graphic>
          <a:graphicData uri="http://schemas.openxmlformats.org/drawingml/2006/table">
            <a:tbl>
              <a:tblPr/>
              <a:tblGrid>
                <a:gridCol w="3409348"/>
                <a:gridCol w="1239278"/>
                <a:gridCol w="1239278"/>
                <a:gridCol w="1239278"/>
              </a:tblGrid>
              <a:tr h="36000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Średnia wieku nauczycieli akademickich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2014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48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49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51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F250D"/>
                    </a:solidFill>
                  </a:tcPr>
                </a:tc>
              </a:tr>
              <a:tr h="360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Średnia wieku profesorów na koniec roku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Zwyczajnych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64 lata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64 lata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65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adzwyczajn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ych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58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60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60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Średnia wieku:</a:t>
                      </a: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pl-PL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 stanowisku prof. nadzwyczajnego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57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57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57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 stanowisku docenta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60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61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61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 stanowisku adiunkta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46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46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45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 stanowisku starszego wykładowcy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200" dirty="0" smtClean="0">
                          <a:latin typeface="Trebuchet MS" pitchFamily="34" charset="0"/>
                        </a:rPr>
                        <a:t>56 lat</a:t>
                      </a:r>
                      <a:endParaRPr lang="pl-PL" sz="1200" dirty="0"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200" dirty="0" smtClean="0">
                          <a:latin typeface="Trebuchet MS" pitchFamily="34" charset="0"/>
                        </a:rPr>
                        <a:t>55 lat</a:t>
                      </a:r>
                      <a:endParaRPr lang="pl-PL" sz="1200" dirty="0"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200" dirty="0" smtClean="0">
                          <a:latin typeface="Trebuchet MS" pitchFamily="34" charset="0"/>
                        </a:rPr>
                        <a:t>55 lat</a:t>
                      </a:r>
                      <a:endParaRPr lang="pl-PL" sz="1200" dirty="0">
                        <a:latin typeface="Trebuchet MS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na stanowisku wykładowcy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44 lata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44 lata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45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 na stanowisku asystenta, lektora, instruktora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36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35 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rebuchet MS" pitchFamily="34" charset="0"/>
                        </a:rPr>
                        <a:t>40 lat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1C9CFD-5022-4417-909C-BEF1FB1ED15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0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_pwr_v2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ielkomiejski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Pakiet 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Pakiet 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14175</TotalTime>
  <Words>5635</Words>
  <Application>Microsoft Office PowerPoint</Application>
  <PresentationFormat>Pokaz na ekranie (4:3)</PresentationFormat>
  <Paragraphs>2081</Paragraphs>
  <Slides>88</Slides>
  <Notes>80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Łącza</vt:lpstr>
      </vt:variant>
      <vt:variant>
        <vt:i4>1</vt:i4>
      </vt:variant>
      <vt:variant>
        <vt:lpstr>Tytuły slajdów</vt:lpstr>
      </vt:variant>
      <vt:variant>
        <vt:i4>88</vt:i4>
      </vt:variant>
    </vt:vector>
  </HeadingPairs>
  <TitlesOfParts>
    <vt:vector size="90" baseType="lpstr">
      <vt:lpstr>motyw_pwr_v2</vt:lpstr>
      <vt:lpstr>C:\Users\VAIO\Documents\Politechnika\WI\Informatyzacja_Strategiczne\Strategia.vsd\Rysunek\~Informatyzacja_docelowy\Gatekeeper</vt:lpstr>
      <vt:lpstr>Prezentacja programu PowerPoint</vt:lpstr>
      <vt:lpstr>Władze uczelni      (kadencja 2012-2016)</vt:lpstr>
      <vt:lpstr>Dziekani wydziałów   (kadencja 2012-2016)</vt:lpstr>
      <vt:lpstr>Prezentacja programu PowerPoint</vt:lpstr>
      <vt:lpstr> Plan sprawozdania  </vt:lpstr>
      <vt:lpstr>Pracownicy uczelni</vt:lpstr>
      <vt:lpstr>Nauczyciele akademiccy</vt:lpstr>
      <vt:lpstr>Prezentacja programu PowerPoint</vt:lpstr>
      <vt:lpstr>Prezentacja programu PowerPoint</vt:lpstr>
      <vt:lpstr>Rozwój i kształcenie kadry </vt:lpstr>
      <vt:lpstr>Wyjazdy pracowników</vt:lpstr>
      <vt:lpstr>Działalność naukowo-badawcza w 2014 roku</vt:lpstr>
      <vt:lpstr>Działalność naukowo-badawcza w 2014 roku</vt:lpstr>
      <vt:lpstr>Prezentacja programu PowerPoint</vt:lpstr>
      <vt:lpstr>Prezentacja programu PowerPoint</vt:lpstr>
      <vt:lpstr>Współpraca z gospodarką</vt:lpstr>
      <vt:lpstr>Efekty współpracy z instytucjami zagranicznymi</vt:lpstr>
      <vt:lpstr>Projekty realizowane przez Dział Zarządzania Projektami w 2014 roku  (nie tylko projekty badawcze)</vt:lpstr>
      <vt:lpstr>Centrum Wiedzy i Informacji Naukowo-Technicznej</vt:lpstr>
      <vt:lpstr>Prezentacja programu PowerPoint</vt:lpstr>
      <vt:lpstr>Patenty</vt:lpstr>
      <vt:lpstr>Biblioteki systemu biblioteczno- -informacyjnego Uczelni</vt:lpstr>
      <vt:lpstr>Repozytorium Wiedzy</vt:lpstr>
      <vt:lpstr>Repozytorium Wiedzy</vt:lpstr>
      <vt:lpstr>Nagrody i wyróżnienia naukowców  Politechniki Wrocławskiej</vt:lpstr>
      <vt:lpstr>Prezentacja programu PowerPoint</vt:lpstr>
      <vt:lpstr>Prezentacja programu PowerPoint</vt:lpstr>
      <vt:lpstr>Prezentacja programu PowerPoint</vt:lpstr>
      <vt:lpstr>Prezentacja programu PowerPoint</vt:lpstr>
      <vt:lpstr>Wybrane wydarzenia i osiągnięcia</vt:lpstr>
      <vt:lpstr>Kształcenie</vt:lpstr>
      <vt:lpstr>Studia w liczbach</vt:lpstr>
      <vt:lpstr>Rekrutacja 2014/2015</vt:lpstr>
      <vt:lpstr>Rekrutacja 2014/2015</vt:lpstr>
      <vt:lpstr>Specjalne projekty rekrutacyjno- -dydaktyczne w roku 2014/2015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Wydarzenia i akcje  promocyjne</vt:lpstr>
      <vt:lpstr>Wybrane wydarzenia</vt:lpstr>
      <vt:lpstr>Promocja Uczelni w internecie</vt:lpstr>
      <vt:lpstr>Kampania rekrutacyjna Uczelni</vt:lpstr>
      <vt:lpstr>Kampania rekrutacyjna Uczelni</vt:lpstr>
      <vt:lpstr>Współpraca ze szkołami ponadgimnazjalnymi</vt:lpstr>
      <vt:lpstr>Prezentacja programu PowerPoint</vt:lpstr>
      <vt:lpstr>Prezentacja programu PowerPoint</vt:lpstr>
      <vt:lpstr>Mienie Uczelni</vt:lpstr>
      <vt:lpstr>Prezentacja programu PowerPoint</vt:lpstr>
      <vt:lpstr>Mienie Uczelni</vt:lpstr>
      <vt:lpstr>Prezentacja programu PowerPoint</vt:lpstr>
      <vt:lpstr>Remonty i inwestycje budowlane </vt:lpstr>
      <vt:lpstr>Archiwum Politechniki Wrocławskiej</vt:lpstr>
      <vt:lpstr>Bulwar</vt:lpstr>
      <vt:lpstr>Aleja Profesorów</vt:lpstr>
      <vt:lpstr>„Tołpówka”</vt:lpstr>
      <vt:lpstr>Prezentacja programu PowerPoint</vt:lpstr>
      <vt:lpstr>Prezentacja programu PowerPoint</vt:lpstr>
      <vt:lpstr>Zespół Szkół Akademickich</vt:lpstr>
      <vt:lpstr>Gmach Główny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Finanse – przychody </vt:lpstr>
      <vt:lpstr>Finanse – koszty</vt:lpstr>
      <vt:lpstr>Wynagrodzenia</vt:lpstr>
      <vt:lpstr>Wynagrodzenia </vt:lpstr>
      <vt:lpstr>Wynagrodzenia</vt:lpstr>
      <vt:lpstr>Finanse – wynik finansowy</vt:lpstr>
      <vt:lpstr>Struktura organizacyjna Uczelni - zmiany</vt:lpstr>
      <vt:lpstr>Struktura organizacyjna Uczelni — zmiany</vt:lpstr>
      <vt:lpstr>Struktura organizacyjna Uczelni - zmiany</vt:lpstr>
      <vt:lpstr>Wyzwania w procesie realizacji Strategii Rozwoju Politechniki Wrocławskiej</vt:lpstr>
      <vt:lpstr>Status realizacji Strategii Uczelni za rok 2014</vt:lpstr>
      <vt:lpstr>LIDERZY – inicjatywy projektowe</vt:lpstr>
      <vt:lpstr>Adaptacja Strategii - odniesienie  do wypracowanej Mapy Strategii</vt:lpstr>
      <vt:lpstr>ADAPTACJA STRATEGII - Mapa Strategii PWr</vt:lpstr>
      <vt:lpstr>ZMODYFIKOWANE CELE STRATEGICZNE  do projektu adaptacji strategii </vt:lpstr>
      <vt:lpstr>Prezentacja programu PowerPoint</vt:lpstr>
    </vt:vector>
  </TitlesOfParts>
  <Company>Pwr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2013</dc:title>
  <dc:subject>Sprawozdanie Rektora z działalności uczelni</dc:subject>
  <dc:creator>Małgorzata Bernat</dc:creator>
  <cp:lastModifiedBy>Małgorzata Kałuża</cp:lastModifiedBy>
  <cp:revision>1188</cp:revision>
  <cp:lastPrinted>2015-07-09T07:13:05Z</cp:lastPrinted>
  <dcterms:created xsi:type="dcterms:W3CDTF">2007-06-27T10:18:07Z</dcterms:created>
  <dcterms:modified xsi:type="dcterms:W3CDTF">2015-07-09T12:25:21Z</dcterms:modified>
</cp:coreProperties>
</file>