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83"/>
  </p:notesMasterIdLst>
  <p:handoutMasterIdLst>
    <p:handoutMasterId r:id="rId84"/>
  </p:handoutMasterIdLst>
  <p:sldIdLst>
    <p:sldId id="350" r:id="rId2"/>
    <p:sldId id="577" r:id="rId3"/>
    <p:sldId id="578" r:id="rId4"/>
    <p:sldId id="579" r:id="rId5"/>
    <p:sldId id="354" r:id="rId6"/>
    <p:sldId id="666" r:id="rId7"/>
    <p:sldId id="581" r:id="rId8"/>
    <p:sldId id="582" r:id="rId9"/>
    <p:sldId id="664" r:id="rId10"/>
    <p:sldId id="489" r:id="rId11"/>
    <p:sldId id="667" r:id="rId12"/>
    <p:sldId id="665" r:id="rId13"/>
    <p:sldId id="585" r:id="rId14"/>
    <p:sldId id="586" r:id="rId15"/>
    <p:sldId id="587" r:id="rId16"/>
    <p:sldId id="588" r:id="rId17"/>
    <p:sldId id="591" r:id="rId18"/>
    <p:sldId id="593" r:id="rId19"/>
    <p:sldId id="594" r:id="rId20"/>
    <p:sldId id="595" r:id="rId21"/>
    <p:sldId id="596" r:id="rId22"/>
    <p:sldId id="597" r:id="rId23"/>
    <p:sldId id="598" r:id="rId24"/>
    <p:sldId id="599" r:id="rId25"/>
    <p:sldId id="600" r:id="rId26"/>
    <p:sldId id="668" r:id="rId27"/>
    <p:sldId id="601" r:id="rId28"/>
    <p:sldId id="602" r:id="rId29"/>
    <p:sldId id="603" r:id="rId30"/>
    <p:sldId id="604" r:id="rId31"/>
    <p:sldId id="605" r:id="rId32"/>
    <p:sldId id="606" r:id="rId33"/>
    <p:sldId id="607" r:id="rId34"/>
    <p:sldId id="608" r:id="rId35"/>
    <p:sldId id="609" r:id="rId36"/>
    <p:sldId id="610" r:id="rId37"/>
    <p:sldId id="611" r:id="rId38"/>
    <p:sldId id="612" r:id="rId39"/>
    <p:sldId id="614" r:id="rId40"/>
    <p:sldId id="615" r:id="rId41"/>
    <p:sldId id="616" r:id="rId42"/>
    <p:sldId id="617" r:id="rId43"/>
    <p:sldId id="618" r:id="rId44"/>
    <p:sldId id="619" r:id="rId45"/>
    <p:sldId id="620" r:id="rId46"/>
    <p:sldId id="621" r:id="rId47"/>
    <p:sldId id="622" r:id="rId48"/>
    <p:sldId id="623" r:id="rId49"/>
    <p:sldId id="624" r:id="rId50"/>
    <p:sldId id="625" r:id="rId51"/>
    <p:sldId id="626" r:id="rId52"/>
    <p:sldId id="632" r:id="rId53"/>
    <p:sldId id="633" r:id="rId54"/>
    <p:sldId id="634" r:id="rId55"/>
    <p:sldId id="635" r:id="rId56"/>
    <p:sldId id="636" r:id="rId57"/>
    <p:sldId id="637" r:id="rId58"/>
    <p:sldId id="638" r:id="rId59"/>
    <p:sldId id="639" r:id="rId60"/>
    <p:sldId id="640" r:id="rId61"/>
    <p:sldId id="641" r:id="rId62"/>
    <p:sldId id="642" r:id="rId63"/>
    <p:sldId id="643" r:id="rId64"/>
    <p:sldId id="662" r:id="rId65"/>
    <p:sldId id="644" r:id="rId66"/>
    <p:sldId id="646" r:id="rId67"/>
    <p:sldId id="648" r:id="rId68"/>
    <p:sldId id="649" r:id="rId69"/>
    <p:sldId id="650" r:id="rId70"/>
    <p:sldId id="651" r:id="rId71"/>
    <p:sldId id="652" r:id="rId72"/>
    <p:sldId id="653" r:id="rId73"/>
    <p:sldId id="654" r:id="rId74"/>
    <p:sldId id="655" r:id="rId75"/>
    <p:sldId id="657" r:id="rId76"/>
    <p:sldId id="658" r:id="rId77"/>
    <p:sldId id="659" r:id="rId78"/>
    <p:sldId id="660" r:id="rId79"/>
    <p:sldId id="661" r:id="rId80"/>
    <p:sldId id="663" r:id="rId81"/>
    <p:sldId id="406" r:id="rId82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F10"/>
    <a:srgbClr val="9F250D"/>
    <a:srgbClr val="DDDDDD"/>
    <a:srgbClr val="C0C0C0"/>
    <a:srgbClr val="066DCA"/>
    <a:srgbClr val="007CD0"/>
    <a:srgbClr val="0089E6"/>
    <a:srgbClr val="057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4" autoAdjust="0"/>
    <p:restoredTop sz="94670" autoAdjust="0"/>
  </p:normalViewPr>
  <p:slideViewPr>
    <p:cSldViewPr snapToObjects="1">
      <p:cViewPr>
        <p:scale>
          <a:sx n="100" d="100"/>
          <a:sy n="100" d="100"/>
        </p:scale>
        <p:origin x="-564" y="504"/>
      </p:cViewPr>
      <p:guideLst>
        <p:guide orient="horz" pos="2387"/>
        <p:guide orient="horz" pos="346"/>
        <p:guide orient="horz" pos="958"/>
        <p:guide orient="horz" pos="2976"/>
        <p:guide orient="horz" pos="2160"/>
        <p:guide orient="horz" pos="3589"/>
        <p:guide pos="725"/>
        <p:guide pos="5080"/>
        <p:guide pos="3742"/>
        <p:guide pos="3560"/>
        <p:guide pos="2789"/>
        <p:guide pos="297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11" d="100"/>
          <a:sy n="111" d="100"/>
        </p:scale>
        <p:origin x="-852" y="-9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2.xml"/><Relationship Id="rId7" Type="http://schemas.openxmlformats.org/officeDocument/2006/relationships/slide" Target="slides/slide36.xml"/><Relationship Id="rId2" Type="http://schemas.openxmlformats.org/officeDocument/2006/relationships/slide" Target="slides/slide31.xml"/><Relationship Id="rId1" Type="http://schemas.openxmlformats.org/officeDocument/2006/relationships/slide" Target="slides/slide2.xml"/><Relationship Id="rId6" Type="http://schemas.openxmlformats.org/officeDocument/2006/relationships/slide" Target="slides/slide35.xml"/><Relationship Id="rId5" Type="http://schemas.openxmlformats.org/officeDocument/2006/relationships/slide" Target="slides/slide34.xml"/><Relationship Id="rId4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artosz.kuriata\Documents\PRACA\ranking%20uczelni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artosz.kuriata\Documents\PRACA\ranking%20uczelni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Excel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Zeszyt1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ACOWE\!BIURO%20PRASOWE\SPRAWOZDANIE_ZA_2012\slaj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PRACOWE\!BIURO%20PRASOWE\SPRAWOZDANIE_ZA_2012\slaj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Arkusz1!$E$2</c:f>
              <c:strCache>
                <c:ptCount val="1"/>
                <c:pt idx="0">
                  <c:v>Liczba zgłoszeń patentowych w latach 2008-2012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Arkusz1!$B$3:$B$13</c:f>
              <c:strCache>
                <c:ptCount val="11"/>
                <c:pt idx="0">
                  <c:v>Politechnika Wrocławska</c:v>
                </c:pt>
                <c:pt idx="1">
                  <c:v>AGH w Krakowie</c:v>
                </c:pt>
                <c:pt idx="2">
                  <c:v>Politechnika Poznańska</c:v>
                </c:pt>
                <c:pt idx="3">
                  <c:v>Politechnika Śląska</c:v>
                </c:pt>
                <c:pt idx="4">
                  <c:v>Politechnika Łódzka</c:v>
                </c:pt>
                <c:pt idx="5">
                  <c:v>ZUT w Szczecinie</c:v>
                </c:pt>
                <c:pt idx="6">
                  <c:v>Uniwersytet Przyrodniczy we Wrocławiu</c:v>
                </c:pt>
                <c:pt idx="7">
                  <c:v>Politechnika Warszawska</c:v>
                </c:pt>
                <c:pt idx="8">
                  <c:v>Politechnika Gdańska</c:v>
                </c:pt>
                <c:pt idx="9">
                  <c:v>Politechnika Lubelska</c:v>
                </c:pt>
                <c:pt idx="10">
                  <c:v>Uniwersytet Technologiczno-Przyrodniczy w Bydgoszczy</c:v>
                </c:pt>
              </c:strCache>
            </c:strRef>
          </c:cat>
          <c:val>
            <c:numRef>
              <c:f>Arkusz1!$E$3:$E$13</c:f>
              <c:numCache>
                <c:formatCode>General</c:formatCode>
                <c:ptCount val="11"/>
                <c:pt idx="0">
                  <c:v>634</c:v>
                </c:pt>
                <c:pt idx="1">
                  <c:v>385</c:v>
                </c:pt>
                <c:pt idx="2">
                  <c:v>266</c:v>
                </c:pt>
                <c:pt idx="3">
                  <c:v>257</c:v>
                </c:pt>
                <c:pt idx="4">
                  <c:v>253</c:v>
                </c:pt>
                <c:pt idx="5">
                  <c:v>245</c:v>
                </c:pt>
                <c:pt idx="6">
                  <c:v>214</c:v>
                </c:pt>
                <c:pt idx="7">
                  <c:v>199</c:v>
                </c:pt>
                <c:pt idx="8">
                  <c:v>197</c:v>
                </c:pt>
                <c:pt idx="9">
                  <c:v>167</c:v>
                </c:pt>
                <c:pt idx="10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009664"/>
        <c:axId val="99011200"/>
        <c:axId val="0"/>
      </c:bar3DChart>
      <c:catAx>
        <c:axId val="99009664"/>
        <c:scaling>
          <c:orientation val="minMax"/>
        </c:scaling>
        <c:delete val="0"/>
        <c:axPos val="b"/>
        <c:majorTickMark val="out"/>
        <c:minorTickMark val="none"/>
        <c:tickLblPos val="nextTo"/>
        <c:crossAx val="99011200"/>
        <c:crosses val="autoZero"/>
        <c:auto val="1"/>
        <c:lblAlgn val="ctr"/>
        <c:lblOffset val="100"/>
        <c:noMultiLvlLbl val="0"/>
      </c:catAx>
      <c:valAx>
        <c:axId val="990112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0096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Arkusz1!$D$2</c:f>
              <c:strCache>
                <c:ptCount val="1"/>
                <c:pt idx="0">
                  <c:v>Liczba zgłoszeń patentowych w 2012 r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Arkusz1!$B$3:$B$13</c:f>
              <c:strCache>
                <c:ptCount val="11"/>
                <c:pt idx="0">
                  <c:v>Politechnika Wrocławska</c:v>
                </c:pt>
                <c:pt idx="1">
                  <c:v>Uniwersytet Przyrodniczy we Wrocławiu</c:v>
                </c:pt>
                <c:pt idx="2">
                  <c:v>AGH w Krakowie</c:v>
                </c:pt>
                <c:pt idx="3">
                  <c:v>Politechnika Poznańska</c:v>
                </c:pt>
                <c:pt idx="4">
                  <c:v>Politechnika Łódzka</c:v>
                </c:pt>
                <c:pt idx="5">
                  <c:v>Politechnika Lubelska</c:v>
                </c:pt>
                <c:pt idx="6">
                  <c:v>Politechnika Śląska</c:v>
                </c:pt>
                <c:pt idx="7">
                  <c:v>ZUT w Szczecinie</c:v>
                </c:pt>
                <c:pt idx="8">
                  <c:v>Politechnika Warszawska</c:v>
                </c:pt>
                <c:pt idx="9">
                  <c:v>Politechnika Gdańska</c:v>
                </c:pt>
                <c:pt idx="10">
                  <c:v>Uniwersytet Technologiczno-Przyrodniczy w Bydgoszczy</c:v>
                </c:pt>
              </c:strCache>
            </c:strRef>
          </c:cat>
          <c:val>
            <c:numRef>
              <c:f>Arkusz1!$D$3:$D$13</c:f>
              <c:numCache>
                <c:formatCode>General</c:formatCode>
                <c:ptCount val="11"/>
                <c:pt idx="0">
                  <c:v>168</c:v>
                </c:pt>
                <c:pt idx="1">
                  <c:v>48</c:v>
                </c:pt>
                <c:pt idx="2">
                  <c:v>42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9927936"/>
        <c:axId val="99929472"/>
        <c:axId val="0"/>
      </c:bar3DChart>
      <c:catAx>
        <c:axId val="99927936"/>
        <c:scaling>
          <c:orientation val="minMax"/>
        </c:scaling>
        <c:delete val="0"/>
        <c:axPos val="b"/>
        <c:majorTickMark val="out"/>
        <c:minorTickMark val="none"/>
        <c:tickLblPos val="nextTo"/>
        <c:crossAx val="99929472"/>
        <c:crosses val="autoZero"/>
        <c:auto val="1"/>
        <c:lblAlgn val="ctr"/>
        <c:lblOffset val="100"/>
        <c:noMultiLvlLbl val="0"/>
      </c:catAx>
      <c:valAx>
        <c:axId val="9992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99279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140847004653843"/>
          <c:y val="0.26885390767564865"/>
          <c:w val="0.4011016522855485"/>
          <c:h val="0.6317570716919066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dotacja z MNiSW</c:v>
                </c:pt>
              </c:strCache>
            </c:strRef>
          </c:tx>
          <c:invertIfNegative val="0"/>
          <c:cat>
            <c:numRef>
              <c:f>Arkusz1!$A$2:$A$3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2012</c:v>
                </c:pt>
              </c:numCache>
            </c:numRef>
          </c:cat>
          <c:val>
            <c:numRef>
              <c:f>Arkusz1!$B$2:$B$3</c:f>
              <c:numCache>
                <c:formatCode>0</c:formatCode>
                <c:ptCount val="2"/>
                <c:pt idx="0">
                  <c:v>1961200</c:v>
                </c:pt>
                <c:pt idx="1">
                  <c:v>1963200</c:v>
                </c:pt>
              </c:numCache>
            </c:numRef>
          </c:val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dochody zewnętrzne</c:v>
                </c:pt>
              </c:strCache>
            </c:strRef>
          </c:tx>
          <c:invertIfNegative val="0"/>
          <c:cat>
            <c:numRef>
              <c:f>Arkusz1!$A$2:$A$3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2012</c:v>
                </c:pt>
              </c:numCache>
            </c:numRef>
          </c:cat>
          <c:val>
            <c:numRef>
              <c:f>Arkusz1!$C$2:$C$3</c:f>
              <c:numCache>
                <c:formatCode>0</c:formatCode>
                <c:ptCount val="2"/>
                <c:pt idx="0">
                  <c:v>262803</c:v>
                </c:pt>
                <c:pt idx="1">
                  <c:v>314931</c:v>
                </c:pt>
              </c:numCache>
            </c:numRef>
          </c:val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dochody wewnętrzne</c:v>
                </c:pt>
              </c:strCache>
            </c:strRef>
          </c:tx>
          <c:invertIfNegative val="0"/>
          <c:cat>
            <c:numRef>
              <c:f>Arkusz1!$A$2:$A$3</c:f>
              <c:numCache>
                <c:formatCode>General</c:formatCode>
                <c:ptCount val="2"/>
                <c:pt idx="0">
                  <c:v>2011</c:v>
                </c:pt>
                <c:pt idx="1">
                  <c:v>2012</c:v>
                </c:pt>
              </c:numCache>
            </c:numRef>
          </c:cat>
          <c:val>
            <c:numRef>
              <c:f>Arkusz1!$D$2:$D$3</c:f>
              <c:numCache>
                <c:formatCode>0</c:formatCode>
                <c:ptCount val="2"/>
                <c:pt idx="0">
                  <c:v>331448</c:v>
                </c:pt>
                <c:pt idx="1">
                  <c:v>173423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7028224"/>
        <c:axId val="127030016"/>
        <c:axId val="0"/>
      </c:bar3DChart>
      <c:catAx>
        <c:axId val="12702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pl-PL"/>
          </a:p>
        </c:txPr>
        <c:crossAx val="127030016"/>
        <c:crosses val="autoZero"/>
        <c:auto val="1"/>
        <c:lblAlgn val="ctr"/>
        <c:lblOffset val="100"/>
        <c:noMultiLvlLbl val="0"/>
      </c:catAx>
      <c:valAx>
        <c:axId val="12703001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pl-PL"/>
          </a:p>
        </c:txPr>
        <c:crossAx val="127028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756715641808721"/>
          <c:y val="0.46162987899470487"/>
          <c:w val="0.30522997444728417"/>
          <c:h val="0.35993334096604712"/>
        </c:manualLayout>
      </c:layout>
      <c:overlay val="0"/>
      <c:txPr>
        <a:bodyPr/>
        <a:lstStyle/>
        <a:p>
          <a:pPr>
            <a:defRPr sz="1000" baseline="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>
                <a:latin typeface="Trebuchet MS" pitchFamily="34" charset="0"/>
              </a:defRPr>
            </a:pPr>
            <a:r>
              <a:rPr lang="pl-PL" sz="1200" dirty="0">
                <a:latin typeface="Trebuchet MS" pitchFamily="34" charset="0"/>
              </a:rPr>
              <a:t>Programy w ogólnej kwocie dofinansowania </a:t>
            </a:r>
          </a:p>
        </c:rich>
      </c:tx>
      <c:layout>
        <c:manualLayout>
          <c:xMode val="edge"/>
          <c:yMode val="edge"/>
          <c:x val="2.1452813486673526E-3"/>
          <c:y val="6.3091029101341678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46095595113088"/>
          <c:y val="0.16582430383552155"/>
          <c:w val="0.32071740067772675"/>
          <c:h val="0.81825789708775853"/>
        </c:manualLayout>
      </c:layout>
      <c:pie3D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Programy w ogólnej kwocie dofinansowania </c:v>
                </c:pt>
              </c:strCache>
            </c:strRef>
          </c:tx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Arkusz1!$A$2:$A$5</c:f>
              <c:strCache>
                <c:ptCount val="4"/>
                <c:pt idx="0">
                  <c:v>POIG</c:v>
                </c:pt>
                <c:pt idx="1">
                  <c:v>POiŚ</c:v>
                </c:pt>
                <c:pt idx="2">
                  <c:v>POKL</c:v>
                </c:pt>
                <c:pt idx="3">
                  <c:v>RPO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0">
                  <c:v>0.46266716895837251</c:v>
                </c:pt>
                <c:pt idx="1">
                  <c:v>0.22139762667168955</c:v>
                </c:pt>
                <c:pt idx="2">
                  <c:v>0.17594650593332073</c:v>
                </c:pt>
                <c:pt idx="3">
                  <c:v>0.13998869843661702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8775834943070846"/>
          <c:y val="0.24903891397687838"/>
          <c:w val="0.12926323598453218"/>
          <c:h val="0.666285853859375"/>
        </c:manualLayout>
      </c:layout>
      <c:overlay val="0"/>
      <c:txPr>
        <a:bodyPr/>
        <a:lstStyle/>
        <a:p>
          <a:pPr>
            <a:defRPr>
              <a:latin typeface="Trebuchet MS" pitchFamily="34" charset="0"/>
            </a:defRPr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u="sng"/>
      </a:pPr>
      <a:endParaRPr lang="pl-P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577</c:v>
                </c:pt>
                <c:pt idx="1">
                  <c:v>520</c:v>
                </c:pt>
                <c:pt idx="2">
                  <c:v>941</c:v>
                </c:pt>
                <c:pt idx="3">
                  <c:v>742</c:v>
                </c:pt>
                <c:pt idx="4">
                  <c:v>765</c:v>
                </c:pt>
                <c:pt idx="5">
                  <c:v>547</c:v>
                </c:pt>
                <c:pt idx="6">
                  <c:v>423</c:v>
                </c:pt>
                <c:pt idx="7">
                  <c:v>337</c:v>
                </c:pt>
                <c:pt idx="8">
                  <c:v>619</c:v>
                </c:pt>
                <c:pt idx="9">
                  <c:v>635</c:v>
                </c:pt>
                <c:pt idx="10">
                  <c:v>466</c:v>
                </c:pt>
                <c:pt idx="11">
                  <c:v>355</c:v>
                </c:pt>
              </c:numCache>
            </c:numRef>
          </c:val>
        </c:ser>
        <c:ser>
          <c:idx val="1"/>
          <c:order val="1"/>
          <c:invertIfNegative val="0"/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Arkusz1!$C$2:$C$13</c:f>
              <c:numCache>
                <c:formatCode>General</c:formatCode>
                <c:ptCount val="12"/>
              </c:numCache>
            </c:numRef>
          </c:val>
        </c:ser>
        <c:ser>
          <c:idx val="2"/>
          <c:order val="2"/>
          <c:invertIfNegative val="0"/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Arkusz1!$D$2:$D$13</c:f>
              <c:numCache>
                <c:formatCode>General</c:formatCode>
                <c:ptCount val="1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0704896"/>
        <c:axId val="110706688"/>
      </c:barChart>
      <c:catAx>
        <c:axId val="110704896"/>
        <c:scaling>
          <c:orientation val="minMax"/>
        </c:scaling>
        <c:delete val="0"/>
        <c:axPos val="b"/>
        <c:majorTickMark val="out"/>
        <c:minorTickMark val="none"/>
        <c:tickLblPos val="nextTo"/>
        <c:crossAx val="110706688"/>
        <c:crosses val="autoZero"/>
        <c:auto val="1"/>
        <c:lblAlgn val="ctr"/>
        <c:lblOffset val="100"/>
        <c:noMultiLvlLbl val="0"/>
      </c:catAx>
      <c:valAx>
        <c:axId val="1107066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704896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2753048274029101E-2"/>
          <c:y val="0.12826948200981608"/>
          <c:w val="0.80073862919033867"/>
          <c:h val="0.74346103598036772"/>
        </c:manualLayout>
      </c:layout>
      <c:pie3DChart>
        <c:varyColors val="1"/>
        <c:ser>
          <c:idx val="0"/>
          <c:order val="0"/>
          <c:explosion val="6"/>
          <c:dLbls>
            <c:dLbl>
              <c:idx val="1"/>
              <c:layout>
                <c:manualLayout>
                  <c:x val="-0.18801820658493637"/>
                  <c:y val="-0.20681614349775784"/>
                </c:manualLayout>
              </c:layout>
              <c:tx>
                <c:rich>
                  <a:bodyPr/>
                  <a:lstStyle/>
                  <a:p>
                    <a:r>
                      <a:rPr lang="pl-PL"/>
                      <a:t>inne</a:t>
                    </a:r>
                    <a:r>
                      <a:rPr lang="pl-PL" baseline="0"/>
                      <a:t> -</a:t>
                    </a:r>
                  </a:p>
                  <a:p>
                    <a:r>
                      <a:rPr lang="en-US"/>
                      <a:t>pozytywne
</a:t>
                    </a:r>
                    <a:r>
                      <a:rPr lang="pl-PL"/>
                      <a:t>6294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31167148410246187"/>
                  <c:y val="0.44303143721384602"/>
                </c:manualLayout>
              </c:layout>
              <c:tx>
                <c:rich>
                  <a:bodyPr/>
                  <a:lstStyle/>
                  <a:p>
                    <a:r>
                      <a:rPr lang="pl-PL" sz="900" dirty="0" smtClean="0"/>
                      <a:t>nieprzychylne</a:t>
                    </a:r>
                    <a:r>
                      <a:rPr lang="en-US" dirty="0"/>
                      <a:t>
</a:t>
                    </a:r>
                    <a:r>
                      <a:rPr lang="pl-PL" dirty="0"/>
                      <a:t>11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14119910960497026"/>
                  <c:y val="4.3348281016442461E-2"/>
                </c:manualLayout>
              </c:layout>
              <c:tx>
                <c:rich>
                  <a:bodyPr/>
                  <a:lstStyle/>
                  <a:p>
                    <a:r>
                      <a:rPr lang="pl-PL">
                        <a:solidFill>
                          <a:srgbClr val="FF0000"/>
                        </a:solidFill>
                      </a:rPr>
                      <a:t>***</a:t>
                    </a:r>
                    <a:r>
                      <a:rPr lang="en-US"/>
                      <a:t>duże materiały
</a:t>
                    </a:r>
                    <a:r>
                      <a:rPr lang="pl-PL"/>
                      <a:t>622</a:t>
                    </a:r>
                    <a:endParaRPr lang="en-US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Arkusz1!$A$16:$A$19</c:f>
              <c:strCache>
                <c:ptCount val="4"/>
                <c:pt idx="0">
                  <c:v>PUBLKACJE:</c:v>
                </c:pt>
                <c:pt idx="1">
                  <c:v>pozytywne</c:v>
                </c:pt>
                <c:pt idx="2">
                  <c:v>negatywne</c:v>
                </c:pt>
                <c:pt idx="3">
                  <c:v>duże materiały</c:v>
                </c:pt>
              </c:strCache>
            </c:strRef>
          </c:cat>
          <c:val>
            <c:numRef>
              <c:f>Arkusz1!$B$16:$B$19</c:f>
              <c:numCache>
                <c:formatCode>General</c:formatCode>
                <c:ptCount val="4"/>
                <c:pt idx="1">
                  <c:v>6294</c:v>
                </c:pt>
                <c:pt idx="2">
                  <c:v>11</c:v>
                </c:pt>
                <c:pt idx="3">
                  <c:v>622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0.1926</cdr:x>
      <cdr:y>0.0802</cdr:y>
    </cdr:from>
    <cdr:to>
      <cdr:x>0.78288</cdr:x>
      <cdr:y>0.23561</cdr:y>
    </cdr:to>
    <cdr:sp macro="" textlink="">
      <cdr:nvSpPr>
        <cdr:cNvPr id="2" name="Rectangle 3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998535" y="251213"/>
          <a:ext cx="3060340" cy="4868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/>
        <a:lstStyle xmlns:a="http://schemas.openxmlformats.org/drawingml/2006/main">
          <a:defPPr>
            <a:defRPr lang="pl-PL"/>
          </a:defPPr>
          <a:lvl1pPr algn="l" rtl="0" fontAlgn="base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b="1" kern="1200">
              <a:solidFill>
                <a:schemeClr val="tx1"/>
              </a:solidFill>
              <a:latin typeface="Trebuchet MS" pitchFamily="34" charset="0"/>
              <a:ea typeface="+mn-ea"/>
              <a:cs typeface="+mn-cs"/>
            </a:defRPr>
          </a:lvl9pPr>
        </a:lstStyle>
        <a:p xmlns:a="http://schemas.openxmlformats.org/drawingml/2006/main">
          <a:pPr algn="ctr">
            <a:buFont typeface="Arial" charset="0"/>
            <a:buNone/>
          </a:pPr>
          <a:r>
            <a:rPr lang="pl-PL" sz="1200" b="0" dirty="0"/>
            <a:t>Finansowanie (zł) działalności studenckiej w latach 2011-2012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323"/>
            <a:ext cx="2944813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323"/>
            <a:ext cx="2946400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9A9DB0D-DBBE-461D-A5A8-678B133DC6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6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269" tIns="50134" rIns="100269" bIns="50134" numCol="1" anchor="t" anchorCtr="0" compatLnSpc="1">
            <a:prstTxWarp prst="textNoShape">
              <a:avLst/>
            </a:prstTxWarp>
          </a:bodyPr>
          <a:lstStyle>
            <a:lvl1pPr defTabSz="10033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4813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269" tIns="50134" rIns="100269" bIns="50134" numCol="1" anchor="t" anchorCtr="0" compatLnSpc="1">
            <a:prstTxWarp prst="textNoShape">
              <a:avLst/>
            </a:prstTxWarp>
          </a:bodyPr>
          <a:lstStyle>
            <a:lvl1pPr algn="r" defTabSz="10033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955"/>
            <a:ext cx="5438775" cy="4467383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269" tIns="50134" rIns="100269" bIns="501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323"/>
            <a:ext cx="2944813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269" tIns="50134" rIns="100269" bIns="50134" numCol="1" anchor="b" anchorCtr="0" compatLnSpc="1">
            <a:prstTxWarp prst="textNoShape">
              <a:avLst/>
            </a:prstTxWarp>
          </a:bodyPr>
          <a:lstStyle>
            <a:lvl1pPr defTabSz="1003300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4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28323"/>
            <a:ext cx="2944813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00269" tIns="50134" rIns="100269" bIns="50134" numCol="1" anchor="b" anchorCtr="0" compatLnSpc="1">
            <a:prstTxWarp prst="textNoShape">
              <a:avLst/>
            </a:prstTxWarp>
          </a:bodyPr>
          <a:lstStyle>
            <a:lvl1pPr algn="r" defTabSz="1003300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F9FBDEFB-CF45-4072-BD3D-DA12E25D34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6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8409-C4DB-4117-B1CF-BD572E20721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474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51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2525" cy="37226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D258A-51CE-4CD5-92F1-C88FCCF08CDE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104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102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59B1A8-AA12-41BE-9043-2EA05749F026}" type="slidenum">
              <a:rPr lang="pl-PL" smtClean="0"/>
              <a:pPr/>
              <a:t>76</a:t>
            </a:fld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7158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33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defTabSz="10033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defTabSz="10033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defTabSz="10033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defTabSz="1003300" eaLnBrk="0" hangingPunct="0"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defTabSz="10033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20738" algn="l"/>
                <a:tab pos="1233488" algn="l"/>
                <a:tab pos="1644650" algn="l"/>
                <a:tab pos="2055813" algn="l"/>
                <a:tab pos="2468563" algn="l"/>
                <a:tab pos="2879725" algn="l"/>
                <a:tab pos="3290888" algn="l"/>
                <a:tab pos="3703638" algn="l"/>
                <a:tab pos="4114800" algn="l"/>
                <a:tab pos="4525963" algn="l"/>
                <a:tab pos="4938713" algn="l"/>
                <a:tab pos="5349875" algn="l"/>
                <a:tab pos="5761038" algn="l"/>
                <a:tab pos="6173788" algn="l"/>
                <a:tab pos="6584950" algn="l"/>
                <a:tab pos="6996113" algn="l"/>
                <a:tab pos="7408863" algn="l"/>
                <a:tab pos="7820025" algn="l"/>
                <a:tab pos="8231188" algn="l"/>
              </a:tabLs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fld id="{B0CA89A1-AAC3-47EF-9A7A-48D6FE1E2637}" type="slidenum">
              <a:rPr lang="pl-PL" b="0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15</a:t>
            </a:fld>
            <a:endParaRPr lang="pl-PL" b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5650"/>
            <a:ext cx="4960938" cy="37211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  <p:sp>
        <p:nvSpPr>
          <p:cNvPr id="12292" name="Symbol zastępczy numeru slajdu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033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defTabSz="10033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defTabSz="10033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defTabSz="10033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defTabSz="1003300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defTabSz="10033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fld id="{4BCC1E21-14C2-4479-8229-D884B2B76BB1}" type="slidenum">
              <a:rPr lang="pl-PL" b="0" smtClean="0">
                <a:latin typeface="Arial" charset="0"/>
              </a:rPr>
              <a:pPr eaLnBrk="1" hangingPunct="1">
                <a:defRPr/>
              </a:pPr>
              <a:t>25</a:t>
            </a:fld>
            <a:endParaRPr lang="pl-PL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713"/>
            <a:fld id="{125A7A97-2218-4B1A-A4B4-6F3B9C6A928C}" type="slidenum">
              <a:rPr lang="pl-PL" smtClean="0"/>
              <a:pPr defTabSz="1001713"/>
              <a:t>31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713"/>
            <a:fld id="{8548DDE8-9BD0-4440-B235-00FDE3C17728}" type="slidenum">
              <a:rPr lang="pl-PL" smtClean="0"/>
              <a:pPr defTabSz="1001713"/>
              <a:t>32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713"/>
            <a:fld id="{35ED2243-2860-4164-8AF2-590C86975FE3}" type="slidenum">
              <a:rPr lang="pl-PL" smtClean="0"/>
              <a:pPr defTabSz="1001713"/>
              <a:t>33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713"/>
            <a:fld id="{05B88E2B-FFFE-43A9-B769-008A6C12A62F}" type="slidenum">
              <a:rPr lang="pl-PL" smtClean="0"/>
              <a:pPr defTabSz="1001713"/>
              <a:t>34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713"/>
            <a:fld id="{71CB011D-8B64-407F-BDC7-F4B64A714865}" type="slidenum">
              <a:rPr lang="pl-PL" smtClean="0"/>
              <a:pPr defTabSz="1001713"/>
              <a:t>35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713"/>
            <a:fld id="{6DBC2F35-E07F-49D1-BCD8-CA7A827EAC2F}" type="slidenum">
              <a:rPr lang="pl-PL" smtClean="0"/>
              <a:pPr defTabSz="1001713"/>
              <a:t>36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C7B07-AF52-4154-B65C-455C943D8AD9}" type="datetime1">
              <a:rPr lang="en-US" smtClean="0"/>
              <a:t>7/31/2013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9D93-6A51-42C4-A69F-8A72B402F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2920-5D2E-4A1C-AB51-2725055C4A94}" type="datetime1">
              <a:rPr lang="en-US" smtClean="0"/>
              <a:t>7/31/2013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B623D-8493-4EEB-9889-E0C8CB7EE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6649F-7152-44EE-A349-96246EF2BD90}" type="datetime1">
              <a:rPr lang="en-US" smtClean="0"/>
              <a:t>7/31/2013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4362-4E40-41FF-94DA-8B4820A40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83BAC-263E-4D99-B8FD-8E59AFF624C4}" type="datetime1">
              <a:rPr lang="en-US" smtClean="0"/>
              <a:t>7/31/2013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2DA7-B148-4D21-B9F5-16534206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625E-88AB-4DD9-8371-F9EB72F92495}" type="datetime1">
              <a:rPr lang="en-US" smtClean="0"/>
              <a:t>7/31/2013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CA556-BCC1-43A6-BF3C-87EB4BC0F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7403-3146-443F-BCE8-63178C2FC52E}" type="datetime1">
              <a:rPr lang="en-US" smtClean="0"/>
              <a:t>7/31/2013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88EB1-D074-4F98-8655-6478D2656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A70D0-2DFD-4492-9DC6-135965CEB417}" type="datetime1">
              <a:rPr lang="en-US" smtClean="0"/>
              <a:t>7/31/2013</a:t>
            </a:fld>
            <a:endParaRPr lang="en-US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A741A-508D-4063-8E2B-618B427E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32FD-233E-423A-B7E6-1FF086D37D68}" type="datetime1">
              <a:rPr lang="en-US" smtClean="0"/>
              <a:t>7/31/2013</a:t>
            </a:fld>
            <a:endParaRPr lang="en-US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E0AE-E108-42A6-8498-DC686BE70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A18DD-E9FA-456A-9BAD-4171C4928FE3}" type="datetime1">
              <a:rPr lang="en-US" smtClean="0"/>
              <a:t>7/31/2013</a:t>
            </a:fld>
            <a:endParaRPr lang="en-US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9CFD-5022-4417-909C-BEF1FB1E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6215D-34F9-4CEC-B994-879F393F0ABB}" type="datetime1">
              <a:rPr lang="en-US" smtClean="0"/>
              <a:t>7/31/2013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8775-6005-4CF0-B1FC-1D474E9DF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69534-46F5-461D-9EDC-B3FB1330AD17}" type="datetime1">
              <a:rPr lang="en-US" smtClean="0"/>
              <a:t>7/31/2013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21E5-14B9-4230-A88E-BFDAB0C4D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150938" y="1520825"/>
            <a:ext cx="75358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46E4F2F-AECE-4B3E-A422-B3C223C26597}" type="datetime1">
              <a:rPr lang="en-US" smtClean="0"/>
              <a:t>7/31/2013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3004D2-FC75-4BD3-B037-0FF8575C3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>
    <p:randomBar/>
  </p:transition>
  <p:timing>
    <p:tnLst>
      <p:par>
        <p:cTn id="1" dur="indefinite" restart="never" nodeType="tmRoot"/>
      </p:par>
    </p:tnLst>
  </p:timing>
  <p:hf hdr="0" ftr="0" dt="0"/>
  <p:txStyles>
    <p:titleStyle>
      <a:lvl1pPr indent="355600"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  <a:lvl2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9.jpeg"/><Relationship Id="rId4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AIO\Documents\Politechnika\WI\Informatyzacja_Strategiczne\Strategia.vsd\Rysunek\~Informatyzacja_docelowy\Gatekeeper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7"/>
          <p:cNvSpPr>
            <a:spLocks noGrp="1" noChangeArrowheads="1"/>
          </p:cNvSpPr>
          <p:nvPr>
            <p:ph type="ctrTitle" idx="4294967295"/>
          </p:nvPr>
        </p:nvSpPr>
        <p:spPr>
          <a:xfrm>
            <a:off x="1160463" y="492125"/>
            <a:ext cx="7021512" cy="720725"/>
          </a:xfrm>
          <a:noFill/>
        </p:spPr>
        <p:txBody>
          <a:bodyPr/>
          <a:lstStyle/>
          <a:p>
            <a:pPr algn="ctr" eaLnBrk="1" hangingPunct="1"/>
            <a:r>
              <a:rPr lang="pl-PL" dirty="0" smtClean="0"/>
              <a:t>SPRAWOZDANIE REKTORA </a:t>
            </a:r>
            <a:br>
              <a:rPr lang="pl-PL" dirty="0" smtClean="0"/>
            </a:br>
            <a:r>
              <a:rPr lang="pl-PL" dirty="0" smtClean="0"/>
              <a:t>Z DZIAŁALNOŚCI ZA 2012 ROK</a:t>
            </a:r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3294063" y="6094413"/>
            <a:ext cx="4737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0" dirty="0"/>
              <a:t>Posiedzenie Senatu</a:t>
            </a:r>
          </a:p>
          <a:p>
            <a:pPr marL="342900" indent="-342900" algn="r">
              <a:spcBef>
                <a:spcPct val="20000"/>
              </a:spcBef>
            </a:pPr>
            <a:r>
              <a:rPr lang="pl-PL" sz="1200" b="0" dirty="0"/>
              <a:t>lipiec </a:t>
            </a:r>
            <a:r>
              <a:rPr lang="pl-PL" sz="1200" b="0" dirty="0" smtClean="0"/>
              <a:t>2013</a:t>
            </a:r>
            <a:endParaRPr lang="en-US" sz="1200" b="0" dirty="0"/>
          </a:p>
        </p:txBody>
      </p:sp>
      <p:pic>
        <p:nvPicPr>
          <p:cNvPr id="6149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9850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71" y="1475811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agnieszka.niczewska\Desktop\IMG_0281_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449180"/>
            <a:ext cx="5849520" cy="442809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Rozwój i kształcenie kadry</a:t>
            </a:r>
            <a:r>
              <a:rPr lang="pl-PL" sz="2800" dirty="0" smtClean="0"/>
              <a:t> </a:t>
            </a:r>
          </a:p>
        </p:txBody>
      </p:sp>
      <p:graphicFrame>
        <p:nvGraphicFramePr>
          <p:cNvPr id="1129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326300"/>
              </p:ext>
            </p:extLst>
          </p:nvPr>
        </p:nvGraphicFramePr>
        <p:xfrm>
          <a:off x="1150938" y="1520825"/>
          <a:ext cx="6913562" cy="3252010"/>
        </p:xfrm>
        <a:graphic>
          <a:graphicData uri="http://schemas.openxmlformats.org/drawingml/2006/table">
            <a:tbl>
              <a:tblPr/>
              <a:tblGrid>
                <a:gridCol w="3097026"/>
                <a:gridCol w="1908212"/>
                <a:gridCol w="1908324"/>
              </a:tblGrid>
              <a:tr h="447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Rozwój i kształcenie kadry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nadanych tytułów profesorskich</a:t>
                      </a:r>
                      <a:endParaRPr kumimoji="0" lang="pl-PL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96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nadanych stopni doktora habilitowanego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(w tym 15 pracowników 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PWr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(w tym 17 pracowników 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PWr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0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nadanych stopni doktora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(w tym 13 pracowników PWr)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000" b="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000" b="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(w tym  19 pracowników </a:t>
                      </a:r>
                      <a:r>
                        <a:rPr lang="pl-PL" sz="1000" b="0" kern="1200" dirty="0" err="1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PWr</a:t>
                      </a:r>
                      <a:r>
                        <a:rPr lang="pl-PL" sz="1000" b="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70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słuchaczy studiów doktoranckich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1 046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(w tym: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560 stypendystów 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PWr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13 obcokrajowców)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1 086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(w tym: </a:t>
                      </a:r>
                      <a:b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</a:b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638  stypendystów </a:t>
                      </a:r>
                      <a:r>
                        <a:rPr lang="pl-PL" sz="1000" kern="1200" dirty="0" err="1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PWr</a:t>
                      </a: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 oraz osób pobierających stypendia projakościowe,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000" kern="120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18 obcokrajowców).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Rectangle 4"/>
          <p:cNvSpPr txBox="1">
            <a:spLocks noChangeArrowheads="1"/>
          </p:cNvSpPr>
          <p:nvPr/>
        </p:nvSpPr>
        <p:spPr bwMode="auto">
          <a:xfrm>
            <a:off x="468313" y="508000"/>
            <a:ext cx="753586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3200" b="0" dirty="0"/>
              <a:t>Działalność</a:t>
            </a:r>
            <a:r>
              <a:rPr lang="pl-PL" sz="3200" b="0" i="1" dirty="0"/>
              <a:t> </a:t>
            </a:r>
            <a:r>
              <a:rPr lang="pl-PL" sz="3200" b="0" dirty="0"/>
              <a:t>naukowo-badawcza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65487"/>
              </p:ext>
            </p:extLst>
          </p:nvPr>
        </p:nvGraphicFramePr>
        <p:xfrm>
          <a:off x="1151619" y="1166813"/>
          <a:ext cx="6516724" cy="4710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0081"/>
                <a:gridCol w="2340260"/>
                <a:gridCol w="944729"/>
                <a:gridCol w="814592"/>
                <a:gridCol w="848531"/>
                <a:gridCol w="848531"/>
              </a:tblGrid>
              <a:tr h="18877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pl-PL" sz="1000" b="0" i="0" u="none" strike="noStrike" dirty="0">
                        <a:solidFill>
                          <a:srgbClr val="963634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b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b="1" u="none" strike="noStrike" dirty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9776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 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b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Ilość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Kwota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Ilość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Kwota</a:t>
                      </a:r>
                      <a:endParaRPr lang="pl-PL" sz="1000" b="1" i="0" u="none" strike="noStrike" dirty="0"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</a:tr>
              <a:tr h="46745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Projekty pozyskane do realizacji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118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35 897 821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98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55 528 514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46745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Współpraca z przemysłem – krajowe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158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23 152 108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178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24 722 970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46745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Współpraca z przemysłem – zagraniczne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11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2 459 179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13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2 834 163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46745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Projekty zagraniczne niewspółfinansowane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2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1 319 000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1 388 417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58431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1400" u="none" strike="noStrike" dirty="0">
                          <a:effectLst/>
                          <a:latin typeface="Trebuchet MS" pitchFamily="34" charset="0"/>
                        </a:rPr>
                        <a:t>Działalność statutowa</a:t>
                      </a:r>
                      <a:endParaRPr lang="pl-PL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vert="vert27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Dotacja na utrzymanie potencjału badawczego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234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31 305 315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226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26 595 240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4674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Dotacja na badania młodych naukowców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147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3 410 904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133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3 091 690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4674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Dotacja – SPUB CIW (MAN i KDM)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2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4 628 750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2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4 300 000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4674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Dotacja – SPUB Wydziały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0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0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1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157 200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46745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Dotacja – Chemical Abstracts</a:t>
                      </a:r>
                      <a:endParaRPr lang="pl-PL" sz="1000" b="1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1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3 669 300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>
                          <a:effectLst/>
                          <a:latin typeface="Trebuchet MS" pitchFamily="34" charset="0"/>
                        </a:rPr>
                        <a:t>1</a:t>
                      </a:r>
                      <a:endParaRPr lang="pl-PL" sz="1000" b="0" i="0" u="none" strike="noStrike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u="none" strike="noStrike" dirty="0">
                          <a:effectLst/>
                          <a:latin typeface="Trebuchet MS" pitchFamily="34" charset="0"/>
                        </a:rPr>
                        <a:t>3 855 600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71910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1143000"/>
          </a:xfrm>
        </p:spPr>
        <p:txBody>
          <a:bodyPr/>
          <a:lstStyle/>
          <a:p>
            <a:pPr algn="l"/>
            <a:r>
              <a:rPr lang="pl-PL" sz="3200" dirty="0" smtClean="0">
                <a:latin typeface="Trebuchet MS" pitchFamily="34" charset="0"/>
              </a:rPr>
              <a:t>Wyjazdy pracowników</a:t>
            </a:r>
            <a:endParaRPr lang="pl-PL" sz="3200" dirty="0">
              <a:latin typeface="Trebuchet MS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81433523"/>
              </p:ext>
            </p:extLst>
          </p:nvPr>
        </p:nvGraphicFramePr>
        <p:xfrm>
          <a:off x="899592" y="1319168"/>
          <a:ext cx="6840760" cy="179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/>
                <a:gridCol w="1368152"/>
                <a:gridCol w="1368152"/>
                <a:gridCol w="1368152"/>
                <a:gridCol w="1368152"/>
              </a:tblGrid>
              <a:tr h="370840">
                <a:tc>
                  <a:txBody>
                    <a:bodyPr/>
                    <a:lstStyle/>
                    <a:p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2009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2012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</a:tr>
              <a:tr h="334836">
                <a:tc>
                  <a:txBody>
                    <a:bodyPr/>
                    <a:lstStyle/>
                    <a:p>
                      <a:r>
                        <a:rPr lang="pl-PL" sz="1100" dirty="0" smtClean="0">
                          <a:latin typeface="Trebuchet MS" pitchFamily="34" charset="0"/>
                        </a:rPr>
                        <a:t>konferencje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385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506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550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595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l-PL" sz="1100" dirty="0" smtClean="0">
                          <a:latin typeface="Trebuchet MS" pitchFamily="34" charset="0"/>
                        </a:rPr>
                        <a:t>LLP Erasmus 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85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97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129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114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l-PL" sz="1100" dirty="0" smtClean="0">
                          <a:latin typeface="Trebuchet MS" pitchFamily="34" charset="0"/>
                        </a:rPr>
                        <a:t>pozostałe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282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326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328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380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latin typeface="Trebuchet MS" pitchFamily="34" charset="0"/>
                        </a:rPr>
                        <a:t>RAZEM: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752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929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1007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1 089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899592" y="3248980"/>
            <a:ext cx="7787208" cy="2520280"/>
          </a:xfrm>
        </p:spPr>
        <p:txBody>
          <a:bodyPr/>
          <a:lstStyle/>
          <a:p>
            <a:pPr marL="0" indent="0">
              <a:buNone/>
            </a:pPr>
            <a:r>
              <a:rPr lang="pl-PL" sz="1400" b="1" dirty="0" smtClean="0">
                <a:latin typeface="Trebuchet MS" pitchFamily="34" charset="0"/>
              </a:rPr>
              <a:t>Wybrane wyjazdy:</a:t>
            </a:r>
          </a:p>
          <a:p>
            <a:pPr marL="0" indent="0">
              <a:buNone/>
            </a:pPr>
            <a:endParaRPr lang="pl-PL" sz="800" dirty="0" smtClean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400" b="1" u="sng" dirty="0" smtClean="0">
                <a:latin typeface="Trebuchet MS" pitchFamily="34" charset="0"/>
              </a:rPr>
              <a:t>Działu Rekrutacji</a:t>
            </a:r>
            <a:r>
              <a:rPr lang="pl-PL" sz="1400" b="1" dirty="0" smtClean="0">
                <a:latin typeface="Trebuchet MS" pitchFamily="34" charset="0"/>
              </a:rPr>
              <a:t>: </a:t>
            </a:r>
          </a:p>
          <a:p>
            <a:pPr marL="0" indent="0">
              <a:buNone/>
            </a:pPr>
            <a:r>
              <a:rPr lang="en-GB" sz="1400" dirty="0" smtClean="0">
                <a:latin typeface="Trebuchet MS" pitchFamily="34" charset="0"/>
              </a:rPr>
              <a:t>International </a:t>
            </a:r>
            <a:r>
              <a:rPr lang="en-GB" sz="1400" dirty="0">
                <a:latin typeface="Trebuchet MS" pitchFamily="34" charset="0"/>
              </a:rPr>
              <a:t>Exhibition &amp; Conference on Higher </a:t>
            </a:r>
            <a:r>
              <a:rPr lang="en-GB" sz="1400" dirty="0" smtClean="0">
                <a:latin typeface="Trebuchet MS" pitchFamily="34" charset="0"/>
              </a:rPr>
              <a:t>Education</a:t>
            </a:r>
            <a:r>
              <a:rPr lang="pl-PL" sz="1400" dirty="0">
                <a:latin typeface="Trebuchet MS" pitchFamily="34" charset="0"/>
              </a:rPr>
              <a:t> </a:t>
            </a:r>
            <a:r>
              <a:rPr lang="pl-PL" sz="1400" dirty="0" smtClean="0">
                <a:latin typeface="Trebuchet MS" pitchFamily="34" charset="0"/>
              </a:rPr>
              <a:t>(Arabia Saudyjska), </a:t>
            </a:r>
            <a:br>
              <a:rPr lang="pl-PL" sz="1400" dirty="0" smtClean="0">
                <a:latin typeface="Trebuchet MS" pitchFamily="34" charset="0"/>
              </a:rPr>
            </a:br>
            <a:r>
              <a:rPr lang="pl-PL" sz="1400" dirty="0" err="1" smtClean="0">
                <a:latin typeface="Trebuchet MS" pitchFamily="34" charset="0"/>
              </a:rPr>
              <a:t>Education</a:t>
            </a:r>
            <a:r>
              <a:rPr lang="pl-PL" sz="1400" dirty="0" smtClean="0">
                <a:latin typeface="Trebuchet MS" pitchFamily="34" charset="0"/>
              </a:rPr>
              <a:t> and </a:t>
            </a:r>
            <a:r>
              <a:rPr lang="pl-PL" sz="1400" dirty="0" err="1" smtClean="0">
                <a:latin typeface="Trebuchet MS" pitchFamily="34" charset="0"/>
              </a:rPr>
              <a:t>Career</a:t>
            </a:r>
            <a:r>
              <a:rPr lang="pl-PL" sz="1400" dirty="0" smtClean="0">
                <a:latin typeface="Trebuchet MS" pitchFamily="34" charset="0"/>
              </a:rPr>
              <a:t> (</a:t>
            </a:r>
            <a:r>
              <a:rPr lang="pl-PL" sz="1400" dirty="0" err="1" smtClean="0">
                <a:latin typeface="Trebuchet MS" pitchFamily="34" charset="0"/>
              </a:rPr>
              <a:t>Ałmaty</a:t>
            </a:r>
            <a:r>
              <a:rPr lang="pl-PL" sz="1400" dirty="0" smtClean="0">
                <a:latin typeface="Trebuchet MS" pitchFamily="34" charset="0"/>
              </a:rPr>
              <a:t>), Targi </a:t>
            </a:r>
            <a:r>
              <a:rPr lang="pl-PL" sz="1400" dirty="0">
                <a:latin typeface="Trebuchet MS" pitchFamily="34" charset="0"/>
              </a:rPr>
              <a:t>Edukacyjne </a:t>
            </a:r>
            <a:r>
              <a:rPr lang="pl-PL" sz="1400" dirty="0" smtClean="0">
                <a:latin typeface="Trebuchet MS" pitchFamily="34" charset="0"/>
              </a:rPr>
              <a:t>MYEULINK (Malezja), </a:t>
            </a:r>
            <a:br>
              <a:rPr lang="pl-PL" sz="1400" dirty="0" smtClean="0">
                <a:latin typeface="Trebuchet MS" pitchFamily="34" charset="0"/>
              </a:rPr>
            </a:br>
            <a:r>
              <a:rPr lang="pl-PL" sz="1400" dirty="0" smtClean="0">
                <a:latin typeface="Trebuchet MS" pitchFamily="34" charset="0"/>
              </a:rPr>
              <a:t>Targi Edukacyjne „</a:t>
            </a:r>
            <a:r>
              <a:rPr lang="pl-PL" sz="1400" dirty="0" err="1" smtClean="0">
                <a:latin typeface="Trebuchet MS" pitchFamily="34" charset="0"/>
              </a:rPr>
              <a:t>Study</a:t>
            </a:r>
            <a:r>
              <a:rPr lang="pl-PL" sz="1400" dirty="0" smtClean="0">
                <a:latin typeface="Trebuchet MS" pitchFamily="34" charset="0"/>
              </a:rPr>
              <a:t> in Europe” (Rosja), Targi Edukacyjne „</a:t>
            </a:r>
            <a:r>
              <a:rPr lang="pl-PL" sz="1400" dirty="0" err="1" smtClean="0">
                <a:latin typeface="Trebuchet MS" pitchFamily="34" charset="0"/>
              </a:rPr>
              <a:t>Osvita</a:t>
            </a:r>
            <a:r>
              <a:rPr lang="pl-PL" sz="1400" dirty="0" smtClean="0">
                <a:latin typeface="Trebuchet MS" pitchFamily="34" charset="0"/>
              </a:rPr>
              <a:t> i Kariera” (Ukraina)</a:t>
            </a:r>
          </a:p>
          <a:p>
            <a:pPr marL="0" indent="0">
              <a:buNone/>
            </a:pPr>
            <a:endParaRPr lang="pl-PL" sz="800" i="1" dirty="0">
              <a:latin typeface="Trebuchet MS" pitchFamily="34" charset="0"/>
            </a:endParaRPr>
          </a:p>
          <a:p>
            <a:pPr marL="0" indent="0">
              <a:buNone/>
            </a:pPr>
            <a:r>
              <a:rPr lang="pl-PL" sz="1400" b="1" u="sng" dirty="0" smtClean="0">
                <a:latin typeface="Trebuchet MS" pitchFamily="34" charset="0"/>
              </a:rPr>
              <a:t>Działu Współpracy Międzynarodowej</a:t>
            </a:r>
            <a:r>
              <a:rPr lang="pl-PL" sz="1400" b="1" dirty="0" smtClean="0">
                <a:latin typeface="Trebuchet MS" pitchFamily="34" charset="0"/>
              </a:rPr>
              <a:t>: </a:t>
            </a:r>
          </a:p>
          <a:p>
            <a:pPr marL="0" indent="0">
              <a:buNone/>
            </a:pPr>
            <a:r>
              <a:rPr lang="pl-PL" sz="1400" dirty="0" smtClean="0">
                <a:latin typeface="Trebuchet MS" pitchFamily="34" charset="0"/>
              </a:rPr>
              <a:t>Międzynarodowa konferencja i targi edukacyjne EAIE (Dublin), International </a:t>
            </a:r>
            <a:r>
              <a:rPr lang="pl-PL" sz="1400" dirty="0" err="1" smtClean="0">
                <a:latin typeface="Trebuchet MS" pitchFamily="34" charset="0"/>
              </a:rPr>
              <a:t>Week</a:t>
            </a:r>
            <a:r>
              <a:rPr lang="pl-PL" sz="1400" dirty="0" smtClean="0">
                <a:latin typeface="Trebuchet MS" pitchFamily="34" charset="0"/>
              </a:rPr>
              <a:t> INSA Strasburg, Międzynarodowa </a:t>
            </a:r>
            <a:r>
              <a:rPr lang="pl-PL" sz="1400" dirty="0">
                <a:latin typeface="Trebuchet MS" pitchFamily="34" charset="0"/>
              </a:rPr>
              <a:t>konferencja i targi edukacyjne NAFSA </a:t>
            </a:r>
            <a:r>
              <a:rPr lang="pl-PL" sz="1400" dirty="0" smtClean="0">
                <a:latin typeface="Trebuchet MS" pitchFamily="34" charset="0"/>
              </a:rPr>
              <a:t>(Houston</a:t>
            </a:r>
            <a:r>
              <a:rPr lang="pl-PL" sz="1400" dirty="0">
                <a:latin typeface="Trebuchet MS" pitchFamily="34" charset="0"/>
              </a:rPr>
              <a:t>) </a:t>
            </a:r>
          </a:p>
          <a:p>
            <a:pPr marL="0" indent="0">
              <a:buNone/>
            </a:pPr>
            <a:endParaRPr lang="pl-PL" sz="1400" dirty="0">
              <a:latin typeface="Trebuchet MS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88EB1-D074-4F98-8655-6478D26568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2433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 idx="4294967295"/>
          </p:nvPr>
        </p:nvSpPr>
        <p:spPr>
          <a:xfrm>
            <a:off x="606425" y="152400"/>
            <a:ext cx="8074025" cy="719138"/>
          </a:xfrm>
        </p:spPr>
        <p:txBody>
          <a:bodyPr/>
          <a:lstStyle/>
          <a:p>
            <a:pPr indent="0" algn="ctr" eaLnBrk="1" hangingPunct="1"/>
            <a:r>
              <a:rPr lang="pl-PL" dirty="0" smtClean="0"/>
              <a:t>Działalność</a:t>
            </a:r>
            <a:r>
              <a:rPr lang="pl-PL" i="1" dirty="0" smtClean="0"/>
              <a:t> </a:t>
            </a:r>
            <a:r>
              <a:rPr lang="pl-PL" dirty="0" smtClean="0"/>
              <a:t>naukowo-badawcza w 2012 r.</a:t>
            </a:r>
          </a:p>
        </p:txBody>
      </p:sp>
      <p:graphicFrame>
        <p:nvGraphicFramePr>
          <p:cNvPr id="15421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38351"/>
              </p:ext>
            </p:extLst>
          </p:nvPr>
        </p:nvGraphicFramePr>
        <p:xfrm>
          <a:off x="287338" y="871538"/>
          <a:ext cx="8461375" cy="4825360"/>
        </p:xfrm>
        <a:graphic>
          <a:graphicData uri="http://schemas.openxmlformats.org/drawingml/2006/table">
            <a:tbl>
              <a:tblPr/>
              <a:tblGrid>
                <a:gridCol w="3132534"/>
                <a:gridCol w="1584176"/>
                <a:gridCol w="1628836"/>
                <a:gridCol w="2115829"/>
              </a:tblGrid>
              <a:tr h="548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Konkurs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złożonych wniosków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wniosków zakwalifikowanych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Przyznana kwota dofinansowania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(zł)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1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konkurs NCN na projekty badawcze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19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995 960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itchFamily="34" charset="0"/>
                          <a:ea typeface="+mn-ea"/>
                          <a:cs typeface="+mn-cs"/>
                        </a:rPr>
                        <a:t>5 konkurs NCN na projekty badawcze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76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20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6 721 105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rebuchet MS" pitchFamily="34" charset="0"/>
                          <a:ea typeface="+mn-ea"/>
                          <a:cs typeface="+mn-cs"/>
                        </a:rPr>
                        <a:t>6 konkurs NCN na projekty badawcze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1 759 000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1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 konkurs NCN na projekty badawcze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81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13 + os. fiz.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6 676 063 + os. fiz.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INNOTECH 1 – (Politechnika Wrocławska Lider)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u="none" strike="noStrike" dirty="0">
                          <a:effectLst/>
                          <a:latin typeface="Trebuchet MS" pitchFamily="34" charset="0"/>
                        </a:rPr>
                        <a:t>13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  <a:r>
                        <a:rPr lang="pl-PL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497 230</a:t>
                      </a:r>
                      <a:endParaRPr lang="pl-PL" sz="10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1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INNOTECH 1 – (Politechnika Wrocławska Konsorcjant)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3 648 475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149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INNOTECH 2 –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(Politechnika Wrocławska Lider)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24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3 385 000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650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PBS 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30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17</a:t>
                      </a:r>
                      <a:r>
                        <a:rPr lang="pl-PL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042 403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99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Iuventus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Plus 3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21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11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  <a:r>
                        <a:rPr lang="pl-PL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553 029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799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Mobilność Plus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u="none" strike="noStrike" dirty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322 000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87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Diamentowy Grant 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8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3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533 887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2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Stypendia dla wybitnych młodych naukowców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24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6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895 320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7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Graf-Tech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1 996 342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7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Era-Net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2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2</a:t>
                      </a:r>
                      <a:endParaRPr lang="pl-PL" sz="10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1 388 417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0292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71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81099"/>
              </p:ext>
            </p:extLst>
          </p:nvPr>
        </p:nvGraphicFramePr>
        <p:xfrm>
          <a:off x="1150938" y="1088740"/>
          <a:ext cx="6734175" cy="4068762"/>
        </p:xfrm>
        <a:graphic>
          <a:graphicData uri="http://schemas.openxmlformats.org/drawingml/2006/table">
            <a:tbl>
              <a:tblPr/>
              <a:tblGrid>
                <a:gridCol w="3141662"/>
                <a:gridCol w="1760538"/>
                <a:gridCol w="1831975"/>
              </a:tblGrid>
              <a:tr h="350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Dorobek naukowy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17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publikacji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4 707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4 231*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17527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 tym: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7527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 zasięgu międzynarodowym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2 168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2 061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17527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o zasięgu lokalnym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2 539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2 170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17527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książki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245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cytowania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8 190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9 201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245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Liczba publikacji na Liście Filadelfijskiej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798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795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3022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naliza dorobku naukowego pracowników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6282">
                <a:tc>
                  <a:txBody>
                    <a:bodyPr/>
                    <a:lstStyle/>
                    <a:p>
                      <a:pPr marL="4476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publikacji przypadających na pracownika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2,3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2,1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17527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uzyskane patenty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185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81312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zgłosze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nia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patentowe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189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4153" name="Rectangle 120"/>
          <p:cNvSpPr>
            <a:spLocks noChangeArrowheads="1"/>
          </p:cNvSpPr>
          <p:nvPr/>
        </p:nvSpPr>
        <p:spPr bwMode="auto">
          <a:xfrm>
            <a:off x="1150938" y="5373216"/>
            <a:ext cx="6734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/>
            <a:r>
              <a:rPr lang="pl-PL" sz="900" dirty="0" smtClean="0">
                <a:solidFill>
                  <a:srgbClr val="FF0000"/>
                </a:solidFill>
              </a:rPr>
              <a:t>* </a:t>
            </a:r>
            <a:r>
              <a:rPr lang="pl-PL" sz="900" dirty="0" smtClean="0"/>
              <a:t>Stan </a:t>
            </a:r>
            <a:r>
              <a:rPr lang="pl-PL" sz="900" dirty="0"/>
              <a:t>na 02.07.2013 r. Liczba publikacji za 2012 r. zwiększy się po dostarczeniu do </a:t>
            </a:r>
            <a:r>
              <a:rPr lang="pl-PL" sz="900" dirty="0" smtClean="0"/>
              <a:t>dokumentacji </a:t>
            </a:r>
            <a:r>
              <a:rPr lang="pl-PL" sz="900" dirty="0"/>
              <a:t>wszystkich prac.</a:t>
            </a:r>
          </a:p>
          <a:p>
            <a:pPr marL="342900" indent="-342900"/>
            <a:endParaRPr lang="pl-PL" sz="900" dirty="0">
              <a:solidFill>
                <a:srgbClr val="000000"/>
              </a:solidFill>
            </a:endParaRPr>
          </a:p>
          <a:p>
            <a:pPr marL="342900" indent="-342900" algn="ctr"/>
            <a:r>
              <a:rPr lang="pl-PL" sz="1400" dirty="0">
                <a:solidFill>
                  <a:srgbClr val="000000"/>
                </a:solidFill>
              </a:rPr>
              <a:t>POLITECHNIKA WROCŁAWSKA - „PATENTOWY” LIDER W POLSCE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ytuł 1"/>
          <p:cNvSpPr txBox="1">
            <a:spLocks/>
          </p:cNvSpPr>
          <p:nvPr/>
        </p:nvSpPr>
        <p:spPr bwMode="auto">
          <a:xfrm>
            <a:off x="606425" y="152400"/>
            <a:ext cx="80740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 algn="ctr" eaLnBrk="1" hangingPunct="1"/>
            <a:r>
              <a:rPr lang="pl-PL" b="0" dirty="0" smtClean="0"/>
              <a:t>Działalność</a:t>
            </a:r>
            <a:r>
              <a:rPr lang="pl-PL" b="0" i="1" dirty="0" smtClean="0"/>
              <a:t> </a:t>
            </a:r>
            <a:r>
              <a:rPr lang="pl-PL" b="0" dirty="0" smtClean="0"/>
              <a:t>naukowo-badawcza w 2012 r.</a:t>
            </a:r>
          </a:p>
        </p:txBody>
      </p:sp>
    </p:spTree>
    <p:extLst>
      <p:ext uri="{BB962C8B-B14F-4D97-AF65-F5344CB8AC3E}">
        <p14:creationId xmlns:p14="http://schemas.microsoft.com/office/powerpoint/2010/main" val="178756544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88832" y="5337212"/>
            <a:ext cx="2268252" cy="619088"/>
          </a:xfrm>
        </p:spPr>
        <p:txBody>
          <a:bodyPr/>
          <a:lstStyle/>
          <a:p>
            <a:pPr marL="0" indent="0" eaLnBrk="1">
              <a:buNone/>
            </a:pPr>
            <a:r>
              <a:rPr lang="pl-PL" sz="1000" dirty="0" smtClean="0"/>
              <a:t>Statystyka na podstawie danych </a:t>
            </a:r>
          </a:p>
          <a:p>
            <a:pPr marL="0" indent="0" eaLnBrk="1">
              <a:buNone/>
            </a:pPr>
            <a:r>
              <a:rPr lang="pl-PL" sz="1000" dirty="0" smtClean="0"/>
              <a:t>Urzędu Patentowego RP </a:t>
            </a:r>
          </a:p>
          <a:p>
            <a:pPr marL="0" indent="0" eaLnBrk="1">
              <a:buNone/>
            </a:pPr>
            <a:r>
              <a:rPr lang="pl-PL" sz="1000" dirty="0" smtClean="0"/>
              <a:t>o opublikowanych zgłoszeniach</a:t>
            </a:r>
          </a:p>
        </p:txBody>
      </p:sp>
      <p:sp>
        <p:nvSpPr>
          <p:cNvPr id="512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260648"/>
            <a:ext cx="8363272" cy="1296144"/>
          </a:xfrm>
        </p:spPr>
        <p:txBody>
          <a:bodyPr wrap="square"/>
          <a:lstStyle/>
          <a:p>
            <a:pPr eaLnBrk="1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dirty="0" smtClean="0"/>
              <a:t>Uczelnie pod względem liczby opublikowanych 		zgłoszeń patentowych w latach 2008-2012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/>
        </p:nvGraphicFramePr>
        <p:xfrm>
          <a:off x="323528" y="1556792"/>
          <a:ext cx="835292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279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292965"/>
              </p:ext>
            </p:extLst>
          </p:nvPr>
        </p:nvGraphicFramePr>
        <p:xfrm>
          <a:off x="323528" y="1569615"/>
          <a:ext cx="8352928" cy="5038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385192" y="440668"/>
            <a:ext cx="8471284" cy="719138"/>
          </a:xfrm>
        </p:spPr>
        <p:txBody>
          <a:bodyPr wrap="square"/>
          <a:lstStyle/>
          <a:p>
            <a:pPr eaLnBrk="1">
              <a:buSzPct val="45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sz="2800" dirty="0" smtClean="0"/>
              <a:t>Uczelnie pod względem liczby opublikowanych 		zgłoszeń patentowych w roku 2012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88832" y="5337212"/>
            <a:ext cx="2268252" cy="6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>
              <a:buFont typeface="Arial" charset="0"/>
              <a:buNone/>
            </a:pPr>
            <a:r>
              <a:rPr lang="pl-PL" sz="1000" b="0" smtClean="0"/>
              <a:t>Statystyka na podstawie danych </a:t>
            </a:r>
          </a:p>
          <a:p>
            <a:pPr marL="0" indent="0" eaLnBrk="1">
              <a:buFont typeface="Arial" charset="0"/>
              <a:buNone/>
            </a:pPr>
            <a:r>
              <a:rPr lang="pl-PL" sz="1000" b="0" smtClean="0"/>
              <a:t>Urzędu Patentowego RP </a:t>
            </a:r>
          </a:p>
          <a:p>
            <a:pPr marL="0" indent="0" eaLnBrk="1">
              <a:buFont typeface="Arial" charset="0"/>
              <a:buNone/>
            </a:pPr>
            <a:r>
              <a:rPr lang="pl-PL" sz="1000" b="0" smtClean="0"/>
              <a:t>o opublikowanych zgłoszeniach</a:t>
            </a:r>
            <a:endParaRPr lang="pl-PL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158146207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Patenty</a:t>
            </a:r>
          </a:p>
        </p:txBody>
      </p:sp>
      <p:graphicFrame>
        <p:nvGraphicFramePr>
          <p:cNvPr id="5" name="Group 2"/>
          <p:cNvGraphicFramePr>
            <a:graphicFrameLocks noGrp="1"/>
          </p:cNvGraphicFramePr>
          <p:nvPr/>
        </p:nvGraphicFramePr>
        <p:xfrm>
          <a:off x="1114425" y="1844675"/>
          <a:ext cx="6915150" cy="2689225"/>
        </p:xfrm>
        <a:graphic>
          <a:graphicData uri="http://schemas.openxmlformats.org/drawingml/2006/table">
            <a:tbl>
              <a:tblPr/>
              <a:tblGrid>
                <a:gridCol w="3511550"/>
                <a:gridCol w="3403600"/>
              </a:tblGrid>
              <a:tr h="368317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Patenty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2012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990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projektów wynalazczych, zgłoszonych w UPRP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189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06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projektów wynalazczych, zgłoszonych</a:t>
                      </a:r>
                      <a:b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</a:b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w ramach ochrony międzynarodowej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990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uzyskanych patentów krajowych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185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990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patentów utrzymywanych w mocy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237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990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spraw w toku przed UPRP 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528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420644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zawartych umów licencyjnych i o wspólności prawa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5054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dirty="0" smtClean="0"/>
              <a:t>Biblioteka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pl-PL" b="1" dirty="0" smtClean="0"/>
              <a:t>BIBLIOTEKA 2012</a:t>
            </a:r>
            <a:endParaRPr lang="pl-PL" dirty="0"/>
          </a:p>
          <a:p>
            <a:pPr marL="0" indent="0">
              <a:buFont typeface="Arial" charset="0"/>
              <a:buNone/>
              <a:defRPr/>
            </a:pPr>
            <a:endParaRPr lang="pl-PL" dirty="0"/>
          </a:p>
          <a:p>
            <a:pPr marL="0" indent="0">
              <a:buFont typeface="Arial" charset="0"/>
              <a:buNone/>
              <a:defRPr/>
            </a:pPr>
            <a:r>
              <a:rPr lang="pl-PL" b="1" dirty="0"/>
              <a:t>Udostępnianie zbiorów:</a:t>
            </a:r>
            <a:endParaRPr lang="pl-PL" dirty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/>
              <a:t>wypożyczenia: </a:t>
            </a:r>
            <a:r>
              <a:rPr lang="pl-PL" dirty="0"/>
              <a:t>ok. </a:t>
            </a:r>
            <a:r>
              <a:rPr lang="pl-PL" b="1" dirty="0" smtClean="0"/>
              <a:t>236 </a:t>
            </a:r>
            <a:r>
              <a:rPr lang="pl-PL" b="1" dirty="0"/>
              <a:t>tys</a:t>
            </a:r>
            <a:r>
              <a:rPr lang="pl-PL" dirty="0"/>
              <a:t>. wol.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/>
              <a:t>udostępnienie w czytelniach Biblioteki: </a:t>
            </a:r>
            <a:r>
              <a:rPr lang="pl-PL" dirty="0"/>
              <a:t>prawie </a:t>
            </a:r>
            <a:r>
              <a:rPr lang="pl-PL" b="1" dirty="0" smtClean="0"/>
              <a:t>506</a:t>
            </a:r>
            <a:r>
              <a:rPr lang="pl-PL" dirty="0" smtClean="0"/>
              <a:t> </a:t>
            </a:r>
            <a:r>
              <a:rPr lang="pl-PL" b="1" dirty="0"/>
              <a:t>tys</a:t>
            </a:r>
            <a:r>
              <a:rPr lang="pl-PL" dirty="0"/>
              <a:t>. </a:t>
            </a:r>
          </a:p>
          <a:p>
            <a:pPr marL="0" indent="0">
              <a:buFont typeface="Arial" charset="0"/>
              <a:buNone/>
              <a:defRPr/>
            </a:pPr>
            <a:endParaRPr lang="pl-PL" dirty="0"/>
          </a:p>
          <a:p>
            <a:pPr marL="0" indent="0">
              <a:buFont typeface="Arial" charset="0"/>
              <a:buNone/>
              <a:defRPr/>
            </a:pPr>
            <a:r>
              <a:rPr lang="pl-PL" b="1" dirty="0"/>
              <a:t>Zbiory biblioteczne:</a:t>
            </a:r>
            <a:endParaRPr lang="pl-PL" dirty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ponad </a:t>
            </a:r>
            <a:r>
              <a:rPr lang="pl-PL" b="1" dirty="0" smtClean="0"/>
              <a:t>603 </a:t>
            </a:r>
            <a:r>
              <a:rPr lang="pl-PL" b="1" dirty="0"/>
              <a:t>tys</a:t>
            </a:r>
            <a:r>
              <a:rPr lang="pl-PL" dirty="0"/>
              <a:t>. </a:t>
            </a:r>
            <a:r>
              <a:rPr lang="pl-PL" dirty="0" smtClean="0"/>
              <a:t>wol</a:t>
            </a:r>
            <a:r>
              <a:rPr lang="pl-PL" dirty="0"/>
              <a:t>. książek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ponad </a:t>
            </a:r>
            <a:r>
              <a:rPr lang="pl-PL" b="1" dirty="0" smtClean="0"/>
              <a:t>225 </a:t>
            </a:r>
            <a:r>
              <a:rPr lang="pl-PL" b="1" dirty="0"/>
              <a:t>tys.</a:t>
            </a:r>
            <a:r>
              <a:rPr lang="pl-PL" dirty="0"/>
              <a:t> wol. czasopism (</a:t>
            </a:r>
            <a:r>
              <a:rPr lang="pl-PL" b="1" dirty="0"/>
              <a:t>3 </a:t>
            </a:r>
            <a:r>
              <a:rPr lang="pl-PL" b="1" dirty="0" smtClean="0"/>
              <a:t>755</a:t>
            </a:r>
            <a:r>
              <a:rPr lang="pl-PL" dirty="0" smtClean="0"/>
              <a:t> </a:t>
            </a:r>
            <a:r>
              <a:rPr lang="pl-PL" dirty="0"/>
              <a:t>tytułów)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czasopisma </a:t>
            </a:r>
            <a:r>
              <a:rPr lang="pl-PL" dirty="0" smtClean="0"/>
              <a:t>elektroniczne: </a:t>
            </a:r>
            <a:r>
              <a:rPr lang="pl-PL" b="1" dirty="0" smtClean="0"/>
              <a:t>39</a:t>
            </a:r>
            <a:r>
              <a:rPr lang="pl-PL" b="1" dirty="0"/>
              <a:t> </a:t>
            </a:r>
            <a:r>
              <a:rPr lang="pl-PL" b="1" dirty="0" smtClean="0"/>
              <a:t>887</a:t>
            </a:r>
            <a:r>
              <a:rPr lang="pl-PL" dirty="0" smtClean="0"/>
              <a:t> </a:t>
            </a:r>
            <a:r>
              <a:rPr lang="pl-PL" dirty="0"/>
              <a:t>tytułów (</a:t>
            </a:r>
            <a:r>
              <a:rPr lang="pl-PL" dirty="0" err="1"/>
              <a:t>pełnotekstowe</a:t>
            </a:r>
            <a:r>
              <a:rPr lang="pl-PL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pl-PL" dirty="0"/>
          </a:p>
          <a:p>
            <a:pPr marL="0" indent="0">
              <a:buFont typeface="Arial" charset="0"/>
              <a:buNone/>
              <a:defRPr/>
            </a:pPr>
            <a:r>
              <a:rPr lang="pl-PL" b="1" dirty="0"/>
              <a:t>Dolnośląska Biblioteka </a:t>
            </a:r>
            <a:r>
              <a:rPr lang="pl-PL" b="1" dirty="0" smtClean="0"/>
              <a:t>Cyfrowa: </a:t>
            </a:r>
            <a:endParaRPr lang="pl-PL" dirty="0"/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 smtClean="0"/>
              <a:t>ponad </a:t>
            </a:r>
            <a:r>
              <a:rPr lang="pl-PL" b="1" dirty="0" smtClean="0"/>
              <a:t>10 200 000 </a:t>
            </a:r>
            <a:r>
              <a:rPr lang="pl-PL" dirty="0"/>
              <a:t>odwiedzin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pl-PL" sz="1400" b="1" dirty="0" smtClean="0">
              <a:solidFill>
                <a:srgbClr val="A7190E"/>
              </a:solidFill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pl-PL" sz="1400" dirty="0" smtClean="0">
              <a:solidFill>
                <a:srgbClr val="A7190E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9231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ytuł 1"/>
          <p:cNvSpPr>
            <a:spLocks noGrp="1"/>
          </p:cNvSpPr>
          <p:nvPr>
            <p:ph type="title"/>
          </p:nvPr>
        </p:nvSpPr>
        <p:spPr>
          <a:xfrm>
            <a:off x="0" y="404813"/>
            <a:ext cx="8471284" cy="7191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	Nagrody i wyróżnienia naukowców 	Politechniki Wrocławskiej</a:t>
            </a:r>
          </a:p>
        </p:txBody>
      </p:sp>
      <p:sp>
        <p:nvSpPr>
          <p:cNvPr id="122883" name="Symbol zastępczy zawartości 2"/>
          <p:cNvSpPr>
            <a:spLocks noGrp="1"/>
          </p:cNvSpPr>
          <p:nvPr>
            <p:ph idx="1"/>
          </p:nvPr>
        </p:nvSpPr>
        <p:spPr>
          <a:xfrm>
            <a:off x="1007604" y="1341438"/>
            <a:ext cx="7059612" cy="452596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Font typeface="Arial" charset="0"/>
              <a:buNone/>
              <a:defRPr/>
            </a:pPr>
            <a:r>
              <a:rPr lang="pl-PL" sz="1500" b="1" dirty="0" err="1">
                <a:solidFill>
                  <a:srgbClr val="C00000"/>
                </a:solidFill>
              </a:rPr>
              <a:t>Doctor</a:t>
            </a:r>
            <a:r>
              <a:rPr lang="pl-PL" sz="1500" b="1" dirty="0">
                <a:solidFill>
                  <a:srgbClr val="C00000"/>
                </a:solidFill>
              </a:rPr>
              <a:t> Honoris Causa  </a:t>
            </a:r>
            <a:endParaRPr lang="pl-PL" sz="1500" dirty="0">
              <a:solidFill>
                <a:srgbClr val="C00000"/>
              </a:solidFill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500" b="1" dirty="0"/>
              <a:t>prof. dr hab. inż. Romuald Będziński</a:t>
            </a:r>
            <a:r>
              <a:rPr lang="pl-PL" sz="1500" dirty="0"/>
              <a:t>, Wydział Mechaniczny, wybitny specjalista w dziedzinie inżynierii biomedycznej biomechaniki inżynierskiej,  odebrał tytuł doktora honoris causa Akademii Medycznej we Wrocławiu.   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endParaRPr lang="pl-PL" sz="1500" b="1" dirty="0" smtClean="0">
              <a:solidFill>
                <a:srgbClr val="C00000"/>
              </a:solidFill>
            </a:endParaRP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r>
              <a:rPr lang="pl-PL" sz="1500" b="1" dirty="0" smtClean="0">
                <a:solidFill>
                  <a:srgbClr val="C00000"/>
                </a:solidFill>
              </a:rPr>
              <a:t>Medal </a:t>
            </a:r>
            <a:r>
              <a:rPr lang="pl-PL" sz="1500" b="1" dirty="0">
                <a:solidFill>
                  <a:srgbClr val="C00000"/>
                </a:solidFill>
              </a:rPr>
              <a:t>na 11. Międzynarodowej Wystawie Wynalazków i Innowacji</a:t>
            </a:r>
            <a:r>
              <a:rPr lang="pl-PL" sz="1500" dirty="0">
                <a:solidFill>
                  <a:srgbClr val="C00000"/>
                </a:solidFill>
              </a:rPr>
              <a:t>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500" b="1" dirty="0"/>
              <a:t>prof. </a:t>
            </a:r>
            <a:r>
              <a:rPr lang="pl-PL" sz="1500" b="1" dirty="0" err="1"/>
              <a:t>nadzw</a:t>
            </a:r>
            <a:r>
              <a:rPr lang="pl-PL" sz="1500" b="1" dirty="0"/>
              <a:t>. dr hab. inż. Marek Kozłowski</a:t>
            </a:r>
            <a:r>
              <a:rPr lang="pl-PL" sz="1500" dirty="0"/>
              <a:t> oraz </a:t>
            </a:r>
            <a:r>
              <a:rPr lang="pl-PL" sz="1500" b="1" dirty="0"/>
              <a:t>dr inż. Anna Kozłowska</a:t>
            </a:r>
            <a:r>
              <a:rPr lang="pl-PL" sz="1500" dirty="0"/>
              <a:t>, Wydział Inżynierii Środowiska - laureaci brązowego medalu „MTE2012” w Kuala Lumpur za  innowacyjne rozwiązanie - lekkie drewno polimerowe.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endParaRPr lang="pl-PL" sz="1500" b="1" dirty="0" smtClean="0">
              <a:solidFill>
                <a:srgbClr val="C00000"/>
              </a:solidFill>
            </a:endParaRP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r>
              <a:rPr lang="pl-PL" sz="1500" b="1" dirty="0" smtClean="0">
                <a:solidFill>
                  <a:srgbClr val="C00000"/>
                </a:solidFill>
              </a:rPr>
              <a:t>Nagrody </a:t>
            </a:r>
            <a:r>
              <a:rPr lang="pl-PL" sz="1500" b="1" dirty="0">
                <a:solidFill>
                  <a:srgbClr val="C00000"/>
                </a:solidFill>
              </a:rPr>
              <a:t>im. Kazimierza Kuratowskiego</a:t>
            </a:r>
            <a:endParaRPr lang="pl-PL" sz="1500" dirty="0">
              <a:solidFill>
                <a:srgbClr val="C00000"/>
              </a:solidFill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500" b="1" dirty="0"/>
              <a:t>dr inż. Mateusz Kwaśnicki</a:t>
            </a:r>
            <a:r>
              <a:rPr lang="pl-PL" sz="1500" dirty="0"/>
              <a:t>, Instytut Matematyki i Informatyki, laureat nagrody przyznawanej dla wybitnie uzdolnionych matematyków, którzy nie ukończyli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pl-PL" sz="1500" dirty="0" smtClean="0"/>
              <a:t>30 </a:t>
            </a:r>
            <a:r>
              <a:rPr lang="pl-PL" sz="1500" dirty="0"/>
              <a:t>roku życia. Uznanie jury wzbudziły osiągnięcia młodego naukowca w zakresie realizowanego przez niego projektu naukowego pt. </a:t>
            </a:r>
            <a:r>
              <a:rPr lang="pl-PL" sz="1500" i="1" dirty="0"/>
              <a:t>Teoria potencjału pewnych klas procesów </a:t>
            </a:r>
            <a:r>
              <a:rPr lang="pl-PL" sz="1500" i="1" dirty="0" err="1"/>
              <a:t>Lévy'ego</a:t>
            </a:r>
            <a:r>
              <a:rPr lang="pl-PL" sz="1500" i="1" dirty="0"/>
              <a:t> i ich półgrup </a:t>
            </a:r>
            <a:r>
              <a:rPr lang="pl-PL" sz="1500" i="1" dirty="0" err="1"/>
              <a:t>Feynmana-Kaca</a:t>
            </a:r>
            <a:r>
              <a:rPr lang="pl-PL" sz="1500" dirty="0"/>
              <a:t>. 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endParaRPr lang="pl-PL" sz="1500" b="1" dirty="0" smtClean="0">
              <a:solidFill>
                <a:srgbClr val="C00000"/>
              </a:solidFill>
            </a:endParaRP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r>
              <a:rPr lang="pl-PL" sz="1500" b="1" dirty="0" smtClean="0">
                <a:solidFill>
                  <a:srgbClr val="C00000"/>
                </a:solidFill>
              </a:rPr>
              <a:t>Dolnośląski </a:t>
            </a:r>
            <a:r>
              <a:rPr lang="pl-PL" sz="1500" b="1" dirty="0">
                <a:solidFill>
                  <a:srgbClr val="C00000"/>
                </a:solidFill>
              </a:rPr>
              <a:t>Klucz Sukcesu</a:t>
            </a:r>
            <a:endParaRPr lang="pl-PL" sz="1500" dirty="0">
              <a:solidFill>
                <a:srgbClr val="C00000"/>
              </a:solidFill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500" b="1" dirty="0"/>
              <a:t>prof. dr hab. inż. Maciej </a:t>
            </a:r>
            <a:r>
              <a:rPr lang="pl-PL" sz="1500" b="1" dirty="0" err="1" smtClean="0"/>
              <a:t>Chorowski</a:t>
            </a:r>
            <a:r>
              <a:rPr lang="pl-PL" sz="1500" dirty="0" smtClean="0"/>
              <a:t>, Wydział Mechaniczno-Energetyczny, </a:t>
            </a:r>
            <a:r>
              <a:rPr lang="pl-PL" sz="1500" dirty="0"/>
              <a:t>otrzymał wyróżnienie w kategorii: najważniejsza osobistość w promocji regionu. </a:t>
            </a:r>
          </a:p>
          <a:p>
            <a:pPr>
              <a:defRPr/>
            </a:pPr>
            <a:endParaRPr lang="pl-PL" sz="13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2487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dirty="0" smtClean="0"/>
              <a:t>Władze uczelni     </a:t>
            </a:r>
            <a:br>
              <a:rPr lang="pl-PL" dirty="0" smtClean="0"/>
            </a:br>
            <a:r>
              <a:rPr lang="pl-PL" sz="2000" dirty="0" smtClean="0"/>
              <a:t>(kadencja 2012-2016)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Rektor</a:t>
            </a:r>
            <a:r>
              <a:rPr lang="pl-PL" sz="1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Tadeusz Więckowski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Organizacji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Jerzy </a:t>
            </a:r>
            <a:r>
              <a:rPr lang="pl-PL" sz="1400" dirty="0" err="1" smtClean="0"/>
              <a:t>Walendziewski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Badań Naukowych i Współpracy z Gospodarką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Eugeniusz Rusiński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Nauczania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Kasprzak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Rozwoju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Cezary </a:t>
            </a:r>
            <a:r>
              <a:rPr lang="pl-PL" sz="1400" dirty="0" err="1" smtClean="0"/>
              <a:t>Madryas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Studenckich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inż. Zbigniew Sroka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    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5541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Symbol zastępczy zawartości 2"/>
          <p:cNvSpPr>
            <a:spLocks noGrp="1"/>
          </p:cNvSpPr>
          <p:nvPr>
            <p:ph idx="1"/>
          </p:nvPr>
        </p:nvSpPr>
        <p:spPr>
          <a:xfrm>
            <a:off x="1042988" y="1340768"/>
            <a:ext cx="7237412" cy="4525962"/>
          </a:xfrm>
        </p:spPr>
        <p:txBody>
          <a:bodyPr>
            <a:normAutofit lnSpcReduction="10000"/>
          </a:bodyPr>
          <a:lstStyle/>
          <a:p>
            <a:pPr algn="just">
              <a:buFont typeface="Arial" pitchFamily="34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NOT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p</a:t>
            </a:r>
            <a:r>
              <a:rPr lang="pl-PL" sz="1400" b="1" dirty="0" smtClean="0"/>
              <a:t>rof</a:t>
            </a:r>
            <a:r>
              <a:rPr lang="pl-PL" sz="1400" b="1" dirty="0"/>
              <a:t>. Tadeusz </a:t>
            </a:r>
            <a:r>
              <a:rPr lang="pl-PL" sz="1400" b="1" dirty="0" smtClean="0"/>
              <a:t>Więckowski</a:t>
            </a:r>
            <a:r>
              <a:rPr lang="pl-PL" sz="1400" dirty="0" smtClean="0"/>
              <a:t> </a:t>
            </a:r>
            <a:r>
              <a:rPr lang="pl-PL" sz="1400" dirty="0"/>
              <a:t>otrzymał nagrodę w ramach XXXVIII Wrocławskich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Dni </a:t>
            </a:r>
            <a:r>
              <a:rPr lang="pl-PL" sz="1400" dirty="0"/>
              <a:t>Nauki i Techniki, organizowanych przez Wrocławską Radę Federacji Stowarzyszeń Naukowo-Technicznych </a:t>
            </a:r>
            <a:r>
              <a:rPr lang="pl-PL" sz="1400" dirty="0" smtClean="0"/>
              <a:t>NOT w </a:t>
            </a:r>
            <a:r>
              <a:rPr lang="pl-PL" sz="1400" dirty="0"/>
              <a:t>podzięce za wkład i udział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w </a:t>
            </a:r>
            <a:r>
              <a:rPr lang="pl-PL" sz="1400" dirty="0"/>
              <a:t>organizacji kolejnych Wrocławskich Dni Nauki i Techniki oraz objęcie honorowym patronatem tegorocznej edycji </a:t>
            </a:r>
            <a:r>
              <a:rPr lang="pl-PL" sz="1400" dirty="0" smtClean="0"/>
              <a:t>wydarzenia.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endParaRPr lang="pl-PL" sz="1400" dirty="0"/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 smtClean="0"/>
              <a:t>prof</a:t>
            </a:r>
            <a:r>
              <a:rPr lang="pl-PL" sz="1400" b="1" dirty="0"/>
              <a:t>. Monika </a:t>
            </a:r>
            <a:r>
              <a:rPr lang="pl-PL" sz="1400" b="1" dirty="0" err="1"/>
              <a:t>Hardygóra</a:t>
            </a:r>
            <a:r>
              <a:rPr lang="pl-PL" sz="1400" dirty="0"/>
              <a:t>, </a:t>
            </a:r>
            <a:r>
              <a:rPr lang="pl-PL" sz="1400" b="1" dirty="0"/>
              <a:t>prof. Walter </a:t>
            </a:r>
            <a:r>
              <a:rPr lang="pl-PL" sz="1400" b="1" dirty="0" err="1"/>
              <a:t>Bartelmus</a:t>
            </a:r>
            <a:r>
              <a:rPr lang="pl-PL" sz="1400" dirty="0"/>
              <a:t>, </a:t>
            </a:r>
            <a:r>
              <a:rPr lang="pl-PL" sz="1400" b="1" dirty="0"/>
              <a:t>dr hab. Radosław </a:t>
            </a:r>
            <a:r>
              <a:rPr lang="pl-PL" sz="1400" b="1" dirty="0" err="1"/>
              <a:t>Zimroz</a:t>
            </a:r>
            <a:r>
              <a:rPr lang="pl-PL" sz="1400" dirty="0"/>
              <a:t>,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b="1" dirty="0" smtClean="0"/>
              <a:t>mgr </a:t>
            </a:r>
            <a:r>
              <a:rPr lang="pl-PL" sz="1400" b="1" dirty="0"/>
              <a:t>inż. Romuald Sałata</a:t>
            </a:r>
            <a:r>
              <a:rPr lang="pl-PL" sz="1400" dirty="0"/>
              <a:t>, </a:t>
            </a:r>
            <a:r>
              <a:rPr lang="pl-PL" sz="1400" b="1" dirty="0"/>
              <a:t>mgr inż. Konrad Leśniewski</a:t>
            </a:r>
            <a:r>
              <a:rPr lang="pl-PL" sz="1400" dirty="0"/>
              <a:t>, </a:t>
            </a:r>
            <a:r>
              <a:rPr lang="pl-PL" sz="1400" b="1" dirty="0"/>
              <a:t>mgr inż. Jarosław Wiśniewski</a:t>
            </a:r>
            <a:r>
              <a:rPr lang="pl-PL" sz="1400" dirty="0"/>
              <a:t> i </a:t>
            </a:r>
            <a:r>
              <a:rPr lang="pl-PL" sz="1400" b="1" dirty="0"/>
              <a:t>mgr inż. Łukasz </a:t>
            </a:r>
            <a:r>
              <a:rPr lang="pl-PL" sz="1400" b="1" dirty="0" smtClean="0"/>
              <a:t>Karp </a:t>
            </a:r>
            <a:r>
              <a:rPr lang="pl-PL" sz="1400" dirty="0"/>
              <a:t>za wdrożenie systemu diagnostycznego dla stacji napędowej przenośnika </a:t>
            </a:r>
            <a:r>
              <a:rPr lang="pl-PL" sz="1400" dirty="0" smtClean="0"/>
              <a:t>z </a:t>
            </a:r>
            <a:r>
              <a:rPr lang="pl-PL" sz="1400" dirty="0"/>
              <a:t>10.1 wg projektu opracowanego przez Instytut Górnictwa PWr dla PGK </a:t>
            </a:r>
            <a:r>
              <a:rPr lang="pl-PL" sz="1400" dirty="0" err="1"/>
              <a:t>GiEK</a:t>
            </a:r>
            <a:r>
              <a:rPr lang="pl-PL" sz="1400" dirty="0"/>
              <a:t> S.A. oddział KWB Turów w </a:t>
            </a:r>
            <a:r>
              <a:rPr lang="pl-PL" sz="1400" dirty="0" smtClean="0"/>
              <a:t>Bogatyni.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endParaRPr lang="pl-PL" sz="1400" dirty="0" smtClean="0"/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 smtClean="0"/>
              <a:t>prof</a:t>
            </a:r>
            <a:r>
              <a:rPr lang="pl-PL" sz="1400" b="1" dirty="0"/>
              <a:t>. Kazimierz Grabas</a:t>
            </a:r>
            <a:r>
              <a:rPr lang="pl-PL" sz="1400" dirty="0"/>
              <a:t> i </a:t>
            </a:r>
            <a:r>
              <a:rPr lang="pl-PL" sz="1400" b="1" dirty="0"/>
              <a:t>prof. Barbara </a:t>
            </a:r>
            <a:r>
              <a:rPr lang="pl-PL" sz="1400" b="1" dirty="0" err="1" smtClean="0"/>
              <a:t>Kołwzan</a:t>
            </a:r>
            <a:r>
              <a:rPr lang="pl-PL" sz="1400" b="1" dirty="0" smtClean="0"/>
              <a:t> wraz z zespołem </a:t>
            </a:r>
            <a:r>
              <a:rPr lang="pl-PL" sz="1400" dirty="0" smtClean="0"/>
              <a:t>prof</a:t>
            </a:r>
            <a:r>
              <a:rPr lang="pl-PL" sz="1400" dirty="0"/>
              <a:t>. </a:t>
            </a:r>
            <a:r>
              <a:rPr lang="pl-PL" sz="1400" dirty="0" smtClean="0"/>
              <a:t>Zofii </a:t>
            </a:r>
            <a:r>
              <a:rPr lang="pl-PL" sz="1400" dirty="0" err="1"/>
              <a:t>Spiak</a:t>
            </a:r>
            <a:r>
              <a:rPr lang="pl-PL" sz="1400" dirty="0"/>
              <a:t>, dr </a:t>
            </a:r>
            <a:r>
              <a:rPr lang="pl-PL" sz="1400" dirty="0" smtClean="0"/>
              <a:t>Krzysztofa Gediga </a:t>
            </a:r>
            <a:r>
              <a:rPr lang="pl-PL" sz="1400" dirty="0"/>
              <a:t>i prof. </a:t>
            </a:r>
            <a:r>
              <a:rPr lang="pl-PL" sz="1400" dirty="0" smtClean="0"/>
              <a:t>Jarosława Kaszubkiewicza wraz </a:t>
            </a:r>
            <a:br>
              <a:rPr lang="pl-PL" sz="1400" dirty="0" smtClean="0"/>
            </a:br>
            <a:r>
              <a:rPr lang="pl-PL" sz="1400" dirty="0" smtClean="0"/>
              <a:t>ze współpracownikami z KGHM </a:t>
            </a:r>
            <a:r>
              <a:rPr lang="pl-PL" sz="1400" dirty="0"/>
              <a:t>CUPRUM sp. z o. o. (mgr Wojciech Mizera), </a:t>
            </a:r>
            <a:r>
              <a:rPr lang="pl-PL" sz="1400" dirty="0" smtClean="0"/>
              <a:t>otrzymali </a:t>
            </a:r>
            <a:r>
              <a:rPr lang="pl-PL" sz="1400" b="1" dirty="0" smtClean="0"/>
              <a:t> </a:t>
            </a:r>
            <a:r>
              <a:rPr lang="pl-PL" sz="1400" dirty="0" smtClean="0"/>
              <a:t>nagrodę </a:t>
            </a:r>
            <a:r>
              <a:rPr lang="pl-PL" sz="1400" dirty="0"/>
              <a:t>I stopnia </a:t>
            </a:r>
            <a:r>
              <a:rPr lang="pl-PL" sz="1400" dirty="0" smtClean="0"/>
              <a:t>za opracowanie innowacyjnej metody rewitalizacji </a:t>
            </a:r>
            <a:r>
              <a:rPr lang="pl-PL" sz="1400" dirty="0"/>
              <a:t>składowisk mineralnych, zwłaszcza gruntów </a:t>
            </a:r>
            <a:r>
              <a:rPr lang="pl-PL" sz="1400" dirty="0" err="1"/>
              <a:t>bezglebowych</a:t>
            </a:r>
            <a:r>
              <a:rPr lang="pl-PL" sz="1400" dirty="0"/>
              <a:t>.</a:t>
            </a:r>
            <a:endParaRPr lang="pl-PL" sz="1400" b="1" dirty="0" smtClean="0"/>
          </a:p>
          <a:p>
            <a:pPr>
              <a:buFont typeface="Arial" charset="0"/>
              <a:buNone/>
              <a:defRPr/>
            </a:pPr>
            <a:endParaRPr lang="pl-PL" sz="1100" b="1" dirty="0"/>
          </a:p>
          <a:p>
            <a:pPr marL="0" indent="0">
              <a:buFont typeface="Arial" charset="0"/>
              <a:buNone/>
              <a:defRPr/>
            </a:pPr>
            <a:r>
              <a:rPr lang="pl-PL" sz="1100" dirty="0"/>
              <a:t/>
            </a:r>
            <a:br>
              <a:rPr lang="pl-PL" sz="1100" dirty="0"/>
            </a:br>
            <a:endParaRPr lang="pl-PL" sz="1100" dirty="0"/>
          </a:p>
          <a:p>
            <a:pPr marL="0" indent="0">
              <a:buFont typeface="Arial" charset="0"/>
              <a:buNone/>
              <a:defRPr/>
            </a:pPr>
            <a:endParaRPr lang="pl-PL" sz="1100" dirty="0" smtClean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-5494" y="397235"/>
            <a:ext cx="8686800" cy="719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	Nagrody i wyróżnienia naukowców </a:t>
            </a:r>
            <a:br>
              <a:rPr lang="pl-PL" dirty="0" smtClean="0"/>
            </a:br>
            <a:r>
              <a:rPr lang="pl-PL" dirty="0" smtClean="0"/>
              <a:t>	Politechniki Wrocławskiej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5598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1031875" y="1423317"/>
            <a:ext cx="7308850" cy="4525963"/>
          </a:xfrm>
        </p:spPr>
        <p:txBody>
          <a:bodyPr>
            <a:normAutofit/>
          </a:bodyPr>
          <a:lstStyle/>
          <a:p>
            <a:pPr marL="0" indent="0" algn="just"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Honorowy Medal Europejski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p</a:t>
            </a:r>
            <a:r>
              <a:rPr lang="pl-PL" sz="1400" b="1" dirty="0" smtClean="0"/>
              <a:t>rof</a:t>
            </a:r>
            <a:r>
              <a:rPr lang="pl-PL" sz="1400" b="1" dirty="0"/>
              <a:t>. Tadeusz Więckowski </a:t>
            </a:r>
            <a:r>
              <a:rPr lang="pl-PL" sz="1400" dirty="0" smtClean="0"/>
              <a:t>otrzymał medal przyznawany </a:t>
            </a:r>
            <a:r>
              <a:rPr lang="pl-PL" sz="1400" dirty="0"/>
              <a:t>przez Business Centre Club, Urząd Komitetu Integracji Europejskiej i Europejski Komitet </a:t>
            </a:r>
            <a:r>
              <a:rPr lang="pl-PL" sz="1400" dirty="0" smtClean="0"/>
              <a:t>Społeczno-Ekonomiczny </a:t>
            </a:r>
            <a:r>
              <a:rPr lang="pl-PL" sz="1400" dirty="0" smtClean="0"/>
              <a:t>za promocję </a:t>
            </a:r>
            <a:r>
              <a:rPr lang="pl-PL" sz="1400" dirty="0" smtClean="0"/>
              <a:t>idei </a:t>
            </a:r>
            <a:r>
              <a:rPr lang="pl-PL" sz="1400" dirty="0"/>
              <a:t>Unii Europejskiej w Polsce, </a:t>
            </a:r>
            <a:r>
              <a:rPr lang="pl-PL" sz="1400" dirty="0" smtClean="0"/>
              <a:t>za </a:t>
            </a:r>
            <a:r>
              <a:rPr lang="pl-PL" sz="1400" dirty="0" smtClean="0"/>
              <a:t>informowanie </a:t>
            </a:r>
            <a:r>
              <a:rPr lang="pl-PL" sz="1400" dirty="0"/>
              <a:t>w </a:t>
            </a:r>
            <a:r>
              <a:rPr lang="pl-PL" sz="1400" dirty="0"/>
              <a:t>rzetelny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i </a:t>
            </a:r>
            <a:r>
              <a:rPr lang="pl-PL" sz="1400" dirty="0"/>
              <a:t>kompetentny sposób  </a:t>
            </a:r>
            <a:r>
              <a:rPr lang="pl-PL" sz="1400" dirty="0" smtClean="0"/>
              <a:t>o konsekwencjach </a:t>
            </a:r>
            <a:r>
              <a:rPr lang="pl-PL" sz="1400" dirty="0"/>
              <a:t>przystąpienia Polski do Unii Europejskiej oraz </a:t>
            </a:r>
            <a:r>
              <a:rPr lang="pl-PL" sz="1400" dirty="0" smtClean="0"/>
              <a:t>o </a:t>
            </a:r>
            <a:r>
              <a:rPr lang="pl-PL" sz="1400" dirty="0"/>
              <a:t>dobrych i słabszych stronach integracji</a:t>
            </a:r>
            <a:r>
              <a:rPr lang="pl-PL" sz="1400" dirty="0" smtClean="0"/>
              <a:t>.</a:t>
            </a:r>
            <a:endParaRPr lang="pl-PL" sz="1400" dirty="0"/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Stypendia Ministra Nauki i Szkolnictwa Wyższego 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r>
              <a:rPr lang="pl-PL" sz="1400" dirty="0" smtClean="0"/>
              <a:t>7 </a:t>
            </a:r>
            <a:r>
              <a:rPr lang="pl-PL" sz="1400" dirty="0"/>
              <a:t>doktorantów Politechniki Wrocławskiej znalazło się na liście stypendiów Ministra Nauki </a:t>
            </a:r>
            <a:r>
              <a:rPr lang="pl-PL" sz="1400" dirty="0" smtClean="0"/>
              <a:t>i Szkolnictwa </a:t>
            </a:r>
            <a:r>
              <a:rPr lang="pl-PL" sz="1400" dirty="0"/>
              <a:t>Wyższego za wybitne osiągnięcia  na rok 2012/2013 dla </a:t>
            </a:r>
            <a:r>
              <a:rPr lang="pl-PL" sz="1400" dirty="0" smtClean="0"/>
              <a:t>doktorantów: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Grzegorz Soboń,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Urszula </a:t>
            </a:r>
            <a:r>
              <a:rPr lang="pl-PL" sz="1400" b="1" dirty="0" err="1"/>
              <a:t>Bazylińska</a:t>
            </a:r>
            <a:r>
              <a:rPr lang="pl-PL" sz="1400" b="1" dirty="0"/>
              <a:t>,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Aneta Buczek,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Ida Chojnacka,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Dominika Wawrzyńczyk,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Piotr </a:t>
            </a:r>
            <a:r>
              <a:rPr lang="pl-PL" sz="1400" b="1" dirty="0" err="1"/>
              <a:t>Kaczmarkiewicz</a:t>
            </a:r>
            <a:r>
              <a:rPr lang="pl-PL" sz="1400" b="1" dirty="0"/>
              <a:t>,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Helena Stecka</a:t>
            </a:r>
            <a:r>
              <a:rPr lang="pl-PL" sz="1400" dirty="0"/>
              <a:t>.</a:t>
            </a:r>
          </a:p>
          <a:p>
            <a:pPr marL="0" indent="0" algn="just">
              <a:buFont typeface="Arial" charset="0"/>
              <a:buNone/>
              <a:defRPr/>
            </a:pPr>
            <a:endParaRPr lang="pl-PL" sz="1400" dirty="0"/>
          </a:p>
          <a:p>
            <a:pPr marL="0" indent="0" algn="just">
              <a:buFont typeface="Arial" charset="0"/>
              <a:buNone/>
              <a:defRPr/>
            </a:pPr>
            <a:r>
              <a:rPr lang="pl-PL" sz="1400" dirty="0" smtClean="0"/>
              <a:t>Stypendia </a:t>
            </a:r>
            <a:r>
              <a:rPr lang="pl-PL" sz="1400" dirty="0"/>
              <a:t>otrzymało również 15 studentów uczelni.  </a:t>
            </a:r>
            <a:endParaRPr lang="pl-PL" sz="135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0" y="441325"/>
            <a:ext cx="8686800" cy="719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	Nagrody i wyróżnienia naukowców </a:t>
            </a:r>
            <a:br>
              <a:rPr lang="pl-PL" dirty="0" smtClean="0"/>
            </a:br>
            <a:r>
              <a:rPr lang="pl-PL" dirty="0" smtClean="0"/>
              <a:t>	Politechniki Wrocławskiej</a:t>
            </a:r>
          </a:p>
        </p:txBody>
      </p:sp>
    </p:spTree>
    <p:extLst>
      <p:ext uri="{BB962C8B-B14F-4D97-AF65-F5344CB8AC3E}">
        <p14:creationId xmlns:p14="http://schemas.microsoft.com/office/powerpoint/2010/main" val="83981628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7604" y="1412776"/>
            <a:ext cx="7931150" cy="42846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pl-PL" b="1" dirty="0" smtClean="0">
                <a:solidFill>
                  <a:srgbClr val="C00000"/>
                </a:solidFill>
              </a:rPr>
              <a:t>TOP 500 </a:t>
            </a:r>
            <a:r>
              <a:rPr lang="pl-PL" b="1" dirty="0" err="1" smtClean="0">
                <a:solidFill>
                  <a:srgbClr val="C00000"/>
                </a:solidFill>
              </a:rPr>
              <a:t>Innovators</a:t>
            </a:r>
            <a:endParaRPr lang="pl-PL" b="1" dirty="0" smtClean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pl-PL" b="1" dirty="0" smtClean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b="1" dirty="0" err="1" smtClean="0">
                <a:solidFill>
                  <a:srgbClr val="C00000"/>
                </a:solidFill>
              </a:rPr>
              <a:t>University</a:t>
            </a:r>
            <a:r>
              <a:rPr lang="pl-PL" b="1" dirty="0" smtClean="0">
                <a:solidFill>
                  <a:srgbClr val="C00000"/>
                </a:solidFill>
              </a:rPr>
              <a:t> of California, Berkeley – jesień 2012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d</a:t>
            </a:r>
            <a:r>
              <a:rPr lang="pl-PL" dirty="0" smtClean="0"/>
              <a:t>r inż. Ireneusz Jabłoński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d</a:t>
            </a:r>
            <a:r>
              <a:rPr lang="pl-PL" dirty="0" smtClean="0"/>
              <a:t>r inż. Katarzyna Nowak</a:t>
            </a:r>
          </a:p>
          <a:p>
            <a:pPr marL="0" indent="0">
              <a:buFont typeface="Arial" charset="0"/>
              <a:buNone/>
              <a:defRPr/>
            </a:pPr>
            <a:endParaRPr lang="pl-PL" b="1" dirty="0" smtClean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b="1" dirty="0" smtClean="0">
                <a:solidFill>
                  <a:srgbClr val="C00000"/>
                </a:solidFill>
              </a:rPr>
              <a:t>Stanford </a:t>
            </a:r>
            <a:r>
              <a:rPr lang="pl-PL" b="1" dirty="0" err="1" smtClean="0">
                <a:solidFill>
                  <a:srgbClr val="C00000"/>
                </a:solidFill>
              </a:rPr>
              <a:t>University</a:t>
            </a:r>
            <a:r>
              <a:rPr lang="pl-PL" b="1" dirty="0" smtClean="0">
                <a:solidFill>
                  <a:srgbClr val="C00000"/>
                </a:solidFill>
              </a:rPr>
              <a:t> – jesień 2012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d</a:t>
            </a:r>
            <a:r>
              <a:rPr lang="pl-PL" dirty="0" smtClean="0"/>
              <a:t>r inż. Damian </a:t>
            </a:r>
            <a:r>
              <a:rPr lang="pl-PL" dirty="0" err="1" smtClean="0"/>
              <a:t>Derlukiewicz</a:t>
            </a:r>
            <a:endParaRPr lang="pl-PL" dirty="0" smtClean="0"/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d</a:t>
            </a:r>
            <a:r>
              <a:rPr lang="pl-PL" dirty="0" smtClean="0"/>
              <a:t>r inż. Sebastian Koziołek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d</a:t>
            </a:r>
            <a:r>
              <a:rPr lang="pl-PL" dirty="0" smtClean="0"/>
              <a:t>r inż. Maciej Nikodem</a:t>
            </a:r>
            <a:endParaRPr lang="pl-PL" b="1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dirty="0"/>
              <a:t>d</a:t>
            </a:r>
            <a:r>
              <a:rPr lang="pl-PL" dirty="0" smtClean="0"/>
              <a:t>r inż. Bartosz Zajączkowski</a:t>
            </a:r>
            <a:endParaRPr lang="pl-PL" b="1" dirty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pl-PL" b="1" dirty="0" smtClean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pl-PL" b="1" dirty="0" smtClean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pl-PL" sz="14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0" y="441325"/>
            <a:ext cx="8686800" cy="7191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/>
              <a:t>	Nagrody i wyróżnienia naukowców </a:t>
            </a:r>
            <a:br>
              <a:rPr lang="pl-PL" dirty="0" smtClean="0"/>
            </a:br>
            <a:r>
              <a:rPr lang="pl-PL" dirty="0" smtClean="0"/>
              <a:t>	Politechniki Wrocławskiej</a:t>
            </a:r>
          </a:p>
        </p:txBody>
      </p:sp>
    </p:spTree>
    <p:extLst>
      <p:ext uri="{BB962C8B-B14F-4D97-AF65-F5344CB8AC3E}">
        <p14:creationId xmlns:p14="http://schemas.microsoft.com/office/powerpoint/2010/main" val="202210326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07604" y="1268413"/>
            <a:ext cx="7535862" cy="4525962"/>
          </a:xfrm>
        </p:spPr>
        <p:txBody>
          <a:bodyPr/>
          <a:lstStyle/>
          <a:p>
            <a:pPr algn="just"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Program POMOST (Fundacja na rzecz Nauki Polskiej)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d</a:t>
            </a:r>
            <a:r>
              <a:rPr lang="pl-PL" sz="1400" b="1" dirty="0" smtClean="0"/>
              <a:t>r </a:t>
            </a:r>
            <a:r>
              <a:rPr lang="pl-PL" sz="1400" b="1" dirty="0"/>
              <a:t>inż. Dorota </a:t>
            </a:r>
            <a:r>
              <a:rPr lang="pl-PL" sz="1400" b="1" dirty="0" err="1"/>
              <a:t>Szczęsna-Iskander</a:t>
            </a:r>
            <a:r>
              <a:rPr lang="pl-PL" sz="1400" b="1" dirty="0"/>
              <a:t> </a:t>
            </a:r>
            <a:r>
              <a:rPr lang="pl-PL" sz="1400" dirty="0"/>
              <a:t>Wydziału Podstawowych Problemów Techniki została laureatką V edycji programu POMOST, w którym są przyznawane stypendia </a:t>
            </a:r>
            <a:r>
              <a:rPr lang="pl-PL" sz="1400" dirty="0" smtClean="0"/>
              <a:t>naukowcom</a:t>
            </a:r>
            <a:br>
              <a:rPr lang="pl-PL" sz="1400" dirty="0" smtClean="0"/>
            </a:br>
            <a:r>
              <a:rPr lang="pl-PL" sz="1400" dirty="0" smtClean="0"/>
              <a:t>-</a:t>
            </a:r>
            <a:r>
              <a:rPr lang="pl-PL" sz="1400" dirty="0"/>
              <a:t>rodzicom ułatwiające powrót do pracy naukowej. </a:t>
            </a:r>
            <a:r>
              <a:rPr lang="en-US" sz="1400" dirty="0" err="1"/>
              <a:t>Dziedzina</a:t>
            </a:r>
            <a:r>
              <a:rPr lang="en-US" sz="1400" dirty="0"/>
              <a:t>: </a:t>
            </a:r>
            <a:r>
              <a:rPr lang="en-US" sz="1400" dirty="0" err="1"/>
              <a:t>Inżynieria</a:t>
            </a:r>
            <a:r>
              <a:rPr lang="en-US" sz="1400" dirty="0"/>
              <a:t> </a:t>
            </a:r>
            <a:r>
              <a:rPr lang="en-US" sz="1400" dirty="0" err="1" smtClean="0"/>
              <a:t>biomedyczna</a:t>
            </a:r>
            <a:r>
              <a:rPr lang="pl-PL" sz="1400" dirty="0" smtClean="0"/>
              <a:t>, t</a:t>
            </a:r>
            <a:r>
              <a:rPr lang="en-US" sz="1400" dirty="0" err="1" smtClean="0"/>
              <a:t>ytuł</a:t>
            </a:r>
            <a:r>
              <a:rPr lang="en-US" sz="1400" dirty="0" smtClean="0"/>
              <a:t> </a:t>
            </a:r>
            <a:r>
              <a:rPr lang="en-US" sz="1400" dirty="0" err="1"/>
              <a:t>projektu</a:t>
            </a:r>
            <a:r>
              <a:rPr lang="en-US" sz="1400" dirty="0"/>
              <a:t>: </a:t>
            </a:r>
            <a:r>
              <a:rPr lang="pl-PL" sz="1400" dirty="0" smtClean="0"/>
              <a:t>„</a:t>
            </a:r>
            <a:r>
              <a:rPr lang="en-US" sz="1400" dirty="0" smtClean="0"/>
              <a:t>Tear </a:t>
            </a:r>
            <a:r>
              <a:rPr lang="en-US" sz="1400" dirty="0"/>
              <a:t>film stability on contact lenses as an early prediction of contact </a:t>
            </a:r>
            <a:r>
              <a:rPr lang="en-US" sz="1400" dirty="0" smtClean="0"/>
              <a:t>lens-induced </a:t>
            </a:r>
            <a:r>
              <a:rPr lang="en-US" sz="1400" dirty="0"/>
              <a:t>dry </a:t>
            </a:r>
            <a:r>
              <a:rPr lang="en-US" sz="1400" dirty="0" smtClean="0"/>
              <a:t>eye</a:t>
            </a:r>
            <a:r>
              <a:rPr lang="pl-PL" sz="1400" dirty="0" smtClean="0"/>
              <a:t>”</a:t>
            </a:r>
            <a:endParaRPr lang="pl-PL" sz="1400" dirty="0" smtClean="0"/>
          </a:p>
          <a:p>
            <a:pPr marL="0" indent="0" algn="just"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Program  VENTURES (Fundacja na rzecz Nauki Polskiej) </a:t>
            </a:r>
            <a:endParaRPr lang="pl-PL" sz="1400" b="1" dirty="0">
              <a:solidFill>
                <a:srgbClr val="C00000"/>
              </a:solidFill>
            </a:endParaRP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m</a:t>
            </a:r>
            <a:r>
              <a:rPr lang="pl-PL" sz="1400" b="1" dirty="0" smtClean="0"/>
              <a:t>gr </a:t>
            </a:r>
            <a:r>
              <a:rPr lang="pl-PL" sz="1400" b="1" dirty="0"/>
              <a:t>inż. Lucjan </a:t>
            </a:r>
            <a:r>
              <a:rPr lang="pl-PL" sz="1400" b="1" dirty="0" err="1"/>
              <a:t>Hanzlik</a:t>
            </a:r>
            <a:r>
              <a:rPr lang="pl-PL" sz="1400" dirty="0"/>
              <a:t> z Wydziału Podstawowych Problemów Techniki otrzyma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za </a:t>
            </a:r>
            <a:r>
              <a:rPr lang="pl-PL" sz="1400" dirty="0"/>
              <a:t>swoją pracę „Bezpieczna i uwierzytelniona komunikacja nowoczesnych dokumentów tożsamości z czytnikiem” grant w wysokości 100 tys. </a:t>
            </a:r>
            <a:r>
              <a:rPr lang="pl-PL" sz="1400" dirty="0" smtClean="0"/>
              <a:t>zł </a:t>
            </a:r>
            <a:r>
              <a:rPr lang="pl-PL" sz="1400" dirty="0"/>
              <a:t>w IX edycji konkursu VENTURES</a:t>
            </a:r>
          </a:p>
          <a:p>
            <a:pPr algn="just"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Program TEAM (Fundacja na rzecz Nauki Polskiej) </a:t>
            </a:r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p</a:t>
            </a:r>
            <a:r>
              <a:rPr lang="pl-PL" sz="1400" b="1" dirty="0" smtClean="0"/>
              <a:t>rof</a:t>
            </a:r>
            <a:r>
              <a:rPr lang="pl-PL" sz="1400" b="1" dirty="0"/>
              <a:t>. Teodor </a:t>
            </a:r>
            <a:r>
              <a:rPr lang="pl-PL" sz="1400" b="1" dirty="0" err="1"/>
              <a:t>Gotszalk</a:t>
            </a:r>
            <a:r>
              <a:rPr lang="pl-PL" sz="1400" dirty="0"/>
              <a:t> został laureatem programu TEAM </a:t>
            </a:r>
            <a:br>
              <a:rPr lang="pl-PL" sz="1400" dirty="0"/>
            </a:br>
            <a:r>
              <a:rPr lang="en-US" sz="1400" dirty="0" err="1" smtClean="0"/>
              <a:t>Dziedzina</a:t>
            </a:r>
            <a:r>
              <a:rPr lang="en-US" sz="1400" dirty="0"/>
              <a:t>: </a:t>
            </a:r>
            <a:r>
              <a:rPr lang="en-US" sz="1400" dirty="0" err="1" smtClean="0"/>
              <a:t>metrologia</a:t>
            </a:r>
            <a:r>
              <a:rPr lang="pl-PL" sz="1400" dirty="0" smtClean="0"/>
              <a:t>, tytuł </a:t>
            </a:r>
            <a:r>
              <a:rPr lang="pl-PL" sz="1400" dirty="0" smtClean="0"/>
              <a:t>projektu: </a:t>
            </a:r>
            <a:r>
              <a:rPr lang="pl-PL" sz="1400" dirty="0"/>
              <a:t>„</a:t>
            </a:r>
            <a:r>
              <a:rPr lang="pl-PL" sz="1400" dirty="0" err="1"/>
              <a:t>Nanometrologia</a:t>
            </a:r>
            <a:r>
              <a:rPr lang="pl-PL" sz="1400" dirty="0"/>
              <a:t> siły i  zmian masy z zastosowaniem mikro- i </a:t>
            </a:r>
            <a:r>
              <a:rPr lang="pl-PL" sz="1400" dirty="0" err="1"/>
              <a:t>nanoukładów</a:t>
            </a:r>
            <a:r>
              <a:rPr lang="pl-PL" sz="1400" dirty="0"/>
              <a:t> typu MEMS i NEMS-</a:t>
            </a:r>
            <a:r>
              <a:rPr lang="pl-PL" sz="1400" dirty="0" err="1"/>
              <a:t>FoMaMet</a:t>
            </a:r>
            <a:r>
              <a:rPr lang="pl-PL" sz="1400" dirty="0" smtClean="0"/>
              <a:t>”</a:t>
            </a:r>
          </a:p>
          <a:p>
            <a:pPr marL="0" indent="0" algn="just">
              <a:buClr>
                <a:srgbClr val="C00000"/>
              </a:buClr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Program KOLUMB </a:t>
            </a:r>
            <a:r>
              <a:rPr lang="pl-PL" sz="1400" b="1" dirty="0">
                <a:solidFill>
                  <a:srgbClr val="C00000"/>
                </a:solidFill>
              </a:rPr>
              <a:t>(Fundacja na rzecz Nauki Polskiej) </a:t>
            </a:r>
            <a:endParaRPr lang="pl-PL" sz="1400" dirty="0" smtClean="0"/>
          </a:p>
          <a:p>
            <a:pPr algn="just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d</a:t>
            </a:r>
            <a:r>
              <a:rPr lang="pl-PL" sz="1400" b="1" dirty="0" smtClean="0"/>
              <a:t>r Robert Zaleśny </a:t>
            </a:r>
            <a:r>
              <a:rPr lang="pl-PL" sz="1400" dirty="0" smtClean="0"/>
              <a:t>jako laureat otrzymał roczny staż w KTH </a:t>
            </a:r>
            <a:r>
              <a:rPr lang="pl-PL" sz="1400" dirty="0" err="1" smtClean="0"/>
              <a:t>Royal</a:t>
            </a:r>
            <a:r>
              <a:rPr lang="pl-PL" sz="1400" dirty="0" smtClean="0"/>
              <a:t> </a:t>
            </a:r>
            <a:r>
              <a:rPr lang="pl-PL" sz="1400" dirty="0" err="1" smtClean="0"/>
              <a:t>Institute</a:t>
            </a:r>
            <a:r>
              <a:rPr lang="pl-PL" sz="1400" dirty="0" smtClean="0"/>
              <a:t> </a:t>
            </a:r>
            <a:br>
              <a:rPr lang="pl-PL" sz="1400" dirty="0" smtClean="0"/>
            </a:br>
            <a:r>
              <a:rPr lang="pl-PL" sz="1400" dirty="0" smtClean="0"/>
              <a:t>of Technology w Szwecji </a:t>
            </a:r>
            <a:endParaRPr lang="pl-PL" sz="1400" dirty="0"/>
          </a:p>
          <a:p>
            <a:pPr>
              <a:buFont typeface="Arial" charset="0"/>
              <a:buNone/>
              <a:defRPr/>
            </a:pPr>
            <a:endParaRPr lang="pl-PL" sz="1300" dirty="0" smtClean="0"/>
          </a:p>
          <a:p>
            <a:pPr>
              <a:defRPr/>
            </a:pPr>
            <a:endParaRPr lang="pl-PL" sz="1050" dirty="0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535862" cy="719138"/>
          </a:xfrm>
        </p:spPr>
        <p:txBody>
          <a:bodyPr>
            <a:normAutofit fontScale="90000"/>
          </a:bodyPr>
          <a:lstStyle/>
          <a:p>
            <a:pPr indent="0">
              <a:defRPr/>
            </a:pPr>
            <a:r>
              <a:rPr lang="pl-PL" dirty="0" smtClean="0"/>
              <a:t>Programy i nagrody </a:t>
            </a:r>
            <a:br>
              <a:rPr lang="pl-PL" dirty="0" smtClean="0"/>
            </a:br>
            <a:r>
              <a:rPr lang="pl-PL" dirty="0" smtClean="0"/>
              <a:t>Fundacji na rzecz Nauki Polskiej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4871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ytuł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535862" cy="719138"/>
          </a:xfrm>
        </p:spPr>
        <p:txBody>
          <a:bodyPr>
            <a:normAutofit fontScale="90000"/>
          </a:bodyPr>
          <a:lstStyle/>
          <a:p>
            <a:pPr indent="0">
              <a:defRPr/>
            </a:pPr>
            <a:r>
              <a:rPr lang="pl-PL" dirty="0" smtClean="0"/>
              <a:t>Programy i nagrody </a:t>
            </a:r>
            <a:br>
              <a:rPr lang="pl-PL" dirty="0" smtClean="0"/>
            </a:br>
            <a:r>
              <a:rPr lang="pl-PL" dirty="0" smtClean="0"/>
              <a:t>Fundacji na rzecz Nauki Polskiej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28092" y="1232756"/>
            <a:ext cx="7669213" cy="522058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Program </a:t>
            </a:r>
            <a:r>
              <a:rPr lang="pl-PL" sz="1400" b="1" dirty="0">
                <a:solidFill>
                  <a:srgbClr val="C00000"/>
                </a:solidFill>
              </a:rPr>
              <a:t>MISTRZ</a:t>
            </a:r>
          </a:p>
          <a:p>
            <a:pPr marL="0" indent="0">
              <a:buFont typeface="Arial" charset="0"/>
              <a:buNone/>
              <a:defRPr/>
            </a:pPr>
            <a:r>
              <a:rPr lang="pl-PL" sz="1400" dirty="0"/>
              <a:t>Wspieranie wybitnych uczonych poprzez subsydia, które pozwolą im zintensyfikować prowadzone dotychczas prace badawcze lub umożliwią podjęcie nowych kierunków badań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- </a:t>
            </a:r>
            <a:r>
              <a:rPr lang="pl-PL" sz="1400" dirty="0"/>
              <a:t>edycja 2012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p</a:t>
            </a:r>
            <a:r>
              <a:rPr lang="pl-PL" sz="1400" b="1" dirty="0" smtClean="0"/>
              <a:t>rof</a:t>
            </a:r>
            <a:r>
              <a:rPr lang="pl-PL" sz="1400" b="1" dirty="0"/>
              <a:t>. dr hab. inż. Teodor Paweł </a:t>
            </a:r>
            <a:r>
              <a:rPr lang="pl-PL" sz="1400" b="1" dirty="0" err="1" smtClean="0"/>
              <a:t>Gotszalk</a:t>
            </a:r>
            <a:r>
              <a:rPr lang="pl-PL" sz="1400" b="1" dirty="0"/>
              <a:t/>
            </a:r>
            <a:br>
              <a:rPr lang="pl-PL" sz="1400" b="1" dirty="0"/>
            </a:br>
            <a:r>
              <a:rPr lang="pl-PL" sz="1400" dirty="0" smtClean="0"/>
              <a:t>Projekt</a:t>
            </a:r>
            <a:r>
              <a:rPr lang="pl-PL" sz="1400" dirty="0"/>
              <a:t>:  </a:t>
            </a:r>
            <a:r>
              <a:rPr lang="pl-PL" sz="1400" dirty="0" err="1"/>
              <a:t>Nanometrologia</a:t>
            </a:r>
            <a:r>
              <a:rPr lang="pl-PL" sz="1400" dirty="0"/>
              <a:t> z zastosowaniem zaawansowanych metod mikroskopii bliskich oddziaływań (</a:t>
            </a:r>
            <a:r>
              <a:rPr lang="pl-PL" sz="1400" dirty="0" err="1"/>
              <a:t>NanoMetSPM</a:t>
            </a:r>
            <a:r>
              <a:rPr lang="pl-PL" sz="1400" dirty="0"/>
              <a:t>).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p</a:t>
            </a:r>
            <a:r>
              <a:rPr lang="pl-PL" sz="1400" b="1" dirty="0" smtClean="0"/>
              <a:t>rof</a:t>
            </a:r>
            <a:r>
              <a:rPr lang="pl-PL" sz="1400" b="1" dirty="0"/>
              <a:t>. dr hab. inż. Arkadiusz </a:t>
            </a:r>
            <a:r>
              <a:rPr lang="pl-PL" sz="1400" b="1" dirty="0" err="1" smtClean="0"/>
              <a:t>Wójs</a:t>
            </a:r>
            <a:r>
              <a:rPr lang="pl-PL" sz="1400" b="1" dirty="0"/>
              <a:t/>
            </a:r>
            <a:br>
              <a:rPr lang="pl-PL" sz="1400" b="1" dirty="0"/>
            </a:br>
            <a:r>
              <a:rPr lang="pl-PL" sz="1400" dirty="0" smtClean="0"/>
              <a:t>Projekt</a:t>
            </a:r>
            <a:r>
              <a:rPr lang="pl-PL" sz="1400" dirty="0"/>
              <a:t>: Magneto-optyka nanostruktur półprzewodnikowych z nośnikami o spinie 3/2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(</a:t>
            </a:r>
            <a:r>
              <a:rPr lang="pl-PL" sz="1400" dirty="0"/>
              <a:t>pod kątem zastosowań w przetwarzaniu informacji kwantowej</a:t>
            </a:r>
            <a:r>
              <a:rPr lang="pl-PL" sz="1400" dirty="0" smtClean="0"/>
              <a:t>)</a:t>
            </a:r>
            <a:endParaRPr lang="pl-PL" sz="1400" b="1" u="sng" dirty="0">
              <a:solidFill>
                <a:srgbClr val="9F250D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>
                <a:solidFill>
                  <a:srgbClr val="C00000"/>
                </a:solidFill>
              </a:rPr>
              <a:t>Program </a:t>
            </a:r>
            <a:r>
              <a:rPr lang="pl-PL" sz="1400" b="1" dirty="0">
                <a:solidFill>
                  <a:srgbClr val="C00000"/>
                </a:solidFill>
              </a:rPr>
              <a:t>START </a:t>
            </a:r>
            <a:endParaRPr lang="pl-PL" sz="1400" b="1" dirty="0" smtClean="0">
              <a:solidFill>
                <a:srgbClr val="C00000"/>
              </a:solidFill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/>
              <a:t>stypendia </a:t>
            </a:r>
            <a:r>
              <a:rPr lang="pl-PL" sz="1400" b="1" dirty="0"/>
              <a:t>dla młodych </a:t>
            </a:r>
            <a:r>
              <a:rPr lang="pl-PL" sz="1400" b="1" dirty="0" smtClean="0"/>
              <a:t>uczonych</a:t>
            </a:r>
            <a:endParaRPr lang="pl-PL" sz="1400" dirty="0"/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/>
              <a:t>edycja 2012</a:t>
            </a:r>
            <a:endParaRPr lang="pl-PL" sz="1400" dirty="0" smtClean="0">
              <a:solidFill>
                <a:srgbClr val="92D050"/>
              </a:solidFill>
            </a:endParaRPr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 smtClean="0"/>
              <a:t>mgr </a:t>
            </a:r>
            <a:r>
              <a:rPr lang="pl-PL" sz="1400" b="1" dirty="0"/>
              <a:t>inż. </a:t>
            </a:r>
            <a:r>
              <a:rPr lang="pl-PL" sz="1400" b="1" dirty="0" smtClean="0"/>
              <a:t>Witold Dyrka </a:t>
            </a:r>
            <a:br>
              <a:rPr lang="pl-PL" sz="1400" b="1" dirty="0" smtClean="0"/>
            </a:br>
            <a:r>
              <a:rPr lang="pl-PL" sz="1400" dirty="0" smtClean="0"/>
              <a:t>dziedzina</a:t>
            </a:r>
            <a:r>
              <a:rPr lang="pl-PL" sz="1400" dirty="0"/>
              <a:t>: biocybernetyka i inżynieria </a:t>
            </a:r>
            <a:r>
              <a:rPr lang="pl-PL" sz="1400" dirty="0" smtClean="0"/>
              <a:t>biomedyczna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m</a:t>
            </a:r>
            <a:r>
              <a:rPr lang="pl-PL" sz="1400" b="1" dirty="0" smtClean="0"/>
              <a:t>gr inż. Lech </a:t>
            </a:r>
            <a:r>
              <a:rPr lang="pl-PL" sz="1400" b="1" dirty="0" err="1" smtClean="0"/>
              <a:t>Sznitko</a:t>
            </a:r>
            <a:r>
              <a:rPr lang="pl-PL" sz="1400" b="1" dirty="0" smtClean="0"/>
              <a:t> </a:t>
            </a:r>
            <a:br>
              <a:rPr lang="pl-PL" sz="1400" b="1" dirty="0" smtClean="0"/>
            </a:br>
            <a:r>
              <a:rPr lang="pl-PL" sz="1400" dirty="0" smtClean="0"/>
              <a:t>dziedzina: </a:t>
            </a:r>
            <a:r>
              <a:rPr lang="pl-PL" sz="1400" dirty="0"/>
              <a:t>inżynieria </a:t>
            </a:r>
            <a:r>
              <a:rPr lang="pl-PL" sz="1400" dirty="0" smtClean="0"/>
              <a:t>materiałowa</a:t>
            </a:r>
          </a:p>
          <a:p>
            <a:pPr lvl="1"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400" b="1" dirty="0"/>
              <a:t>m</a:t>
            </a:r>
            <a:r>
              <a:rPr lang="pl-PL" sz="1400" b="1" dirty="0" smtClean="0"/>
              <a:t>gr inż. Patrycja Śniadek </a:t>
            </a:r>
            <a:br>
              <a:rPr lang="pl-PL" sz="1400" b="1" dirty="0" smtClean="0"/>
            </a:br>
            <a:r>
              <a:rPr lang="pl-PL" sz="1400" dirty="0" smtClean="0"/>
              <a:t>dziedzina: elektronika</a:t>
            </a:r>
          </a:p>
          <a:p>
            <a:pPr marL="457200" lvl="1" indent="0">
              <a:buClr>
                <a:srgbClr val="C00000"/>
              </a:buClr>
              <a:buFont typeface="Arial" charset="0"/>
              <a:buNone/>
              <a:defRPr/>
            </a:pPr>
            <a:endParaRPr lang="pl-PL" sz="14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360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 idx="4294967295"/>
          </p:nvPr>
        </p:nvSpPr>
        <p:spPr>
          <a:xfrm>
            <a:off x="450850" y="225425"/>
            <a:ext cx="8435975" cy="900113"/>
          </a:xfrm>
        </p:spPr>
        <p:txBody>
          <a:bodyPr/>
          <a:lstStyle/>
          <a:p>
            <a:pPr indent="0" algn="ctr" eaLnBrk="1" hangingPunct="1"/>
            <a:r>
              <a:rPr lang="pl-PL" dirty="0" smtClean="0"/>
              <a:t>Działalność naukowo-badawcza w 2012 r.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4294967295"/>
          </p:nvPr>
        </p:nvSpPr>
        <p:spPr>
          <a:xfrm>
            <a:off x="971600" y="1119188"/>
            <a:ext cx="5940425" cy="47529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1400" b="1" dirty="0" smtClean="0"/>
              <a:t>Ważniejsze umowy dotyczące współpracy z firmami: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PCC Rokita S. A.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REBEL Marketing GmbH Berlin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err="1" smtClean="0"/>
              <a:t>Apeiron</a:t>
            </a:r>
            <a:r>
              <a:rPr lang="pl-PL" sz="1200" dirty="0" smtClean="0"/>
              <a:t> </a:t>
            </a:r>
            <a:r>
              <a:rPr lang="pl-PL" sz="1200" dirty="0" err="1" smtClean="0"/>
              <a:t>Synthesis</a:t>
            </a:r>
            <a:r>
              <a:rPr lang="pl-PL" sz="1200" dirty="0" smtClean="0"/>
              <a:t> Sp. z o. o.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200" dirty="0" smtClean="0"/>
              <a:t>Trusted Information Consulting Sp. z o.</a:t>
            </a:r>
            <a:r>
              <a:rPr lang="pl-PL" sz="1200" dirty="0" smtClean="0"/>
              <a:t> </a:t>
            </a:r>
            <a:r>
              <a:rPr lang="en-US" sz="1200" dirty="0" smtClean="0"/>
              <a:t>o.</a:t>
            </a:r>
            <a:endParaRPr lang="pl-PL" sz="1200" dirty="0" smtClean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TAURON Dystrybucja S. A.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200" dirty="0" smtClean="0"/>
              <a:t>Industrial Brushes Manufactures  Sp. z o.</a:t>
            </a:r>
            <a:r>
              <a:rPr lang="pl-PL" sz="1200" dirty="0" smtClean="0"/>
              <a:t> </a:t>
            </a:r>
            <a:r>
              <a:rPr lang="en-US" sz="1200" dirty="0" smtClean="0"/>
              <a:t>o.</a:t>
            </a:r>
            <a:endParaRPr lang="pl-PL" sz="1200" dirty="0" smtClean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Związek Banków Polskich, Centrum Prawa Bankowego i Informacji Sp. z o.o.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Instytut Technologii Elektronowej Warszawa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err="1" smtClean="0"/>
              <a:t>Universitata</a:t>
            </a:r>
            <a:r>
              <a:rPr lang="pl-PL" sz="1200" dirty="0" smtClean="0"/>
              <a:t> fur </a:t>
            </a:r>
            <a:r>
              <a:rPr lang="pl-PL" sz="1200" dirty="0" err="1" smtClean="0"/>
              <a:t>Bodenkultur</a:t>
            </a:r>
            <a:r>
              <a:rPr lang="pl-PL" sz="1200" dirty="0" smtClean="0"/>
              <a:t> Wien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Instytut Technik Innowacyjnych EMAG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FSE </a:t>
            </a:r>
            <a:r>
              <a:rPr lang="pl-PL" sz="1200" dirty="0" err="1" smtClean="0"/>
              <a:t>Besel</a:t>
            </a:r>
            <a:r>
              <a:rPr lang="pl-PL" sz="1200" dirty="0" smtClean="0"/>
              <a:t> S. A.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200" dirty="0" smtClean="0"/>
              <a:t>Microsoft Sp. z o.</a:t>
            </a:r>
            <a:r>
              <a:rPr lang="pl-PL" sz="1200" dirty="0" smtClean="0"/>
              <a:t> </a:t>
            </a:r>
            <a:r>
              <a:rPr lang="en-US" sz="1200" dirty="0" smtClean="0"/>
              <a:t>o.</a:t>
            </a:r>
            <a:endParaRPr lang="pl-PL" sz="1200" dirty="0" smtClean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Powiat Świdnicki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Uniwersytet w Limoges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THB Systemy Informatyczne Sp. z o.o.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Power Media S. A.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Uniwersytet Mikołaja Kopernika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200" dirty="0" smtClean="0"/>
              <a:t>Nord Electronics Solutions Sp. z o.</a:t>
            </a:r>
            <a:r>
              <a:rPr lang="pl-PL" sz="1200" dirty="0" smtClean="0"/>
              <a:t> </a:t>
            </a:r>
            <a:r>
              <a:rPr lang="en-US" sz="1200" dirty="0" smtClean="0"/>
              <a:t>o.</a:t>
            </a:r>
            <a:endParaRPr lang="pl-PL" sz="1200" dirty="0" smtClean="0"/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Grupa Kapitałowa Azoty Tarnów</a:t>
            </a:r>
          </a:p>
          <a:p>
            <a:pPr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200" dirty="0" smtClean="0"/>
              <a:t>Europejska Organizacja Badań Jądrowych CERN</a:t>
            </a:r>
          </a:p>
          <a:p>
            <a:endParaRPr lang="pl-PL" sz="1200" dirty="0" smtClean="0"/>
          </a:p>
          <a:p>
            <a:pPr eaLnBrk="1" hangingPunct="1">
              <a:buFont typeface="Arial" charset="0"/>
              <a:buNone/>
            </a:pPr>
            <a:endParaRPr lang="pl-PL" sz="1200" b="1" dirty="0" smtClean="0"/>
          </a:p>
          <a:p>
            <a:pPr marL="1314450" lvl="2" indent="-514350" eaLnBrk="1" hangingPunct="1"/>
            <a:endParaRPr lang="pl-PL" sz="12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4683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453132"/>
            <a:ext cx="8229599" cy="827745"/>
          </a:xfrm>
        </p:spPr>
        <p:txBody>
          <a:bodyPr>
            <a:noAutofit/>
          </a:bodyPr>
          <a:lstStyle/>
          <a:p>
            <a:pPr marL="361950" indent="0"/>
            <a:r>
              <a:rPr lang="pl-PL" sz="2900" dirty="0"/>
              <a:t>Efekty </a:t>
            </a:r>
            <a:r>
              <a:rPr lang="pl-PL" sz="2900" dirty="0" smtClean="0"/>
              <a:t>współpracy </a:t>
            </a:r>
            <a:r>
              <a:rPr lang="pl-PL" sz="2900" dirty="0"/>
              <a:t/>
            </a:r>
            <a:br>
              <a:rPr lang="pl-PL" sz="2900" dirty="0"/>
            </a:br>
            <a:r>
              <a:rPr lang="pl-PL" sz="2900" dirty="0" smtClean="0"/>
              <a:t>z </a:t>
            </a:r>
            <a:r>
              <a:rPr lang="pl-PL" sz="2900" dirty="0"/>
              <a:t>instytucjami </a:t>
            </a:r>
            <a:r>
              <a:rPr lang="en-US" sz="2900" dirty="0" err="1"/>
              <a:t>zagranicznymi</a:t>
            </a:r>
            <a:r>
              <a:rPr lang="pl-PL" sz="2900" dirty="0"/>
              <a:t> w 2012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617019"/>
              </p:ext>
            </p:extLst>
          </p:nvPr>
        </p:nvGraphicFramePr>
        <p:xfrm>
          <a:off x="457201" y="1600200"/>
          <a:ext cx="7931224" cy="4133056"/>
        </p:xfrm>
        <a:graphic>
          <a:graphicData uri="http://schemas.openxmlformats.org/drawingml/2006/table">
            <a:tbl>
              <a:tblPr/>
              <a:tblGrid>
                <a:gridCol w="6292673"/>
                <a:gridCol w="786042"/>
                <a:gridCol w="852509"/>
              </a:tblGrid>
              <a:tr h="4279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Rodzaj działania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Efekty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7485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</a:tr>
              <a:tr h="3793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naukowo–badawcze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166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98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dydaktyczne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59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67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50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wytworzona aparatura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12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Prace habilitacyjne zakończone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4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przewody doktorskie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17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12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publikacje, recenzje, referaty, komunikaty itp. (liczba)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164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prace dla przemysłu (liczba realizowanych projektów)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33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zgłoszone patenty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8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Nowe umowy międzynarodowe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11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9E0AE-E108-42A6-8498-DC686BE70BF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0104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516" y="296652"/>
            <a:ext cx="7535180" cy="719138"/>
          </a:xfrm>
        </p:spPr>
        <p:txBody>
          <a:bodyPr/>
          <a:lstStyle/>
          <a:p>
            <a:pPr algn="ctr"/>
            <a:r>
              <a:rPr lang="pl-PL" dirty="0" smtClean="0"/>
              <a:t>Kształcenie – zagadnienia kluczowe</a:t>
            </a:r>
            <a:endParaRPr lang="pl-PL" sz="2000" baseline="30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5516" y="1124744"/>
            <a:ext cx="7535862" cy="4634012"/>
          </a:xfrm>
        </p:spPr>
        <p:txBody>
          <a:bodyPr/>
          <a:lstStyle/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Uchwalenie nowych regulaminów: studiów wyższych, studiów doktoranckich, studiów podyplomowych</a:t>
            </a:r>
          </a:p>
          <a:p>
            <a:pPr marL="457200" lvl="1" indent="0" eaLnBrk="1" hangingPunct="1">
              <a:buClr>
                <a:srgbClr val="9F250D"/>
              </a:buClr>
              <a:buNone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Uchwalenie efektów kształcenia dla wszystkich kierunków studiów na Politechnice Wrocławskiej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/>
              <a:t>Wprowadzenie studiów zgodnie z Krajowymi Ramami Kwalifikacji od października 2012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Modyfikacje programów kształcenia zgodnie z KRK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Trzy nowe kierunki studiów: Elektronika (W-4), Telekomunikacja (W-4) i Matematyka stosowana (W-11)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Wyliczenie kosztów kształcenia na drugim kierunku studiów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Zakończenie projektu pilotażowego dot. kierunków zamawianych (PO KL)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3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300" b="1" dirty="0" smtClean="0"/>
              <a:t>Przyznanie Politechnice Wrocławskiej ponad 23 mln zł dofinansowania do projektów kierunków zamawianych na Wydziałach: Elektroniki, Informatyki i Zarządzania oraz Mechanicznym</a:t>
            </a:r>
          </a:p>
          <a:p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606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78880" y="296652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Działalność dydaktyczna</a:t>
            </a:r>
          </a:p>
        </p:txBody>
      </p:sp>
      <p:sp>
        <p:nvSpPr>
          <p:cNvPr id="20483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1007604" y="1196752"/>
            <a:ext cx="7740860" cy="4525963"/>
          </a:xfrm>
          <a:noFill/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1400" b="1" dirty="0" smtClean="0"/>
              <a:t>Nauczanie na 33 kierunkach studiów</a:t>
            </a:r>
          </a:p>
          <a:p>
            <a:pPr eaLnBrk="1" hangingPunct="1">
              <a:buFont typeface="Arial" charset="0"/>
              <a:buNone/>
            </a:pPr>
            <a:endParaRPr lang="pl-PL" sz="14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1" dirty="0" smtClean="0"/>
              <a:t>Nierównomierny rozkład obciążeń dydaktycznych:</a:t>
            </a:r>
          </a:p>
          <a:p>
            <a:pPr lvl="2" eaLnBrk="1" hangingPunct="1">
              <a:buClr>
                <a:schemeClr val="tx1"/>
              </a:buClr>
              <a:buFont typeface="Trebuchet MS" pitchFamily="34" charset="0"/>
              <a:buChar char="–"/>
            </a:pPr>
            <a:r>
              <a:rPr lang="pl-PL" sz="1400" dirty="0" smtClean="0"/>
              <a:t>obciążenia dydaktyczne: 681,9 tys. h w 2011/12 r. (643,3 tys. h w 2010/11 r.),</a:t>
            </a:r>
            <a:br>
              <a:rPr lang="pl-PL" sz="1400" dirty="0" smtClean="0"/>
            </a:br>
            <a:r>
              <a:rPr lang="pl-PL" sz="1400" dirty="0" smtClean="0"/>
              <a:t>w tym 168,2 tys. h w 2011/12 r. (133,1 tys. h ponadwymiarowych w 2010/11 r.)</a:t>
            </a:r>
          </a:p>
          <a:p>
            <a:pPr lvl="1" eaLnBrk="1" hangingPunct="1">
              <a:buFont typeface="Arial" charset="0"/>
              <a:buNone/>
            </a:pPr>
            <a:endParaRPr lang="pl-PL" sz="1400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1" dirty="0" smtClean="0"/>
              <a:t>Wskaźnik efektywności </a:t>
            </a:r>
            <a:r>
              <a:rPr lang="pl-PL" sz="1400" b="1" dirty="0" smtClean="0">
                <a:cs typeface="Arial" charset="0"/>
              </a:rPr>
              <a:t>kształcenia</a:t>
            </a:r>
            <a:r>
              <a:rPr lang="pl-PL" sz="1400" dirty="0" smtClean="0">
                <a:cs typeface="Arial" charset="0"/>
              </a:rPr>
              <a:t> dla wszystkich form kształcenia</a:t>
            </a:r>
            <a:br>
              <a:rPr lang="pl-PL" sz="1400" dirty="0" smtClean="0">
                <a:cs typeface="Arial" charset="0"/>
              </a:rPr>
            </a:br>
            <a:r>
              <a:rPr lang="pl-PL" sz="1400" dirty="0" smtClean="0">
                <a:cs typeface="Arial" charset="0"/>
              </a:rPr>
              <a:t>(liczba studentów ostatniego roku do liczby absolwentów):</a:t>
            </a:r>
          </a:p>
          <a:p>
            <a:pPr lvl="2" eaLnBrk="1" hangingPunct="1">
              <a:buFont typeface="Trebuchet MS" pitchFamily="34" charset="0"/>
              <a:buChar char="–"/>
            </a:pPr>
            <a:r>
              <a:rPr lang="pl-PL" sz="1400" dirty="0" smtClean="0">
                <a:cs typeface="Arial" charset="0"/>
              </a:rPr>
              <a:t>2011 – 68%</a:t>
            </a:r>
          </a:p>
          <a:p>
            <a:pPr lvl="2" eaLnBrk="1" hangingPunct="1">
              <a:buFont typeface="Trebuchet MS" pitchFamily="34" charset="0"/>
              <a:buChar char="–"/>
            </a:pPr>
            <a:r>
              <a:rPr lang="pl-PL" sz="1400" dirty="0" smtClean="0">
                <a:cs typeface="Arial" charset="0"/>
              </a:rPr>
              <a:t>2012 – 87 %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400" b="1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1" dirty="0" smtClean="0"/>
              <a:t>Wskaźniki inne:</a:t>
            </a:r>
          </a:p>
          <a:p>
            <a:pPr lvl="2" eaLnBrk="1" hangingPunct="1">
              <a:buFont typeface="Trebuchet MS" pitchFamily="34" charset="0"/>
              <a:buChar char="–"/>
            </a:pPr>
            <a:r>
              <a:rPr lang="pl-PL" sz="1400" dirty="0" smtClean="0"/>
              <a:t>liczba</a:t>
            </a:r>
            <a:r>
              <a:rPr lang="pl-PL" sz="1400" dirty="0" smtClean="0">
                <a:cs typeface="Arial" charset="0"/>
              </a:rPr>
              <a:t> student</a:t>
            </a:r>
            <a:r>
              <a:rPr lang="pl-PL" sz="1400" dirty="0" smtClean="0"/>
              <a:t>ó</a:t>
            </a:r>
            <a:r>
              <a:rPr lang="pl-PL" sz="1400" dirty="0" smtClean="0">
                <a:cs typeface="Arial" charset="0"/>
              </a:rPr>
              <a:t>w</a:t>
            </a:r>
            <a:r>
              <a:rPr lang="pl-PL" sz="1400" dirty="0" smtClean="0"/>
              <a:t> do liczby </a:t>
            </a:r>
            <a:r>
              <a:rPr lang="pl-PL" sz="1400" dirty="0" smtClean="0">
                <a:cs typeface="Arial" charset="0"/>
              </a:rPr>
              <a:t>d</a:t>
            </a:r>
            <a:r>
              <a:rPr lang="pl-PL" sz="1400" dirty="0" smtClean="0"/>
              <a:t>oktorów</a:t>
            </a:r>
            <a:r>
              <a:rPr lang="pl-PL" sz="1400" dirty="0" smtClean="0">
                <a:cs typeface="Arial" charset="0"/>
              </a:rPr>
              <a:t> hab</a:t>
            </a:r>
            <a:r>
              <a:rPr lang="pl-PL" sz="1400" dirty="0" smtClean="0"/>
              <a:t>ilitowanych</a:t>
            </a:r>
            <a:r>
              <a:rPr lang="pl-PL" sz="1400" dirty="0" smtClean="0">
                <a:cs typeface="Arial" charset="0"/>
              </a:rPr>
              <a:t>: 78,7 / 1</a:t>
            </a:r>
            <a:endParaRPr lang="pl-PL" sz="1400" dirty="0" smtClean="0"/>
          </a:p>
          <a:p>
            <a:pPr lvl="2" eaLnBrk="1" hangingPunct="1">
              <a:buFont typeface="Trebuchet MS" pitchFamily="34" charset="0"/>
              <a:buChar char="–"/>
            </a:pPr>
            <a:r>
              <a:rPr lang="pl-PL" sz="1400" dirty="0" smtClean="0"/>
              <a:t>liczba</a:t>
            </a:r>
            <a:r>
              <a:rPr lang="pl-PL" sz="1400" dirty="0" smtClean="0">
                <a:cs typeface="Arial" charset="0"/>
              </a:rPr>
              <a:t> studentów</a:t>
            </a:r>
            <a:r>
              <a:rPr lang="pl-PL" sz="1400" dirty="0" smtClean="0"/>
              <a:t> do liczby</a:t>
            </a:r>
            <a:r>
              <a:rPr lang="pl-PL" sz="1400" dirty="0" smtClean="0">
                <a:cs typeface="Arial" charset="0"/>
              </a:rPr>
              <a:t> nauczycieli ak</a:t>
            </a:r>
            <a:r>
              <a:rPr lang="pl-PL" sz="1400" dirty="0" smtClean="0"/>
              <a:t>ademickich: 17,8 / 1</a:t>
            </a:r>
          </a:p>
          <a:p>
            <a:pPr lvl="2" eaLnBrk="1" hangingPunct="1">
              <a:buFont typeface="Trebuchet MS" pitchFamily="34" charset="0"/>
              <a:buChar char="–"/>
            </a:pPr>
            <a:endParaRPr lang="pl-PL" sz="1400" dirty="0" smtClean="0"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pl-PL" sz="14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1660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 idx="4294967295"/>
          </p:nvPr>
        </p:nvSpPr>
        <p:spPr>
          <a:xfrm>
            <a:off x="899592" y="296652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dirty="0" smtClean="0"/>
              <a:t>Rekrutacja</a:t>
            </a:r>
          </a:p>
        </p:txBody>
      </p:sp>
      <p:sp>
        <p:nvSpPr>
          <p:cNvPr id="21507" name="Symbol zastępczy zawartości 2"/>
          <p:cNvSpPr>
            <a:spLocks noGrp="1"/>
          </p:cNvSpPr>
          <p:nvPr>
            <p:ph idx="4294967295"/>
          </p:nvPr>
        </p:nvSpPr>
        <p:spPr>
          <a:xfrm>
            <a:off x="1007604" y="1124744"/>
            <a:ext cx="7021512" cy="4176713"/>
          </a:xfrm>
          <a:ln>
            <a:noFill/>
          </a:ln>
        </p:spPr>
        <p:txBody>
          <a:bodyPr/>
          <a:lstStyle/>
          <a:p>
            <a:pPr eaLnBrk="1" hangingPunct="1">
              <a:buNone/>
            </a:pPr>
            <a:r>
              <a:rPr lang="pl-PL" sz="1400" b="1" dirty="0" smtClean="0"/>
              <a:t>Rekrutacja I </a:t>
            </a:r>
            <a:r>
              <a:rPr lang="pl-PL" sz="1400" b="1" dirty="0" err="1" smtClean="0"/>
              <a:t>i</a:t>
            </a:r>
            <a:r>
              <a:rPr lang="pl-PL" sz="1400" b="1" dirty="0" smtClean="0"/>
              <a:t> II stopień (inżynierskie, licencjackie, magisterskie):</a:t>
            </a:r>
            <a:r>
              <a:rPr lang="pl-PL" sz="1400" dirty="0" smtClean="0"/>
              <a:t>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przyjęto </a:t>
            </a:r>
            <a:r>
              <a:rPr lang="pl-PL" sz="1400" b="1" dirty="0" smtClean="0"/>
              <a:t>15 585  </a:t>
            </a:r>
            <a:r>
              <a:rPr lang="pl-PL" sz="1400" dirty="0" smtClean="0"/>
              <a:t>osoby - więcej o 1 931 osób w stosunku do roku 2011 *</a:t>
            </a:r>
          </a:p>
          <a:p>
            <a:pPr marL="342900" lvl="1" indent="-342900" eaLnBrk="1" hangingPunct="1">
              <a:buNone/>
            </a:pPr>
            <a:r>
              <a:rPr lang="pl-PL" sz="1400" dirty="0" smtClean="0"/>
              <a:t>		</a:t>
            </a:r>
            <a:r>
              <a:rPr lang="pl-PL" sz="1300" dirty="0" smtClean="0"/>
              <a:t>* liczba przyjętych kandydatów na studia I jak i  II stopnia (stacjonarne </a:t>
            </a:r>
            <a:br>
              <a:rPr lang="pl-PL" sz="1300" dirty="0" smtClean="0"/>
            </a:br>
            <a:r>
              <a:rPr lang="pl-PL" sz="1300" dirty="0" smtClean="0"/>
              <a:t>	i niestacjonarne). W rekrutacji październik 2</a:t>
            </a:r>
            <a:r>
              <a:rPr lang="pl-PL" sz="1300" b="1" dirty="0" smtClean="0"/>
              <a:t>012 </a:t>
            </a:r>
            <a:r>
              <a:rPr lang="pl-PL" sz="1300" dirty="0" smtClean="0"/>
              <a:t>nastąpił lawinowy wzrost 	przyjęć na studia – związane jest to ze zmianami wynikającymi 	</a:t>
            </a:r>
            <a:br>
              <a:rPr lang="pl-PL" sz="1300" dirty="0" smtClean="0"/>
            </a:br>
            <a:r>
              <a:rPr lang="pl-PL" sz="1300" dirty="0" smtClean="0"/>
              <a:t>	z wprowadzania odpłatności za studia na drugim kierunku studiów i chęcią 	uniknięcia opłat za drugi kierunek studiów </a:t>
            </a:r>
            <a:endParaRPr lang="pl-PL" sz="1400" dirty="0" smtClean="0"/>
          </a:p>
          <a:p>
            <a:pPr eaLnBrk="1" hangingPunct="1">
              <a:buNone/>
            </a:pPr>
            <a:r>
              <a:rPr lang="pl-PL" sz="1400" b="1" dirty="0" smtClean="0"/>
              <a:t>Rekrutacja na I stopień:</a:t>
            </a:r>
            <a:r>
              <a:rPr lang="pl-PL" sz="1400" dirty="0" smtClean="0"/>
              <a:t>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przyjęto </a:t>
            </a:r>
            <a:r>
              <a:rPr lang="pl-PL" sz="1400" b="1" dirty="0" smtClean="0"/>
              <a:t>10 777 </a:t>
            </a:r>
            <a:r>
              <a:rPr lang="pl-PL" sz="1400" dirty="0" smtClean="0"/>
              <a:t>osoby - więcej o 1045 osób w stosunku do roku 2011</a:t>
            </a:r>
          </a:p>
          <a:p>
            <a:pPr eaLnBrk="1" hangingPunct="1"/>
            <a:endParaRPr lang="pl-PL" sz="1400" dirty="0" smtClean="0"/>
          </a:p>
          <a:p>
            <a:pPr eaLnBrk="1" hangingPunct="1">
              <a:buNone/>
            </a:pPr>
            <a:r>
              <a:rPr lang="pl-PL" sz="1400" b="1" dirty="0" smtClean="0"/>
              <a:t>Rekrutacja na studia doktoranckie: </a:t>
            </a:r>
          </a:p>
          <a:p>
            <a:pPr lvl="1"/>
            <a:r>
              <a:rPr lang="pl-PL" dirty="0"/>
              <a:t>w 2012 przyjęto 268 osób  </a:t>
            </a:r>
            <a:r>
              <a:rPr lang="pl-PL" dirty="0" smtClean="0"/>
              <a:t>- mniej </a:t>
            </a:r>
            <a:r>
              <a:rPr lang="pl-PL" dirty="0"/>
              <a:t>o 18 osób niż w roku 2011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(286 osób w 2011)</a:t>
            </a:r>
            <a:endParaRPr lang="pl-PL" dirty="0"/>
          </a:p>
          <a:p>
            <a:endParaRPr lang="pl-PL" dirty="0"/>
          </a:p>
          <a:p>
            <a:pPr marL="457200" lvl="1" indent="0" eaLnBrk="1" hangingPunct="1">
              <a:buClr>
                <a:srgbClr val="9F250D"/>
              </a:buClr>
              <a:buNone/>
            </a:pPr>
            <a:endParaRPr lang="pl-PL" sz="1400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endParaRPr lang="pl-PL" sz="14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5427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dirty="0" smtClean="0"/>
              <a:t>Dziekani wydziałów</a:t>
            </a:r>
            <a:r>
              <a:rPr lang="pl-PL" sz="2800" dirty="0" smtClean="0"/>
              <a:t>  </a:t>
            </a:r>
            <a:br>
              <a:rPr lang="pl-PL" sz="2800" dirty="0" smtClean="0"/>
            </a:br>
            <a:r>
              <a:rPr lang="pl-PL" sz="2000" dirty="0" smtClean="0"/>
              <a:t>(kadencja 2012-2016)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71663" y="1520825"/>
            <a:ext cx="681513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Architektury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arch. Elżbieta </a:t>
            </a:r>
            <a:r>
              <a:rPr lang="pl-PL" sz="1400" dirty="0" err="1" smtClean="0"/>
              <a:t>Trocka-Leszczyńska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Budownictwa Lądowego i Wodnego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Jerzy </a:t>
            </a:r>
            <a:r>
              <a:rPr lang="pl-PL" sz="1400" dirty="0" err="1" smtClean="0"/>
              <a:t>Hoła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Chemiczny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</a:t>
            </a:r>
            <a:r>
              <a:rPr lang="pl-PL" sz="1400" dirty="0" err="1" smtClean="0"/>
              <a:t>Trochimczuk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Elektroniki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Jan Zarzycki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Elektryczny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Waldemar Rebizant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</a:t>
            </a:r>
            <a:r>
              <a:rPr lang="pl-PL" sz="1400" b="1" dirty="0" err="1" smtClean="0"/>
              <a:t>Geoinżynierii</a:t>
            </a:r>
            <a:r>
              <a:rPr lang="pl-PL" sz="1400" b="1" dirty="0" smtClean="0"/>
              <a:t>, Górnictwa i Geologii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Wojciech </a:t>
            </a:r>
            <a:r>
              <a:rPr lang="pl-PL" sz="1400" dirty="0" err="1" smtClean="0"/>
              <a:t>Ciężkowski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 </a:t>
            </a:r>
          </a:p>
        </p:txBody>
      </p:sp>
      <p:pic>
        <p:nvPicPr>
          <p:cNvPr id="8196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213" y="1520825"/>
            <a:ext cx="431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4588" y="2071688"/>
            <a:ext cx="50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838" y="2736850"/>
            <a:ext cx="550862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675" y="3328988"/>
            <a:ext cx="6477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1250" y="4021138"/>
            <a:ext cx="582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5538" y="4689475"/>
            <a:ext cx="549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7946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549275"/>
            <a:ext cx="8003232" cy="719138"/>
          </a:xfrm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Studia w liczbach</a:t>
            </a:r>
          </a:p>
        </p:txBody>
      </p:sp>
      <p:graphicFrame>
        <p:nvGraphicFramePr>
          <p:cNvPr id="3385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093989"/>
              </p:ext>
            </p:extLst>
          </p:nvPr>
        </p:nvGraphicFramePr>
        <p:xfrm>
          <a:off x="683568" y="1376772"/>
          <a:ext cx="6913562" cy="4067297"/>
        </p:xfrm>
        <a:graphic>
          <a:graphicData uri="http://schemas.openxmlformats.org/drawingml/2006/table">
            <a:tbl>
              <a:tblPr/>
              <a:tblGrid>
                <a:gridCol w="2557037"/>
                <a:gridCol w="1489927"/>
                <a:gridCol w="1433299"/>
                <a:gridCol w="1433299"/>
              </a:tblGrid>
              <a:tr h="430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Studia i studenci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90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studentów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32 929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33 775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35 252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0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studia stacjonarne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27 361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27 805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30 238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ZOD-y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1 607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1 705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1693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87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obcokrajowcy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357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399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463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nowo przyjęci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9 069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9 682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10 829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absolwentów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4 867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7 024 (I </a:t>
                      </a:r>
                      <a:r>
                        <a:rPr kumimoji="0" lang="pl-P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II stopnia)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7015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 gridSpan="3"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086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studiów stacjonarnych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3 918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6 060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inżynierskie - 2 685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magisterskie - 3 375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6 116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inżynierskie – 3497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magisterskie - 2619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54873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studiów niestacjonarnych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– wieczorowych i zaocznych inżynierskich oraz uzupełniających magisterskich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949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964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inżynierskie - 383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magisterskie - 581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inżynierskie – 399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magisterskie - 500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9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Liczba słuchaczy studiów podyplomowych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1 088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891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683</a:t>
                      </a: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4059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863588" y="1364765"/>
            <a:ext cx="7495928" cy="371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ponad 10 000 udzielonych informacji i porad</a:t>
            </a:r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koordynowanie wolontariatu studenckiego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organizowanie </a:t>
            </a:r>
            <a:r>
              <a:rPr lang="pl-PL" sz="1400" b="0" kern="0" dirty="0"/>
              <a:t>Gal Aktywności </a:t>
            </a:r>
            <a:r>
              <a:rPr lang="pl-PL" sz="1400" b="0" kern="0" dirty="0" smtClean="0"/>
              <a:t>Studenckiej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organizowanie </a:t>
            </a:r>
            <a:r>
              <a:rPr lang="pl-PL" sz="1400" b="0" kern="0" dirty="0"/>
              <a:t>Forum Aktywności </a:t>
            </a:r>
            <a:r>
              <a:rPr lang="pl-PL" sz="1400" b="0" kern="0" dirty="0" smtClean="0"/>
              <a:t>Studentów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organizowanie </a:t>
            </a:r>
            <a:r>
              <a:rPr lang="pl-PL" sz="1400" b="0" kern="0" dirty="0"/>
              <a:t>Konferencji Naukowej </a:t>
            </a:r>
            <a:r>
              <a:rPr lang="pl-PL" sz="1400" b="0" kern="0" dirty="0" smtClean="0"/>
              <a:t>Studentów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oprowadzenie po kampusie </a:t>
            </a:r>
            <a:r>
              <a:rPr lang="pl-PL" sz="1400" b="0" kern="0" dirty="0" err="1" smtClean="0"/>
              <a:t>PWr</a:t>
            </a:r>
            <a:r>
              <a:rPr lang="pl-PL" sz="1400" b="0" kern="0" dirty="0" smtClean="0"/>
              <a:t> 20 grup z kraju </a:t>
            </a:r>
            <a:br>
              <a:rPr lang="pl-PL" sz="1400" b="0" kern="0" dirty="0" smtClean="0"/>
            </a:br>
            <a:r>
              <a:rPr lang="pl-PL" sz="1400" b="0" kern="0" dirty="0" smtClean="0"/>
              <a:t>i z zagranicy według tras zwiedzania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współpraca z Fundacja </a:t>
            </a:r>
            <a:r>
              <a:rPr lang="pl-PL" sz="1400" b="0" kern="0" dirty="0" err="1" smtClean="0"/>
              <a:t>Manus</a:t>
            </a:r>
            <a:r>
              <a:rPr lang="pl-PL" sz="1400" b="0" kern="0" dirty="0" smtClean="0"/>
              <a:t> przy organizacji </a:t>
            </a:r>
            <a:br>
              <a:rPr lang="pl-PL" sz="1400" b="0" kern="0" dirty="0" smtClean="0"/>
            </a:br>
            <a:r>
              <a:rPr lang="pl-PL" sz="1400" b="0" kern="0" dirty="0" smtClean="0"/>
              <a:t>Szkoleniowego Forum dla Studentów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opracowanie </a:t>
            </a:r>
            <a:r>
              <a:rPr lang="pl-PL" sz="1400" b="0" kern="0" dirty="0"/>
              <a:t>bazy danych </a:t>
            </a:r>
            <a:r>
              <a:rPr lang="pl-PL" sz="1400" b="0" kern="0" dirty="0" smtClean="0"/>
              <a:t>m.in. </a:t>
            </a:r>
            <a:r>
              <a:rPr lang="pl-PL" sz="1400" b="0" kern="0" dirty="0"/>
              <a:t>d</a:t>
            </a:r>
            <a:r>
              <a:rPr lang="pl-PL" sz="1400" b="0" kern="0" dirty="0" smtClean="0"/>
              <a:t>otyczące opieki zdrowotnej, ubezpieczeń i wydarzeń kulturalnych odbywających się we Wrocławiu</a:t>
            </a:r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/>
              <a:t>p</a:t>
            </a:r>
            <a:r>
              <a:rPr lang="pl-PL" sz="1400" b="0" kern="0" dirty="0" smtClean="0"/>
              <a:t>rowadzenie rejestru Rektora Organizacji Studenckich</a:t>
            </a:r>
            <a:endParaRPr lang="pl-PL" sz="1400" b="0" kern="0" dirty="0"/>
          </a:p>
          <a:p>
            <a:pPr marL="285750" indent="-285750">
              <a:spcBef>
                <a:spcPts val="6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kern="0" dirty="0" smtClean="0"/>
              <a:t>prowadzenie </a:t>
            </a:r>
            <a:r>
              <a:rPr lang="pl-PL" sz="1400" b="0" kern="0" dirty="0"/>
              <a:t>biuletynu informacyjnego na portalu „ e-Student” </a:t>
            </a:r>
            <a:r>
              <a:rPr lang="pl-PL" sz="1400" b="0" kern="0" dirty="0" smtClean="0"/>
              <a:t>– 3 300 subskrybentów</a:t>
            </a:r>
            <a:endParaRPr lang="pl-PL" sz="1400" b="0" kern="0" dirty="0"/>
          </a:p>
        </p:txBody>
      </p:sp>
      <p:sp>
        <p:nvSpPr>
          <p:cNvPr id="10" name="Prostokąt 9"/>
          <p:cNvSpPr/>
          <p:nvPr/>
        </p:nvSpPr>
        <p:spPr>
          <a:xfrm>
            <a:off x="755576" y="253214"/>
            <a:ext cx="70207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200" b="0" dirty="0" smtClean="0"/>
              <a:t>Biuro Informacji Studenckiej</a:t>
            </a:r>
            <a:endParaRPr lang="pl-PL" sz="3200" b="0" dirty="0"/>
          </a:p>
        </p:txBody>
      </p:sp>
      <p:pic>
        <p:nvPicPr>
          <p:cNvPr id="9" name="Picture 2" descr="C:\Users\Grażyna Domagała\Desktop\Logo B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62" y="250432"/>
            <a:ext cx="1211072" cy="12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upa 11"/>
          <p:cNvGrpSpPr/>
          <p:nvPr/>
        </p:nvGrpSpPr>
        <p:grpSpPr>
          <a:xfrm>
            <a:off x="5472100" y="1443844"/>
            <a:ext cx="2744849" cy="1771352"/>
            <a:chOff x="5292080" y="1512242"/>
            <a:chExt cx="2744849" cy="1771352"/>
          </a:xfrm>
        </p:grpSpPr>
        <p:pic>
          <p:nvPicPr>
            <p:cNvPr id="7" name="Picture 3" descr="C:\Users\GRAYNA~1\AppData\Local\Temp\DSC_053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512242"/>
              <a:ext cx="2736303" cy="1771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7" name="Picture 549" descr="C:\Documents and Settings\Tadeusz Kłodowski\Pulpit\szablon prezentacji\rozek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24308" y="1512242"/>
              <a:ext cx="512621" cy="49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4132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auto">
          <a:xfrm>
            <a:off x="684986" y="482274"/>
            <a:ext cx="723741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3200" b="0" dirty="0" smtClean="0"/>
              <a:t>Biuro Karier</a:t>
            </a:r>
            <a:endParaRPr lang="pl-PL" sz="3200" b="0" dirty="0"/>
          </a:p>
        </p:txBody>
      </p:sp>
      <p:pic>
        <p:nvPicPr>
          <p:cNvPr id="8197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3077" y="349537"/>
            <a:ext cx="221773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PGS-Software-warszta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3628" y="1187737"/>
            <a:ext cx="2770964" cy="1975104"/>
          </a:xfrm>
          <a:prstGeom prst="rect">
            <a:avLst/>
          </a:prstGeom>
        </p:spPr>
      </p:pic>
      <p:pic>
        <p:nvPicPr>
          <p:cNvPr id="1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2683" y="1178212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788310" y="4492920"/>
            <a:ext cx="61206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marR="0" lvl="0" indent="-1714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Partner</a:t>
            </a:r>
            <a:r>
              <a:rPr kumimoji="0" lang="pl-PL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strategiczny 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Dolnośląskiej Sieci Biur Karier </a:t>
            </a:r>
          </a:p>
          <a:p>
            <a:pPr marL="174625" marR="0" lvl="1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Ogólnopolska Konferencja Akademickich Biur Karier (56 biur karier z całej Polski)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4625" marR="0" lvl="1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Program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Mentoring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dla studentów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1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Międzyuczelniana Gra Akademicka (koordynacja działań dla 11 biur karier)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Internet: PORTAL (5000 studentów i ponad 1600 pracodawców),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Facebooku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Fanclub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921 osób)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Akademickie Targi Pracy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Program AMBASADOR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Badanie losów absolwentów (internetowa baza danych absolwentów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PWr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ankieta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on-line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)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NEWSLETTER Biura Karier (ponad 5000 odbiorców)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9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97761"/>
              </p:ext>
            </p:extLst>
          </p:nvPr>
        </p:nvGraphicFramePr>
        <p:xfrm>
          <a:off x="788310" y="1187737"/>
          <a:ext cx="4755798" cy="3334519"/>
        </p:xfrm>
        <a:graphic>
          <a:graphicData uri="http://schemas.openxmlformats.org/drawingml/2006/table">
            <a:tbl>
              <a:tblPr/>
              <a:tblGrid>
                <a:gridCol w="2199514"/>
                <a:gridCol w="1224136"/>
                <a:gridCol w="1332148"/>
              </a:tblGrid>
              <a:tr h="430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Działania Biura Karier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905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indywidualne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– </a:t>
                      </a:r>
                      <a:b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rozmowy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doradcze</a:t>
                      </a:r>
                      <a:endParaRPr lang="pl-PL" sz="11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255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263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0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indywidualne – informacja zawodowa</a:t>
                      </a:r>
                      <a:endParaRPr lang="pl-PL" sz="11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1 545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1 760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grupowe prowadzone przez doradców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zatrudnionych</a:t>
                      </a:r>
                      <a:b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Biurze Karier</a:t>
                      </a:r>
                      <a:endParaRPr lang="pl-PL" sz="11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 warsztatów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dla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264 studentów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34 warsztaty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dla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373 studentów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Warsztaty, szkolenia, seminaria, konferencje prowadzone przez pracodawców i inne organizacje</a:t>
                      </a:r>
                      <a:endParaRPr lang="pl-PL" sz="11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25 wydarzeń </a:t>
                      </a:r>
                      <a:b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dla 1739 osób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25 wydarzeń </a:t>
                      </a:r>
                      <a:b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dla 1502 osób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Oferty pracy, praktyk, staży</a:t>
                      </a:r>
                      <a:endParaRPr lang="pl-PL" sz="11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1 077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Arial"/>
                        </a:rPr>
                        <a:t>1 676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Skojarzenie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pracodawców</a:t>
                      </a:r>
                      <a:b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ze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studentami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absolwentami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ramach ofert pracy i praktyk zamieszczonych w portalu Biura Karier</a:t>
                      </a:r>
                      <a:endParaRPr lang="pl-PL" sz="11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2 850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4 500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39673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798885" y="441283"/>
            <a:ext cx="3372904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b="0" dirty="0"/>
              <a:t>Dział </a:t>
            </a:r>
            <a:r>
              <a:rPr lang="pl-PL" sz="3200" b="0" dirty="0" smtClean="0"/>
              <a:t>Studencki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21" name="Rectangle 3"/>
          <p:cNvSpPr txBox="1">
            <a:spLocks/>
          </p:cNvSpPr>
          <p:nvPr/>
        </p:nvSpPr>
        <p:spPr bwMode="auto">
          <a:xfrm>
            <a:off x="786917" y="1304764"/>
            <a:ext cx="3097039" cy="119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pl-PL" sz="1400" b="0" dirty="0"/>
              <a:t>Studenckie koła naukowe</a:t>
            </a:r>
            <a:r>
              <a:rPr lang="en-GB" sz="1400" b="0" dirty="0"/>
              <a:t>:</a:t>
            </a:r>
            <a:r>
              <a:rPr lang="pl-PL" sz="1400" b="0" dirty="0"/>
              <a:t> </a:t>
            </a:r>
            <a:r>
              <a:rPr lang="pl-PL" sz="1400" b="0" dirty="0" smtClean="0"/>
              <a:t>159</a:t>
            </a:r>
          </a:p>
          <a:p>
            <a:pPr>
              <a:buFont typeface="Arial" charset="0"/>
              <a:buNone/>
            </a:pPr>
            <a:endParaRPr lang="pl-PL" sz="800" b="0" dirty="0"/>
          </a:p>
          <a:p>
            <a:pPr>
              <a:buFont typeface="Arial" charset="0"/>
              <a:buNone/>
            </a:pPr>
            <a:r>
              <a:rPr lang="pl-PL" sz="1400" b="0" dirty="0" smtClean="0"/>
              <a:t>Agendy kultury</a:t>
            </a:r>
            <a:r>
              <a:rPr lang="en-GB" sz="1400" b="0" dirty="0" smtClean="0"/>
              <a:t>:</a:t>
            </a:r>
            <a:r>
              <a:rPr lang="pl-PL" sz="1400" b="0" dirty="0" smtClean="0"/>
              <a:t> 34</a:t>
            </a:r>
          </a:p>
          <a:p>
            <a:pPr>
              <a:buFont typeface="Arial" charset="0"/>
              <a:buNone/>
            </a:pPr>
            <a:endParaRPr lang="pl-PL" sz="800" b="0" dirty="0" smtClean="0"/>
          </a:p>
          <a:p>
            <a:pPr>
              <a:buFont typeface="Arial" charset="0"/>
              <a:buNone/>
            </a:pPr>
            <a:r>
              <a:rPr lang="pl-PL" sz="1400" b="0" dirty="0" smtClean="0"/>
              <a:t>Organizacje </a:t>
            </a:r>
            <a:r>
              <a:rPr lang="pl-PL" sz="1400" b="0" dirty="0"/>
              <a:t>studenckie</a:t>
            </a:r>
            <a:r>
              <a:rPr lang="en-GB" sz="1400" b="0" dirty="0"/>
              <a:t>:</a:t>
            </a:r>
            <a:r>
              <a:rPr lang="pl-PL" sz="1400" b="0" dirty="0"/>
              <a:t> </a:t>
            </a:r>
            <a:r>
              <a:rPr lang="pl-PL" sz="1400" b="0" dirty="0" smtClean="0"/>
              <a:t>30</a:t>
            </a:r>
            <a:endParaRPr lang="pl-PL" sz="1400" b="0" dirty="0"/>
          </a:p>
        </p:txBody>
      </p:sp>
      <p:graphicFrame>
        <p:nvGraphicFramePr>
          <p:cNvPr id="10" name="Wykres 9"/>
          <p:cNvGraphicFramePr/>
          <p:nvPr>
            <p:extLst>
              <p:ext uri="{D42A27DB-BD31-4B8C-83A1-F6EECF244321}">
                <p14:modId xmlns:p14="http://schemas.microsoft.com/office/powerpoint/2010/main" val="1368870787"/>
              </p:ext>
            </p:extLst>
          </p:nvPr>
        </p:nvGraphicFramePr>
        <p:xfrm>
          <a:off x="215516" y="2744924"/>
          <a:ext cx="4068452" cy="251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031940" y="3691188"/>
            <a:ext cx="47525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lvl="0" indent="-1714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000" b="0" dirty="0" smtClean="0">
                <a:ea typeface="Times New Roman" pitchFamily="18" charset="0"/>
              </a:rPr>
              <a:t>Pierwszy Polski Pojazd Autonomiczny </a:t>
            </a:r>
          </a:p>
          <a:p>
            <a:pPr marL="171450" lvl="0" indent="-171450">
              <a:buClr>
                <a:srgbClr val="9F250D"/>
              </a:buClr>
              <a:buFont typeface="Wingdings" pitchFamily="2" charset="2"/>
              <a:buChar char="§"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</a:rPr>
              <a:t>Akademickie Mistrzostwa Polski na Celność Lądowania – złoto</a:t>
            </a:r>
            <a:r>
              <a:rPr kumimoji="0" lang="pl-PL" sz="1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</a:rPr>
              <a:t> 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</a:rPr>
              <a:t>indywidualnie,   brązowy medal drużynowo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Robot Challenge 2012 w Wiedniu – złoty, srebrny i brązowy medal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Diamentowy Grant – czworo studentów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lang="pl-PL" sz="1000" b="0" dirty="0">
                <a:ea typeface="Times New Roman" pitchFamily="18" charset="0"/>
                <a:cs typeface="Tahoma" pitchFamily="34" charset="0"/>
              </a:rPr>
              <a:t>T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he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Freescale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Cup - trzecia pozycja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lang="pl-PL" sz="1000" b="0" dirty="0" err="1" smtClean="0">
                <a:ea typeface="Times New Roman" pitchFamily="18" charset="0"/>
                <a:cs typeface="Tahoma" pitchFamily="34" charset="0"/>
              </a:rPr>
              <a:t>I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magine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Cup 2012 (Microsoft oprogramowanie) – drugie miejsce w Polsce 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European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Best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Engeenering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Competition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2012 w Chorwacji – piąte miejsce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Régataïades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Internationales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de Nantes – wioślarze </a:t>
            </a:r>
            <a:r>
              <a:rPr kumimoji="0" lang="pl-PL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PWr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 dwukrotnie na podium 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ahoma" pitchFamily="34" charset="0"/>
              </a:rPr>
              <a:t>Mistrzostw Świata Juniorów w Brydżu - złoty medal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Char char="§"/>
              <a:tabLst/>
            </a:pP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Najlepszy sportowiec Dolnego Śląska</a:t>
            </a:r>
            <a:r>
              <a:rPr kumimoji="0" lang="pl-PL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2012</a:t>
            </a:r>
            <a:endParaRPr kumimoji="0" lang="pl-PL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C:\Users\agnieszka.niczewska\Desktop\IMG_5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681033"/>
            <a:ext cx="4175956" cy="278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0003" y="666950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661414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851392" y="512676"/>
            <a:ext cx="346858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b="0" dirty="0" smtClean="0"/>
              <a:t>Pomoc materialna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Obraz 4" descr="lina=przeciagan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0978" y="1154112"/>
            <a:ext cx="3409474" cy="2315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719225"/>
              </p:ext>
            </p:extLst>
          </p:nvPr>
        </p:nvGraphicFramePr>
        <p:xfrm>
          <a:off x="5220072" y="3567680"/>
          <a:ext cx="3420380" cy="1750484"/>
        </p:xfrm>
        <a:graphic>
          <a:graphicData uri="http://schemas.openxmlformats.org/drawingml/2006/table">
            <a:tbl>
              <a:tblPr/>
              <a:tblGrid>
                <a:gridCol w="2052228"/>
                <a:gridCol w="684076"/>
                <a:gridCol w="684076"/>
              </a:tblGrid>
              <a:tr h="31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osób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05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nagrody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Rektora dla studentów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60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53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641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stypendia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naukowe z funduszu własnego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121</a:t>
                      </a:r>
                      <a:endParaRPr lang="pl-PL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118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95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nagrody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Ministra za wyniki w nauce </a:t>
                      </a: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</a:b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sporcie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21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24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stypendia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Rady Miasta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48</a:t>
                      </a:r>
                      <a:endParaRPr lang="pl-PL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45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65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olimpijczycy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/ stypendia matematyczne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652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653</a:t>
                      </a:r>
                      <a:endParaRPr lang="pl-PL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552454"/>
              </p:ext>
            </p:extLst>
          </p:nvPr>
        </p:nvGraphicFramePr>
        <p:xfrm>
          <a:off x="935088" y="1154112"/>
          <a:ext cx="4140968" cy="2274887"/>
        </p:xfrm>
        <a:graphic>
          <a:graphicData uri="http://schemas.openxmlformats.org/drawingml/2006/table">
            <a:tbl>
              <a:tblPr/>
              <a:tblGrid>
                <a:gridCol w="2772816"/>
                <a:gridCol w="720080"/>
                <a:gridCol w="648072"/>
              </a:tblGrid>
              <a:tr h="26621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studentów otrzymujących stypendia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9129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latin typeface="Trebuchet MS"/>
                          <a:ea typeface="Calibri"/>
                          <a:cs typeface="Times New Roman"/>
                        </a:rPr>
                        <a:t> 5 608</a:t>
                      </a:r>
                      <a:endParaRPr lang="pl-PL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>
                          <a:solidFill>
                            <a:schemeClr val="bg1"/>
                          </a:solidFill>
                          <a:latin typeface="Trebuchet MS"/>
                          <a:ea typeface="Calibri"/>
                          <a:cs typeface="Times New Roman"/>
                        </a:rPr>
                        <a:t>6 437</a:t>
                      </a:r>
                      <a:endParaRPr lang="pl-PL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237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dotacja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z budżetu państwa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32 842,1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28 972,7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9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socjalne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7 682,2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11 980,1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3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za wyniki w nauce lub sporcie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9 276,1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9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na wyżywienie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2 052,1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3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mieszkaniowe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1 966,2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9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rektora dla najlepszych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2 283,9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6 495,3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35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specjalne dla osób niepełnosprawnych (tys. zł)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807,4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872,2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1965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przychody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 środki wypracowane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2 300,8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2 564,4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567321"/>
              </p:ext>
            </p:extLst>
          </p:nvPr>
        </p:nvGraphicFramePr>
        <p:xfrm>
          <a:off x="937742" y="3558156"/>
          <a:ext cx="4138314" cy="2103092"/>
        </p:xfrm>
        <a:graphic>
          <a:graphicData uri="http://schemas.openxmlformats.org/drawingml/2006/table">
            <a:tbl>
              <a:tblPr/>
              <a:tblGrid>
                <a:gridCol w="2770162"/>
                <a:gridCol w="720080"/>
                <a:gridCol w="648072"/>
              </a:tblGrid>
              <a:tr h="27868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doktorantów otrzymujących stypendia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7941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bg1"/>
                          </a:solidFill>
                          <a:latin typeface="Trebuchet MS"/>
                          <a:ea typeface="Calibri"/>
                          <a:cs typeface="Times New Roman"/>
                        </a:rPr>
                        <a:t>236</a:t>
                      </a:r>
                      <a:endParaRPr lang="pl-PL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000" b="1" dirty="0" smtClean="0">
                          <a:solidFill>
                            <a:schemeClr val="bg1"/>
                          </a:solidFill>
                          <a:latin typeface="Trebuchet MS"/>
                          <a:ea typeface="Calibri"/>
                          <a:cs typeface="Times New Roman"/>
                        </a:rPr>
                        <a:t>225</a:t>
                      </a:r>
                      <a:endParaRPr lang="pl-PL" sz="10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283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dotacja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z budżetu państwa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605,8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672,7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05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socjalne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112,0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212,1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6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stypendia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za wyniki w nauce lub sporcie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281,8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05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na wyżywienie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24,4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6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mieszkaniowe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41,6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-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05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rektora dla najlepszych (tys. zł) 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latin typeface="Trebuchet MS"/>
                          <a:ea typeface="Calibri"/>
                          <a:cs typeface="Times New Roman"/>
                        </a:rPr>
                        <a:t>124,7</a:t>
                      </a:r>
                      <a:endParaRPr lang="pl-PL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436,0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057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 smtClean="0">
                          <a:latin typeface="Trebuchet MS"/>
                          <a:ea typeface="Calibri"/>
                          <a:cs typeface="Times New Roman"/>
                        </a:rPr>
                        <a:t> stypendium </a:t>
                      </a: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specjalne dla osób niepełnosprawnych (tys. zł)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16,7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/>
                          <a:ea typeface="Calibri"/>
                          <a:cs typeface="Times New Roman"/>
                        </a:rPr>
                        <a:t>22,0</a:t>
                      </a:r>
                      <a:endParaRPr lang="pl-PL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4438" y="1144587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208526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660405" y="340011"/>
            <a:ext cx="6670665" cy="62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b="0" dirty="0"/>
              <a:t>Zespół Domów Studenckich</a:t>
            </a:r>
            <a:endParaRPr lang="en-US" sz="3200" b="0" dirty="0"/>
          </a:p>
        </p:txBody>
      </p:sp>
      <p:sp>
        <p:nvSpPr>
          <p:cNvPr id="5" name="Prostokąt 4"/>
          <p:cNvSpPr/>
          <p:nvPr/>
        </p:nvSpPr>
        <p:spPr bwMode="auto">
          <a:xfrm>
            <a:off x="5785396" y="2069686"/>
            <a:ext cx="2475569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/>
              <a:t>zapewnienie możliwości zamieszkiwania </a:t>
            </a:r>
            <a:r>
              <a:rPr lang="pl-PL" sz="1600" b="0" dirty="0" smtClean="0"/>
              <a:t>studentom w </a:t>
            </a:r>
            <a:r>
              <a:rPr lang="pl-PL" sz="1600" b="0" dirty="0"/>
              <a:t>miejscu pobierania </a:t>
            </a:r>
            <a:r>
              <a:rPr lang="pl-PL" sz="1600" b="0" dirty="0" smtClean="0"/>
              <a:t>nauki, </a:t>
            </a:r>
            <a:r>
              <a:rPr lang="pl-PL" sz="1600" b="0" dirty="0"/>
              <a:t>według założeń organizacji </a:t>
            </a:r>
            <a:r>
              <a:rPr lang="pl-PL" sz="1600" b="0" dirty="0" smtClean="0"/>
              <a:t>non-profit</a:t>
            </a:r>
            <a:endParaRPr lang="pl-PL" sz="1600" b="0" dirty="0"/>
          </a:p>
        </p:txBody>
      </p:sp>
      <p:pic>
        <p:nvPicPr>
          <p:cNvPr id="13317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475" y="468313"/>
            <a:ext cx="5127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5" descr="Osiedle_widok z gory plus plo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12777"/>
            <a:ext cx="4076254" cy="288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aphicFrame>
        <p:nvGraphicFramePr>
          <p:cNvPr id="1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806199"/>
              </p:ext>
            </p:extLst>
          </p:nvPr>
        </p:nvGraphicFramePr>
        <p:xfrm>
          <a:off x="5328084" y="4401108"/>
          <a:ext cx="3420380" cy="1484685"/>
        </p:xfrm>
        <a:graphic>
          <a:graphicData uri="http://schemas.openxmlformats.org/drawingml/2006/table">
            <a:tbl>
              <a:tblPr/>
              <a:tblGrid>
                <a:gridCol w="1944216"/>
                <a:gridCol w="792088"/>
                <a:gridCol w="684076"/>
              </a:tblGrid>
              <a:tr h="31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osób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05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Koszty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(tys., zł)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451,06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293,00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641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Dochody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019,09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811,07 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958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Remonty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860,93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184,74  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025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Opłaty </a:t>
                      </a:r>
                      <a:r>
                        <a:rPr lang="pl-PL" sz="10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studenckie 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8 438,89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pl-PL" sz="1000" baseline="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241.75 </a:t>
                      </a:r>
                      <a:endParaRPr lang="pl-PL" sz="10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60986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511174" y="582090"/>
            <a:ext cx="79930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spcBef>
                <a:spcPct val="20000"/>
              </a:spcBef>
              <a:defRPr/>
            </a:pPr>
            <a:r>
              <a:rPr lang="pl-PL" sz="2800" b="0" dirty="0"/>
              <a:t>Pełnomocnik Rektora </a:t>
            </a:r>
            <a:br>
              <a:rPr lang="pl-PL" sz="2800" b="0" dirty="0"/>
            </a:br>
            <a:r>
              <a:rPr lang="pl-PL" sz="2800" b="0" dirty="0" smtClean="0"/>
              <a:t>ds</a:t>
            </a:r>
            <a:r>
              <a:rPr lang="pl-PL" sz="2800" b="0" dirty="0"/>
              <a:t>. Osób Niepełnosprawnych</a:t>
            </a:r>
            <a:endParaRPr lang="en-US" sz="2800" b="0" dirty="0"/>
          </a:p>
        </p:txBody>
      </p:sp>
      <p:sp>
        <p:nvSpPr>
          <p:cNvPr id="4" name="Prostokąt 3"/>
          <p:cNvSpPr/>
          <p:nvPr/>
        </p:nvSpPr>
        <p:spPr bwMode="auto">
          <a:xfrm>
            <a:off x="490613" y="1322219"/>
            <a:ext cx="5017491" cy="830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l-PL" sz="1600" b="0" dirty="0"/>
              <a:t>zapewnienie studentom niepełnosprawnym pełnej integracji </a:t>
            </a:r>
            <a:r>
              <a:rPr lang="pl-PL" sz="1600" b="0" dirty="0" smtClean="0"/>
              <a:t>ze </a:t>
            </a:r>
            <a:r>
              <a:rPr lang="pl-PL" sz="1600" b="0" dirty="0"/>
              <a:t>środowiskiem akademickim, </a:t>
            </a:r>
            <a:r>
              <a:rPr lang="pl-PL" sz="1600" b="0" dirty="0" smtClean="0"/>
              <a:t/>
            </a:r>
            <a:br>
              <a:rPr lang="pl-PL" sz="1600" b="0" dirty="0" smtClean="0"/>
            </a:br>
            <a:r>
              <a:rPr lang="pl-PL" sz="1600" b="0" dirty="0" smtClean="0"/>
              <a:t>zwłaszcza </a:t>
            </a:r>
            <a:r>
              <a:rPr lang="pl-PL" sz="1600" b="0" dirty="0"/>
              <a:t>na poziomie kształcenia</a:t>
            </a:r>
          </a:p>
        </p:txBody>
      </p:sp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467544" y="2312876"/>
            <a:ext cx="618506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443 studentów i 15 doktorantów objętych opieką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71 tys. zł na stypendia Fundacji Rozwoju PWr dla 52 osób</a:t>
            </a:r>
            <a:endParaRPr lang="pl-PL" sz="1200" b="0" kern="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pomoc psychoterapeutyczna i psychologiczna</a:t>
            </a:r>
            <a:endParaRPr lang="pl-PL" sz="1200" b="0" kern="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działania </a:t>
            </a:r>
            <a:r>
              <a:rPr lang="pl-PL" sz="1200" b="0" kern="0" dirty="0"/>
              <a:t>na rzecz likwidacji barier </a:t>
            </a:r>
            <a:r>
              <a:rPr lang="pl-PL" sz="1200" b="0" kern="0" dirty="0" smtClean="0"/>
              <a:t>architektonicznych</a:t>
            </a:r>
            <a:endParaRPr lang="pl-PL" sz="1200" b="0" kern="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srebrny medal w konkursie „Lodołamacze 2012”</a:t>
            </a:r>
            <a:endParaRPr lang="pl-PL" sz="1200" b="0" i="1" kern="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nagroda „Idol 2012” za działalność na rzecz</a:t>
            </a:r>
          </a:p>
          <a:p>
            <a:pPr marL="285750" indent="-20638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pl-PL" sz="1200" b="0" kern="0" dirty="0" smtClean="0"/>
              <a:t>studentów niewidomych i niedowidzących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adaptacja materiałów dydaktycznych (</a:t>
            </a:r>
            <a:r>
              <a:rPr lang="pl-PL" sz="1200" b="0" kern="0" dirty="0" err="1" smtClean="0"/>
              <a:t>Brail</a:t>
            </a:r>
            <a:r>
              <a:rPr lang="pl-PL" sz="1200" b="0" kern="0" dirty="0" smtClean="0"/>
              <a:t>)</a:t>
            </a:r>
            <a:endParaRPr lang="pl-PL" sz="1200" b="0" kern="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warsztaty dla kadry akademickiej w ramach</a:t>
            </a:r>
          </a:p>
          <a:p>
            <a:pPr marL="285750" indent="-20638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pl-PL" sz="1200" b="0" kern="0" dirty="0" smtClean="0"/>
              <a:t>projektu „Świadoma kadra”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specjalne kursy języków obcych dla studentów z niepełnosprawnością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200" b="0" kern="0" dirty="0" smtClean="0"/>
              <a:t>nowe formy działania (</a:t>
            </a:r>
            <a:r>
              <a:rPr lang="pl-PL" sz="1200" b="0" kern="0" dirty="0" err="1" smtClean="0"/>
              <a:t>coaching</a:t>
            </a:r>
            <a:r>
              <a:rPr lang="pl-PL" sz="1200" b="0" kern="0" dirty="0" smtClean="0"/>
              <a:t> i poradnictwo edukacyjno-zawodowe).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400" b="0" kern="0" dirty="0" smtClean="0"/>
          </a:p>
          <a:p>
            <a:pPr marL="285750" indent="-20638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defRPr/>
            </a:pPr>
            <a:endParaRPr lang="pl-PL" sz="1400" b="0" kern="0" dirty="0"/>
          </a:p>
        </p:txBody>
      </p:sp>
      <p:grpSp>
        <p:nvGrpSpPr>
          <p:cNvPr id="17" name="Grupa 16"/>
          <p:cNvGrpSpPr/>
          <p:nvPr/>
        </p:nvGrpSpPr>
        <p:grpSpPr>
          <a:xfrm>
            <a:off x="5004048" y="1196752"/>
            <a:ext cx="3874425" cy="4580077"/>
            <a:chOff x="4788024" y="1088740"/>
            <a:chExt cx="4090449" cy="4796101"/>
          </a:xfrm>
        </p:grpSpPr>
        <p:pic>
          <p:nvPicPr>
            <p:cNvPr id="11" name="Obraz 8" descr="Idol_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38498" y="4405291"/>
              <a:ext cx="2339975" cy="147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6" name="Grupa 15"/>
            <p:cNvGrpSpPr/>
            <p:nvPr/>
          </p:nvGrpSpPr>
          <p:grpSpPr>
            <a:xfrm>
              <a:off x="4788024" y="1088740"/>
              <a:ext cx="3693270" cy="4056326"/>
              <a:chOff x="4788024" y="1088740"/>
              <a:chExt cx="3693270" cy="4056326"/>
            </a:xfrm>
          </p:grpSpPr>
          <p:pic>
            <p:nvPicPr>
              <p:cNvPr id="13" name="Obraz 6" descr="Idol_1.jp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88024" y="3342957"/>
                <a:ext cx="2484648" cy="1802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upa 14"/>
              <p:cNvGrpSpPr/>
              <p:nvPr/>
            </p:nvGrpSpPr>
            <p:grpSpPr>
              <a:xfrm>
                <a:off x="5629535" y="1088740"/>
                <a:ext cx="2851759" cy="1912419"/>
                <a:chOff x="5629535" y="1088740"/>
                <a:chExt cx="2851759" cy="1912419"/>
              </a:xfrm>
            </p:grpSpPr>
            <p:pic>
              <p:nvPicPr>
                <p:cNvPr id="9" name="Obraz 7" descr="Lodołamacze 2012_1.jpg"/>
                <p:cNvPicPr>
                  <a:picLocks noChangeAspect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629535" y="1104097"/>
                  <a:ext cx="2843213" cy="18970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549" descr="C:\Documents and Settings\Tadeusz Kłodowski\Pulpit\szablon prezentacji\rozek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7999860" y="1088740"/>
                  <a:ext cx="481434" cy="4919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2" name="Obraz 6" descr="Lodołamacze 2012_2.jpg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826511" y="2857976"/>
                <a:ext cx="1646237" cy="969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1495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57200" y="418654"/>
            <a:ext cx="8229600" cy="922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0" dirty="0" smtClean="0">
                <a:latin typeface="Trebuchet MS" pitchFamily="34" charset="0"/>
              </a:rPr>
              <a:t>Wyjazdy studentów</a:t>
            </a:r>
            <a:r>
              <a:rPr lang="en-US" sz="3200" b="0" dirty="0" smtClean="0">
                <a:latin typeface="Trebuchet MS" pitchFamily="34" charset="0"/>
              </a:rPr>
              <a:t>, </a:t>
            </a:r>
            <a:r>
              <a:rPr lang="pl-PL" sz="3200" b="0" dirty="0" smtClean="0">
                <a:latin typeface="Trebuchet MS" pitchFamily="34" charset="0"/>
              </a:rPr>
              <a:t/>
            </a:r>
            <a:br>
              <a:rPr lang="pl-PL" sz="3200" b="0" dirty="0" smtClean="0">
                <a:latin typeface="Trebuchet MS" pitchFamily="34" charset="0"/>
              </a:rPr>
            </a:br>
            <a:r>
              <a:rPr lang="en-US" sz="3200" b="0" dirty="0" err="1" smtClean="0">
                <a:latin typeface="Trebuchet MS" pitchFamily="34" charset="0"/>
              </a:rPr>
              <a:t>doktorant</a:t>
            </a:r>
            <a:r>
              <a:rPr lang="pl-PL" sz="3200" b="0" dirty="0" smtClean="0">
                <a:latin typeface="Trebuchet MS" pitchFamily="34" charset="0"/>
              </a:rPr>
              <a:t>ów i </a:t>
            </a:r>
            <a:r>
              <a:rPr lang="en-US" sz="3200" b="0" dirty="0" err="1" smtClean="0">
                <a:latin typeface="Trebuchet MS" pitchFamily="34" charset="0"/>
              </a:rPr>
              <a:t>absolwent</a:t>
            </a:r>
            <a:r>
              <a:rPr lang="pl-PL" sz="3200" b="0" dirty="0" smtClean="0">
                <a:latin typeface="Trebuchet MS" pitchFamily="34" charset="0"/>
              </a:rPr>
              <a:t>ów</a:t>
            </a:r>
            <a:endParaRPr lang="pl-PL" sz="3200" b="0" dirty="0">
              <a:latin typeface="Trebuchet MS" pitchFamily="34" charset="0"/>
            </a:endParaRPr>
          </a:p>
        </p:txBody>
      </p:sp>
      <p:graphicFrame>
        <p:nvGraphicFramePr>
          <p:cNvPr id="5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228501"/>
              </p:ext>
            </p:extLst>
          </p:nvPr>
        </p:nvGraphicFramePr>
        <p:xfrm>
          <a:off x="792163" y="1595971"/>
          <a:ext cx="5990590" cy="207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8118"/>
                <a:gridCol w="1198118"/>
                <a:gridCol w="1198118"/>
                <a:gridCol w="1198118"/>
                <a:gridCol w="1198118"/>
              </a:tblGrid>
              <a:tr h="341362"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Program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2009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2010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2011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rebuchet MS" pitchFamily="34" charset="0"/>
                        </a:rPr>
                        <a:t>2012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</a:tr>
              <a:tr h="450976"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latin typeface="Trebuchet MS" pitchFamily="34" charset="0"/>
                        </a:rPr>
                        <a:t>LLP Erasmus</a:t>
                      </a:r>
                      <a:r>
                        <a:rPr lang="en-US" sz="10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pl-PL" sz="1000" dirty="0" smtClean="0">
                          <a:latin typeface="Trebuchet MS" pitchFamily="34" charset="0"/>
                        </a:rPr>
                        <a:t/>
                      </a:r>
                      <a:br>
                        <a:rPr lang="pl-PL" sz="1000" dirty="0" smtClean="0">
                          <a:latin typeface="Trebuchet MS" pitchFamily="34" charset="0"/>
                        </a:rPr>
                      </a:br>
                      <a:r>
                        <a:rPr lang="en-US" sz="1000" dirty="0" smtClean="0">
                          <a:latin typeface="Trebuchet MS" pitchFamily="34" charset="0"/>
                        </a:rPr>
                        <a:t>(</a:t>
                      </a:r>
                      <a:r>
                        <a:rPr lang="en-US" sz="1000" dirty="0" err="1" smtClean="0">
                          <a:latin typeface="Trebuchet MS" pitchFamily="34" charset="0"/>
                        </a:rPr>
                        <a:t>studia</a:t>
                      </a:r>
                      <a:r>
                        <a:rPr lang="en-US" sz="1000" dirty="0" smtClean="0">
                          <a:latin typeface="Trebuchet MS" pitchFamily="34" charset="0"/>
                        </a:rPr>
                        <a:t> i </a:t>
                      </a:r>
                      <a:r>
                        <a:rPr lang="en-US" sz="1000" dirty="0" err="1" smtClean="0">
                          <a:latin typeface="Trebuchet MS" pitchFamily="34" charset="0"/>
                        </a:rPr>
                        <a:t>praktyki</a:t>
                      </a:r>
                      <a:r>
                        <a:rPr lang="en-US" sz="1000" dirty="0" smtClean="0">
                          <a:latin typeface="Trebuchet MS" pitchFamily="34" charset="0"/>
                        </a:rPr>
                        <a:t>)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330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436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381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rebuchet MS" pitchFamily="34" charset="0"/>
                        </a:rPr>
                        <a:t>373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</a:tr>
              <a:tr h="432185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rebuchet MS" pitchFamily="34" charset="0"/>
                        </a:rPr>
                        <a:t>Leonardo da Vinci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69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67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55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</a:tr>
              <a:tr h="504215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rebuchet MS" pitchFamily="34" charset="0"/>
                        </a:rPr>
                        <a:t>Erasmus </a:t>
                      </a:r>
                      <a:r>
                        <a:rPr lang="pl-PL" sz="1000" dirty="0" err="1" smtClean="0">
                          <a:latin typeface="Trebuchet MS" pitchFamily="34" charset="0"/>
                        </a:rPr>
                        <a:t>Mundus</a:t>
                      </a:r>
                      <a:r>
                        <a:rPr lang="pl-PL" sz="1000" dirty="0" smtClean="0">
                          <a:latin typeface="Trebuchet MS" pitchFamily="34" charset="0"/>
                        </a:rPr>
                        <a:t> Exchange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10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31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</a:tr>
              <a:tr h="341362">
                <a:tc>
                  <a:txBody>
                    <a:bodyPr/>
                    <a:lstStyle/>
                    <a:p>
                      <a:pPr algn="r"/>
                      <a:r>
                        <a:rPr lang="pl-PL" sz="1000" b="1" dirty="0" smtClean="0">
                          <a:latin typeface="Trebuchet MS" pitchFamily="34" charset="0"/>
                        </a:rPr>
                        <a:t>RAZEM: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402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508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446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437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Symbol zastępczy zawartości 3"/>
          <p:cNvSpPr txBox="1">
            <a:spLocks/>
          </p:cNvSpPr>
          <p:nvPr/>
        </p:nvSpPr>
        <p:spPr>
          <a:xfrm>
            <a:off x="611188" y="3935946"/>
            <a:ext cx="8075612" cy="22653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200" b="0" dirty="0" smtClean="0">
                <a:latin typeface="Trebuchet MS" pitchFamily="34" charset="0"/>
              </a:rPr>
              <a:t>Kraje, do których najczęściej wyjeżdżali </a:t>
            </a:r>
            <a:r>
              <a:rPr lang="en-US" sz="1200" b="0" dirty="0" smtClean="0">
                <a:latin typeface="Trebuchet MS" pitchFamily="34" charset="0"/>
              </a:rPr>
              <a:t>w </a:t>
            </a:r>
            <a:r>
              <a:rPr lang="en-US" sz="1200" b="0" dirty="0" err="1" smtClean="0">
                <a:latin typeface="Trebuchet MS" pitchFamily="34" charset="0"/>
              </a:rPr>
              <a:t>ramach</a:t>
            </a:r>
            <a:r>
              <a:rPr lang="en-US" sz="1200" b="0" dirty="0" smtClean="0">
                <a:latin typeface="Trebuchet MS" pitchFamily="34" charset="0"/>
              </a:rPr>
              <a:t> program</a:t>
            </a:r>
            <a:r>
              <a:rPr lang="pl-PL" sz="1200" b="0" dirty="0" smtClean="0">
                <a:latin typeface="Trebuchet MS" pitchFamily="34" charset="0"/>
              </a:rPr>
              <a:t>ów wymiany:</a:t>
            </a: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Hiszpania</a:t>
            </a: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Niemcy </a:t>
            </a: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Wielka Brytania</a:t>
            </a: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Francja</a:t>
            </a: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200" b="0" dirty="0" smtClean="0">
                <a:latin typeface="Trebuchet MS" pitchFamily="34" charset="0"/>
              </a:rPr>
              <a:t>Holandia</a:t>
            </a:r>
            <a:endParaRPr lang="en-US" sz="1200" b="0" dirty="0" smtClean="0">
              <a:latin typeface="Trebuchet MS" pitchFamily="34" charset="0"/>
            </a:endParaRPr>
          </a:p>
          <a:p>
            <a:pPr marL="628650"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en-US" sz="1200" b="0" dirty="0" err="1" smtClean="0">
                <a:latin typeface="Trebuchet MS" pitchFamily="34" charset="0"/>
              </a:rPr>
              <a:t>Chorwacja</a:t>
            </a:r>
            <a:endParaRPr lang="en-US" sz="1200" b="0" dirty="0" smtClean="0">
              <a:latin typeface="Trebuchet MS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endParaRPr lang="pl-PL" sz="1200" dirty="0" smtClean="0">
              <a:latin typeface="Trebuchet MS" pitchFamily="34" charset="0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endParaRPr lang="pl-PL" sz="1200" dirty="0" smtClean="0">
              <a:latin typeface="Trebuchet MS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200" dirty="0" smtClean="0">
                <a:latin typeface="Trebuchet MS" pitchFamily="34" charset="0"/>
              </a:rPr>
              <a:t>	</a:t>
            </a:r>
          </a:p>
          <a:p>
            <a:pPr>
              <a:buFont typeface="Arial" charset="0"/>
              <a:buChar char="•"/>
              <a:defRPr/>
            </a:pPr>
            <a:endParaRPr lang="pl-PL" sz="1200" dirty="0">
              <a:latin typeface="Trebuchet MS" pitchFamily="34" charset="0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269D93-6A51-42C4-A69F-8A72B402F14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73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/>
          </p:cNvSpPr>
          <p:nvPr/>
        </p:nvSpPr>
        <p:spPr>
          <a:xfrm>
            <a:off x="611188" y="274638"/>
            <a:ext cx="8075612" cy="9937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0" dirty="0" smtClean="0">
                <a:latin typeface="Trebuchet MS" pitchFamily="34" charset="0"/>
              </a:rPr>
              <a:t>Umowy międzynarodowe</a:t>
            </a:r>
            <a:endParaRPr lang="pl-PL" sz="3200" b="0" dirty="0">
              <a:latin typeface="Trebuchet MS" pitchFamily="34" charset="0"/>
            </a:endParaRPr>
          </a:p>
        </p:txBody>
      </p:sp>
      <p:graphicFrame>
        <p:nvGraphicFramePr>
          <p:cNvPr id="3" name="Symbol zastępczy zawartości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122250"/>
              </p:ext>
            </p:extLst>
          </p:nvPr>
        </p:nvGraphicFramePr>
        <p:xfrm>
          <a:off x="611188" y="1268413"/>
          <a:ext cx="5876290" cy="1406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258"/>
                <a:gridCol w="1175258"/>
                <a:gridCol w="1175258"/>
                <a:gridCol w="1175258"/>
                <a:gridCol w="1175258"/>
              </a:tblGrid>
              <a:tr h="347535">
                <a:tc>
                  <a:txBody>
                    <a:bodyPr/>
                    <a:lstStyle/>
                    <a:p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2009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2010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2011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2012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</a:tr>
              <a:tr h="510562">
                <a:tc>
                  <a:txBody>
                    <a:bodyPr/>
                    <a:lstStyle/>
                    <a:p>
                      <a:r>
                        <a:rPr lang="pl-PL" sz="1000" b="1" dirty="0" smtClean="0">
                          <a:latin typeface="Trebuchet MS" pitchFamily="34" charset="0"/>
                        </a:rPr>
                        <a:t>Bilateralne LLP Erasmus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396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413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446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645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</a:tr>
              <a:tr h="510328">
                <a:tc>
                  <a:txBody>
                    <a:bodyPr/>
                    <a:lstStyle/>
                    <a:p>
                      <a:r>
                        <a:rPr lang="pl-PL" sz="1000" b="1" dirty="0" smtClean="0">
                          <a:latin typeface="Trebuchet MS" pitchFamily="34" charset="0"/>
                        </a:rPr>
                        <a:t>O współpracy  </a:t>
                      </a:r>
                      <a:br>
                        <a:rPr lang="pl-PL" sz="1000" b="1" dirty="0" smtClean="0">
                          <a:latin typeface="Trebuchet MS" pitchFamily="34" charset="0"/>
                        </a:rPr>
                      </a:br>
                      <a:r>
                        <a:rPr lang="pl-PL" sz="1000" b="1" dirty="0" smtClean="0">
                          <a:latin typeface="Trebuchet MS" pitchFamily="34" charset="0"/>
                        </a:rPr>
                        <a:t>(nowo podpisane)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16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16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11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zawartości 5"/>
          <p:cNvSpPr txBox="1">
            <a:spLocks/>
          </p:cNvSpPr>
          <p:nvPr/>
        </p:nvSpPr>
        <p:spPr>
          <a:xfrm>
            <a:off x="529208" y="2924944"/>
            <a:ext cx="8507288" cy="291632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numCol="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200" b="1" dirty="0" smtClean="0">
                <a:latin typeface="Trebuchet MS" pitchFamily="34" charset="0"/>
              </a:rPr>
              <a:t>Wybrane nowe umowy o współpracy: </a:t>
            </a:r>
            <a:endParaRPr lang="pl-PL" sz="1200" u="sng" dirty="0" smtClean="0">
              <a:latin typeface="Trebuchet MS" pitchFamily="34" charset="0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Bułgaria</a:t>
            </a:r>
            <a:r>
              <a:rPr lang="pl-PL" sz="1200" b="0" dirty="0" smtClean="0">
                <a:latin typeface="Trebuchet MS" pitchFamily="34" charset="0"/>
              </a:rPr>
              <a:t/>
            </a:r>
            <a:br>
              <a:rPr lang="pl-PL" sz="1200" b="0" dirty="0" smtClean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Technical University of </a:t>
            </a:r>
            <a:r>
              <a:rPr lang="pl-PL" sz="1200" b="0" dirty="0" err="1" smtClean="0">
                <a:latin typeface="Trebuchet MS" pitchFamily="34" charset="0"/>
              </a:rPr>
              <a:t>Varna</a:t>
            </a:r>
            <a:endParaRPr lang="pl-PL" sz="1200" b="0" dirty="0">
              <a:latin typeface="Trebuchet MS" pitchFamily="34" charset="0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Izrael</a:t>
            </a:r>
            <a:r>
              <a:rPr lang="pl-PL" sz="1200" b="0" dirty="0">
                <a:latin typeface="Trebuchet MS" pitchFamily="34" charset="0"/>
              </a:rPr>
              <a:t/>
            </a:r>
            <a:br>
              <a:rPr lang="pl-PL" sz="1200" b="0" dirty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IBM </a:t>
            </a:r>
            <a:r>
              <a:rPr lang="pl-PL" sz="1200" b="0" dirty="0" err="1" smtClean="0">
                <a:latin typeface="Trebuchet MS" pitchFamily="34" charset="0"/>
              </a:rPr>
              <a:t>Research</a:t>
            </a:r>
            <a:r>
              <a:rPr lang="pl-PL" sz="1200" b="0" dirty="0" smtClean="0">
                <a:latin typeface="Trebuchet MS" pitchFamily="34" charset="0"/>
              </a:rPr>
              <a:t> </a:t>
            </a:r>
            <a:r>
              <a:rPr lang="pl-PL" sz="1200" b="0" dirty="0" err="1" smtClean="0">
                <a:latin typeface="Trebuchet MS" pitchFamily="34" charset="0"/>
              </a:rPr>
              <a:t>Laboratory</a:t>
            </a:r>
            <a:r>
              <a:rPr lang="pl-PL" sz="1200" b="0" dirty="0" smtClean="0">
                <a:latin typeface="Trebuchet MS" pitchFamily="34" charset="0"/>
              </a:rPr>
              <a:t>, </a:t>
            </a:r>
            <a:r>
              <a:rPr lang="pl-PL" sz="1200" b="0" dirty="0" err="1" smtClean="0">
                <a:latin typeface="Trebuchet MS" pitchFamily="34" charset="0"/>
              </a:rPr>
              <a:t>Haifa</a:t>
            </a:r>
            <a:endParaRPr lang="pl-PL" sz="1200" b="0" dirty="0">
              <a:latin typeface="Trebuchet MS" pitchFamily="34" charset="0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Japonia</a:t>
            </a:r>
            <a:r>
              <a:rPr lang="pl-PL" sz="1200" b="0" dirty="0">
                <a:latin typeface="Trebuchet MS" pitchFamily="34" charset="0"/>
              </a:rPr>
              <a:t/>
            </a:r>
            <a:br>
              <a:rPr lang="pl-PL" sz="1200" b="0" dirty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Chiba </a:t>
            </a:r>
            <a:r>
              <a:rPr lang="pl-PL" sz="1200" b="0" dirty="0" err="1" smtClean="0">
                <a:latin typeface="Trebuchet MS" pitchFamily="34" charset="0"/>
              </a:rPr>
              <a:t>University</a:t>
            </a:r>
            <a:endParaRPr lang="pl-PL" sz="1200" b="0" dirty="0" smtClean="0">
              <a:latin typeface="Trebuchet MS" pitchFamily="34" charset="0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Łotwa</a:t>
            </a:r>
            <a:r>
              <a:rPr lang="pl-PL" sz="1200" b="0" dirty="0">
                <a:latin typeface="Trebuchet MS" pitchFamily="34" charset="0"/>
              </a:rPr>
              <a:t/>
            </a:r>
            <a:br>
              <a:rPr lang="pl-PL" sz="1200" b="0" dirty="0">
                <a:latin typeface="Trebuchet MS" pitchFamily="34" charset="0"/>
              </a:rPr>
            </a:br>
            <a:r>
              <a:rPr lang="pl-PL" sz="1200" b="0" dirty="0" err="1" smtClean="0">
                <a:latin typeface="Trebuchet MS" pitchFamily="34" charset="0"/>
              </a:rPr>
              <a:t>Riga</a:t>
            </a:r>
            <a:r>
              <a:rPr lang="pl-PL" sz="1200" b="0" dirty="0" smtClean="0">
                <a:latin typeface="Trebuchet MS" pitchFamily="34" charset="0"/>
              </a:rPr>
              <a:t> Technical </a:t>
            </a:r>
            <a:r>
              <a:rPr lang="pl-PL" sz="1200" b="0" dirty="0" err="1" smtClean="0">
                <a:latin typeface="Trebuchet MS" pitchFamily="34" charset="0"/>
              </a:rPr>
              <a:t>University</a:t>
            </a:r>
            <a:endParaRPr lang="pl-PL" sz="1200" b="0" dirty="0" smtClean="0">
              <a:latin typeface="Trebuchet MS" pitchFamily="34" charset="0"/>
            </a:endParaRP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Nowa Zelandia</a:t>
            </a:r>
            <a:r>
              <a:rPr lang="pl-PL" sz="1200" b="0" dirty="0" smtClean="0">
                <a:latin typeface="Trebuchet MS" pitchFamily="34" charset="0"/>
              </a:rPr>
              <a:t/>
            </a:r>
            <a:br>
              <a:rPr lang="pl-PL" sz="1200" b="0" dirty="0" smtClean="0">
                <a:latin typeface="Trebuchet MS" pitchFamily="34" charset="0"/>
              </a:rPr>
            </a:br>
            <a:r>
              <a:rPr lang="pl-PL" sz="1200" b="0" dirty="0" err="1" smtClean="0">
                <a:latin typeface="Trebuchet MS" pitchFamily="34" charset="0"/>
              </a:rPr>
              <a:t>University</a:t>
            </a:r>
            <a:r>
              <a:rPr lang="pl-PL" sz="1200" b="0" dirty="0" smtClean="0">
                <a:latin typeface="Trebuchet MS" pitchFamily="34" charset="0"/>
              </a:rPr>
              <a:t> of </a:t>
            </a:r>
            <a:r>
              <a:rPr lang="pl-PL" sz="1200" b="0" dirty="0" err="1" smtClean="0">
                <a:latin typeface="Trebuchet MS" pitchFamily="34" charset="0"/>
              </a:rPr>
              <a:t>Otago</a:t>
            </a:r>
            <a:r>
              <a:rPr lang="pl-PL" sz="1200" b="0" dirty="0" smtClean="0">
                <a:latin typeface="Trebuchet MS" pitchFamily="34" charset="0"/>
              </a:rPr>
              <a:t>, Dunedin </a:t>
            </a:r>
          </a:p>
          <a:p>
            <a:pPr marL="0" indent="0">
              <a:lnSpc>
                <a:spcPct val="150000"/>
              </a:lnSpc>
              <a:buNone/>
            </a:pPr>
            <a:endParaRPr lang="pl-PL" sz="1200" b="0" dirty="0" smtClean="0">
              <a:latin typeface="Trebuchet MS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200" b="0" dirty="0">
              <a:latin typeface="Trebuchet MS" pitchFamily="34" charset="0"/>
            </a:endParaRPr>
          </a:p>
          <a:p>
            <a:pPr>
              <a:lnSpc>
                <a:spcPct val="15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Federacja Rosyjska</a:t>
            </a:r>
            <a:r>
              <a:rPr lang="pl-PL" sz="1200" b="0" dirty="0" smtClean="0">
                <a:latin typeface="Trebuchet MS" pitchFamily="34" charset="0"/>
              </a:rPr>
              <a:t/>
            </a:r>
            <a:br>
              <a:rPr lang="pl-PL" sz="1200" b="0" dirty="0" smtClean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Ufa </a:t>
            </a:r>
            <a:r>
              <a:rPr lang="pl-PL" sz="1200" b="0" dirty="0" err="1" smtClean="0">
                <a:latin typeface="Trebuchet MS" pitchFamily="34" charset="0"/>
              </a:rPr>
              <a:t>State</a:t>
            </a:r>
            <a:r>
              <a:rPr lang="pl-PL" sz="1200" b="0" dirty="0" smtClean="0">
                <a:latin typeface="Trebuchet MS" pitchFamily="34" charset="0"/>
              </a:rPr>
              <a:t> </a:t>
            </a:r>
            <a:r>
              <a:rPr lang="pl-PL" sz="1200" b="0" dirty="0" err="1" smtClean="0">
                <a:latin typeface="Trebuchet MS" pitchFamily="34" charset="0"/>
              </a:rPr>
              <a:t>Aviation</a:t>
            </a:r>
            <a:r>
              <a:rPr lang="pl-PL" sz="1200" b="0" dirty="0" smtClean="0">
                <a:latin typeface="Trebuchet MS" pitchFamily="34" charset="0"/>
              </a:rPr>
              <a:t> Technical </a:t>
            </a:r>
            <a:r>
              <a:rPr lang="pl-PL" sz="1200" b="0" dirty="0" err="1" smtClean="0">
                <a:latin typeface="Trebuchet MS" pitchFamily="34" charset="0"/>
              </a:rPr>
              <a:t>University</a:t>
            </a:r>
            <a:r>
              <a:rPr lang="pl-PL" sz="1200" b="0" dirty="0">
                <a:latin typeface="Trebuchet MS" pitchFamily="34" charset="0"/>
              </a:rPr>
              <a:t/>
            </a:r>
            <a:br>
              <a:rPr lang="pl-PL" sz="1200" b="0" dirty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Ural </a:t>
            </a:r>
            <a:r>
              <a:rPr lang="pl-PL" sz="1200" b="0" dirty="0" err="1" smtClean="0">
                <a:latin typeface="Trebuchet MS" pitchFamily="34" charset="0"/>
              </a:rPr>
              <a:t>State</a:t>
            </a:r>
            <a:r>
              <a:rPr lang="pl-PL" sz="1200" b="0" dirty="0" smtClean="0">
                <a:latin typeface="Trebuchet MS" pitchFamily="34" charset="0"/>
              </a:rPr>
              <a:t> </a:t>
            </a:r>
            <a:r>
              <a:rPr lang="pl-PL" sz="1200" b="0" dirty="0" err="1" smtClean="0">
                <a:latin typeface="Trebuchet MS" pitchFamily="34" charset="0"/>
              </a:rPr>
              <a:t>University</a:t>
            </a:r>
            <a:r>
              <a:rPr lang="pl-PL" sz="1200" b="0" dirty="0" smtClean="0">
                <a:latin typeface="Trebuchet MS" pitchFamily="34" charset="0"/>
              </a:rPr>
              <a:t> of Railway Transport</a:t>
            </a:r>
          </a:p>
          <a:p>
            <a:pPr>
              <a:lnSpc>
                <a:spcPct val="15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>
                <a:latin typeface="Trebuchet MS" pitchFamily="34" charset="0"/>
              </a:rPr>
              <a:t>Stany Zjednoczone Ameryki Północnej</a:t>
            </a:r>
            <a:r>
              <a:rPr lang="pl-PL" sz="1200" b="0" dirty="0" smtClean="0">
                <a:latin typeface="Trebuchet MS" pitchFamily="34" charset="0"/>
              </a:rPr>
              <a:t/>
            </a:r>
            <a:br>
              <a:rPr lang="pl-PL" sz="1200" b="0" dirty="0" smtClean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Kansas </a:t>
            </a:r>
            <a:r>
              <a:rPr lang="pl-PL" sz="1200" b="0" dirty="0" err="1" smtClean="0">
                <a:latin typeface="Trebuchet MS" pitchFamily="34" charset="0"/>
              </a:rPr>
              <a:t>State</a:t>
            </a:r>
            <a:r>
              <a:rPr lang="pl-PL" sz="1200" b="0" dirty="0" smtClean="0">
                <a:latin typeface="Trebuchet MS" pitchFamily="34" charset="0"/>
              </a:rPr>
              <a:t> </a:t>
            </a:r>
            <a:r>
              <a:rPr lang="pl-PL" sz="1200" b="0" dirty="0" err="1" smtClean="0">
                <a:latin typeface="Trebuchet MS" pitchFamily="34" charset="0"/>
              </a:rPr>
              <a:t>University</a:t>
            </a:r>
            <a:r>
              <a:rPr lang="pl-PL" sz="1200" b="0" dirty="0" smtClean="0">
                <a:latin typeface="Trebuchet MS" pitchFamily="34" charset="0"/>
              </a:rPr>
              <a:t/>
            </a:r>
            <a:br>
              <a:rPr lang="pl-PL" sz="1200" b="0" dirty="0" smtClean="0">
                <a:latin typeface="Trebuchet MS" pitchFamily="34" charset="0"/>
              </a:rPr>
            </a:br>
            <a:r>
              <a:rPr lang="pl-PL" sz="1200" b="0" dirty="0" err="1" smtClean="0">
                <a:latin typeface="Trebuchet MS" pitchFamily="34" charset="0"/>
              </a:rPr>
              <a:t>University</a:t>
            </a:r>
            <a:r>
              <a:rPr lang="pl-PL" sz="1200" b="0" dirty="0" smtClean="0">
                <a:latin typeface="Trebuchet MS" pitchFamily="34" charset="0"/>
              </a:rPr>
              <a:t> of Arizona</a:t>
            </a:r>
            <a:br>
              <a:rPr lang="pl-PL" sz="1200" b="0" dirty="0" smtClean="0">
                <a:latin typeface="Trebuchet MS" pitchFamily="34" charset="0"/>
              </a:rPr>
            </a:br>
            <a:r>
              <a:rPr lang="pl-PL" sz="1200" b="0" dirty="0" smtClean="0">
                <a:latin typeface="Trebuchet MS" pitchFamily="34" charset="0"/>
              </a:rPr>
              <a:t>RICE </a:t>
            </a:r>
            <a:r>
              <a:rPr lang="pl-PL" sz="1200" b="0" dirty="0" err="1" smtClean="0">
                <a:latin typeface="Trebuchet MS" pitchFamily="34" charset="0"/>
              </a:rPr>
              <a:t>University</a:t>
            </a:r>
            <a:endParaRPr lang="pl-PL" sz="1200" b="0" dirty="0" smtClean="0">
              <a:latin typeface="Trebuchet MS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pl-PL" sz="1200" dirty="0">
              <a:latin typeface="Trebuchet MS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4975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549275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Mienie uczelni</a:t>
            </a:r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755576" y="1520825"/>
            <a:ext cx="7535862" cy="1403350"/>
          </a:xfrm>
          <a:noFill/>
        </p:spPr>
        <p:txBody>
          <a:bodyPr/>
          <a:lstStyle/>
          <a:p>
            <a:pPr eaLnBrk="1" hangingPunct="1">
              <a:buNone/>
            </a:pPr>
            <a:r>
              <a:rPr lang="pl-PL" sz="1400" b="1" dirty="0" smtClean="0"/>
              <a:t>Stan posiadania: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88,40 ha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121 działek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249 obiektów, w tym 18 w rejestrze konserwatora zabytków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uregulowany stan prawny 	</a:t>
            </a:r>
          </a:p>
        </p:txBody>
      </p:sp>
      <p:graphicFrame>
        <p:nvGraphicFramePr>
          <p:cNvPr id="13831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4936902"/>
              </p:ext>
            </p:extLst>
          </p:nvPr>
        </p:nvGraphicFramePr>
        <p:xfrm>
          <a:off x="755576" y="3195638"/>
          <a:ext cx="6913562" cy="2139952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Miejscowość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działek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obiektów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Wrocław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ZOD-y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5082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Legnica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Jelenia Góra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Wałbrzych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Kowary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ośrodki wczasowe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623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71663" y="1520825"/>
            <a:ext cx="630078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Inżynierii Środowiska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Jan Danielewicz,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Informatyki i Zarządzania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Zdzisław Szalbierz,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Mechaniczno-Energetyczny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Zbigniew </a:t>
            </a:r>
            <a:r>
              <a:rPr lang="pl-PL" sz="1400" dirty="0" err="1" smtClean="0"/>
              <a:t>Gnutek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Mechaniczny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Edward </a:t>
            </a:r>
            <a:r>
              <a:rPr lang="pl-PL" sz="1400" dirty="0" err="1" smtClean="0"/>
              <a:t>Chlebus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Podstawowych Problemów Techniki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Marian </a:t>
            </a:r>
            <a:r>
              <a:rPr lang="pl-PL" sz="1400" dirty="0" err="1" smtClean="0"/>
              <a:t>Hotloś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Elektroniki Mikrosystemów i Fotoniki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Dziedzic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	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b="0" dirty="0">
                <a:solidFill>
                  <a:prstClr val="black"/>
                </a:solidFill>
                <a:latin typeface="Trebuchet MS" pitchFamily="34" charset="0"/>
              </a:rPr>
              <a:t>Dziekani wydziałów</a:t>
            </a:r>
            <a:r>
              <a:rPr lang="pl-PL" sz="2800" b="0" dirty="0">
                <a:solidFill>
                  <a:prstClr val="black"/>
                </a:solidFill>
                <a:latin typeface="Trebuchet MS" pitchFamily="34" charset="0"/>
              </a:rPr>
              <a:t>  </a:t>
            </a:r>
            <a:br>
              <a:rPr lang="pl-PL" sz="2800" b="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pl-PL" sz="2000" b="0" dirty="0">
                <a:solidFill>
                  <a:prstClr val="black"/>
                </a:solidFill>
                <a:latin typeface="Trebuchet MS" pitchFamily="34" charset="0"/>
              </a:rPr>
              <a:t>(kadencja 2012-2016)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363" y="2065338"/>
            <a:ext cx="6254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00" y="2713038"/>
            <a:ext cx="6937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6338" y="3392488"/>
            <a:ext cx="504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4750" y="4076700"/>
            <a:ext cx="5302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7925" y="4692650"/>
            <a:ext cx="5603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0938" y="1492250"/>
            <a:ext cx="546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3663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47564" y="1520825"/>
            <a:ext cx="75358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 roku 2012 :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742950" marR="0" lvl="1" indent="-28575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Kupiono prawo użytkowania wieczystego 1 działki niezabudowanej przy </a:t>
            </a:r>
            <a:b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</a:b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ul. Na Grobli</a:t>
            </a:r>
            <a:r>
              <a:rPr lang="pl-PL" sz="1400" dirty="0" smtClean="0"/>
              <a:t> </a:t>
            </a:r>
            <a:r>
              <a:rPr lang="pl-PL" sz="1400" b="0" dirty="0" smtClean="0"/>
              <a:t>we Wrocławiu.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Arial" pitchFamily="34" charset="0"/>
              <a:buChar char="•"/>
              <a:tabLst/>
              <a:defRPr/>
            </a:pPr>
            <a:endParaRPr lang="pl-PL" sz="1400" noProof="0" dirty="0" smtClean="0"/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pl-PL" sz="1400" b="0" noProof="0" dirty="0" smtClean="0"/>
              <a:t>Sprzedano j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edno mieszkanie w budynku przy ul. Pomorskiej 4-8 we Wrocławiu.</a:t>
            </a:r>
            <a:r>
              <a:rPr lang="pl-PL" sz="1400" dirty="0" smtClean="0"/>
              <a:t>       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Arial" pitchFamily="34" charset="0"/>
              <a:buChar char="•"/>
              <a:tabLst/>
              <a:defRPr/>
            </a:pPr>
            <a:endParaRPr lang="pl-PL" sz="1400" dirty="0" smtClean="0"/>
          </a:p>
          <a:p>
            <a:pPr marL="742950" marR="0" lvl="1" indent="-28575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pl-PL" sz="1400" b="0" dirty="0" smtClean="0"/>
              <a:t>Przekazano działkę zabudowaną budynkiem mieszkalnym przy ul. Rejtana 11           w Kowarach, </a:t>
            </a: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na rzecz Gminy Kowary.</a:t>
            </a:r>
            <a:endParaRPr lang="pl-PL" sz="1400" b="0" dirty="0"/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Dokonano podziału 3 działek :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       -  jednej działki we Wrocławiu przy ul. Na Grobli- podział na 2 działki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pl-PL" sz="1400" b="0" dirty="0" smtClean="0"/>
              <a:t>        -  dwóch działek w Wałbrzychu – podział na 4 działki -wydzielenie stacji „trafo”</a:t>
            </a:r>
            <a:endParaRPr kumimoji="0" lang="pl-P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Wybudowano i oddano do użytkowania 2 budynki : M-11 „TECHNOPOLIS” przy ul. Długiej i L-1 „GEOCENTRUM” przy ul. Na Grobli we Wrocławiu.</a:t>
            </a:r>
          </a:p>
          <a:p>
            <a:pPr marL="285750" marR="0" lvl="0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Wyburzono 3 obiekty budowlane F-10 , F-11 i F-12 przy ul.Gdańskiej we Wrocławiu.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None/>
              <a:tabLst/>
              <a:defRPr/>
            </a:pPr>
            <a:endParaRPr kumimoji="0" lang="pl-PL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Dochody z wynajmu pomieszczeń: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3,880 </a:t>
            </a:r>
            <a:r>
              <a:rPr lang="pl-PL" sz="1400" b="0" dirty="0"/>
              <a:t>mln </a:t>
            </a:r>
            <a:r>
              <a:rPr lang="pl-PL" sz="1400" b="0" dirty="0" smtClean="0"/>
              <a:t>zł </a:t>
            </a:r>
            <a:r>
              <a:rPr lang="pl-PL" sz="1200" b="0" i="1" dirty="0" smtClean="0"/>
              <a:t>(dochody z wynajmu fakturowanego przez Dział AG)</a:t>
            </a:r>
            <a:endParaRPr lang="pl-PL" sz="1200" b="0" i="1" dirty="0"/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SzTx/>
              <a:tabLst/>
              <a:defRPr/>
            </a:pPr>
            <a:r>
              <a:rPr lang="pl-PL" sz="1400" b="0" dirty="0" smtClean="0"/>
              <a:t> we Wrocławiu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47564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sz="3200" b="0" dirty="0"/>
              <a:t>Mienie uczelni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415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268413"/>
            <a:ext cx="7535862" cy="477837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Środki trwałe:</a:t>
            </a:r>
          </a:p>
          <a:p>
            <a:pPr lvl="1"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nakłady w 2012 roku: 189,3 mln zł (87,0 mln zł w 2011 r.), </a:t>
            </a:r>
            <a:br>
              <a:rPr lang="pl-PL" sz="1400" dirty="0" smtClean="0"/>
            </a:br>
            <a:r>
              <a:rPr lang="pl-PL" sz="1400" dirty="0" smtClean="0"/>
              <a:t>w tym: 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r>
              <a:rPr lang="pl-PL" sz="1400" dirty="0" smtClean="0"/>
              <a:t>33,4 mln zł – Biblioteka Nauk Ścisłych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r>
              <a:rPr lang="pl-PL" sz="1400" dirty="0" smtClean="0"/>
              <a:t>23,4 mln zł – </a:t>
            </a:r>
            <a:r>
              <a:rPr lang="pl-PL" sz="1400" dirty="0" err="1" smtClean="0"/>
              <a:t>Geocentrum</a:t>
            </a:r>
            <a:endParaRPr lang="pl-PL" sz="1400" dirty="0" smtClean="0"/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r>
              <a:rPr lang="pl-PL" sz="1400" dirty="0" smtClean="0"/>
              <a:t>16,3 mln zł – Strefa Kultury Studenckiej i parkingu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r>
              <a:rPr lang="pl-PL" sz="1400" dirty="0" smtClean="0"/>
              <a:t>15,0 </a:t>
            </a:r>
            <a:r>
              <a:rPr lang="pl-PL" sz="1400" dirty="0"/>
              <a:t>mln zł – </a:t>
            </a:r>
            <a:r>
              <a:rPr lang="pl-PL" sz="1400" dirty="0" smtClean="0"/>
              <a:t>Przebudowa budynku B1 wraz z unowocześnieniem infrastruktury dydaktycznej</a:t>
            </a:r>
          </a:p>
          <a:p>
            <a:pPr lvl="2"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Char char="–"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Trebuchet MS" pitchFamily="34" charset="0"/>
              <a:buNone/>
            </a:pPr>
            <a:r>
              <a:rPr lang="pl-PL" sz="1400" b="1" dirty="0" smtClean="0"/>
              <a:t>Źródła finansowania:</a:t>
            </a:r>
          </a:p>
          <a:p>
            <a:pPr lvl="1"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err="1" smtClean="0"/>
              <a:t>MNiSW</a:t>
            </a:r>
            <a:r>
              <a:rPr lang="pl-PL" sz="1400" dirty="0" smtClean="0"/>
              <a:t> – 25,9 mln zł</a:t>
            </a:r>
          </a:p>
          <a:p>
            <a:pPr lvl="1"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środki własne jednostek – 17,9 mln zł</a:t>
            </a:r>
          </a:p>
          <a:p>
            <a:pPr lvl="1"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fundusze strukturalne – 55,2 mln zł</a:t>
            </a:r>
            <a:endParaRPr lang="pl-PL" sz="1400" b="1" u="sng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Remonty:</a:t>
            </a:r>
          </a:p>
          <a:p>
            <a:pPr lvl="1"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9,1 mln zł wartość (22,9 mln zł w 2011 r.)</a:t>
            </a:r>
            <a:br>
              <a:rPr lang="pl-PL" sz="1400" dirty="0" smtClean="0"/>
            </a:br>
            <a:r>
              <a:rPr lang="pl-PL" sz="1400" dirty="0" smtClean="0"/>
              <a:t>w tym mln zł z funduszu pomocy materialnej 3,2 mln zł (10,9 w 2011 r.)</a:t>
            </a:r>
          </a:p>
          <a:p>
            <a:pPr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None/>
            </a:pPr>
            <a:r>
              <a:rPr lang="pl-PL" sz="1400" b="1" dirty="0" smtClean="0"/>
              <a:t>Ruchome środki trwałe:</a:t>
            </a:r>
          </a:p>
          <a:p>
            <a:pPr lvl="1" eaLnBrk="1" hangingPunct="1">
              <a:lnSpc>
                <a:spcPct val="8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wartość zakupów:  		156,0 mln zł</a:t>
            </a:r>
          </a:p>
          <a:p>
            <a:pPr marL="457200" lvl="1" indent="0" eaLnBrk="1" hangingPunct="1">
              <a:lnSpc>
                <a:spcPct val="80000"/>
              </a:lnSpc>
              <a:buClr>
                <a:srgbClr val="9F250D"/>
              </a:buClr>
              <a:buNone/>
            </a:pPr>
            <a:r>
              <a:rPr lang="pl-PL" sz="1400" dirty="0" smtClean="0"/>
              <a:t>      w tym </a:t>
            </a:r>
            <a:br>
              <a:rPr lang="pl-PL" sz="1400" dirty="0" smtClean="0"/>
            </a:br>
            <a:r>
              <a:rPr lang="pl-PL" sz="1400" dirty="0" smtClean="0"/>
              <a:t>      wartość zakupów z dotacji </a:t>
            </a:r>
            <a:r>
              <a:rPr lang="pl-PL" sz="1400" dirty="0" err="1" smtClean="0"/>
              <a:t>MNiSW</a:t>
            </a:r>
            <a:r>
              <a:rPr lang="pl-PL" sz="1400" dirty="0" smtClean="0"/>
              <a:t>:  10,7 mln zł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68356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sz="3200" b="0" dirty="0"/>
              <a:t>Mienie uczelni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84917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16558" y="549275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Finanse – przychody</a:t>
            </a:r>
          </a:p>
        </p:txBody>
      </p:sp>
      <p:graphicFrame>
        <p:nvGraphicFramePr>
          <p:cNvPr id="45109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027118"/>
              </p:ext>
            </p:extLst>
          </p:nvPr>
        </p:nvGraphicFramePr>
        <p:xfrm>
          <a:off x="816558" y="1520825"/>
          <a:ext cx="6913562" cy="4025900"/>
        </p:xfrm>
        <a:graphic>
          <a:graphicData uri="http://schemas.openxmlformats.org/drawingml/2006/table">
            <a:tbl>
              <a:tblPr/>
              <a:tblGrid>
                <a:gridCol w="3509962"/>
                <a:gridCol w="1560513"/>
                <a:gridCol w="1843087"/>
              </a:tblGrid>
              <a:tr h="39630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Przychody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  <a:b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</a:b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  <a:b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</a:b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555 mln zł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 613 mln zł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Struktura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01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51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56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opłaty za zajęcia dydaktyczne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41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inne dochody z działalności dydaktycznej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994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dotacja na badania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14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14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projekty badawcze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7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inne dochody z działalności badawczej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5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lokaty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pozostałe dochody własne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280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476672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Finanse – koszty</a:t>
            </a:r>
          </a:p>
        </p:txBody>
      </p:sp>
      <p:graphicFrame>
        <p:nvGraphicFramePr>
          <p:cNvPr id="46161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933943"/>
              </p:ext>
            </p:extLst>
          </p:nvPr>
        </p:nvGraphicFramePr>
        <p:xfrm>
          <a:off x="755576" y="1195810"/>
          <a:ext cx="6913562" cy="1471661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2522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Koszty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7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526,2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582,5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Struktura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430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67,8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64,1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badawcza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28,3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27,0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pozostała działalność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3,9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8,9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162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94745"/>
              </p:ext>
            </p:extLst>
          </p:nvPr>
        </p:nvGraphicFramePr>
        <p:xfrm>
          <a:off x="755576" y="2888345"/>
          <a:ext cx="6913562" cy="1501774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24389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Koszty działalności dydaktycznej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8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357,1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368,2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540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Struktura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6834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wynagrodzenia z pochodnymi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60,0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58,3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47702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wydatki rzeczowe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17,8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16,9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389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koszty pośrednie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22,2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dirty="0" smtClean="0">
                          <a:latin typeface="Trebuchet MS" pitchFamily="34" charset="0"/>
                        </a:rPr>
                        <a:t>24,8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0657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763743"/>
              </p:ext>
            </p:extLst>
          </p:nvPr>
        </p:nvGraphicFramePr>
        <p:xfrm>
          <a:off x="755577" y="4616537"/>
          <a:ext cx="6913561" cy="935989"/>
        </p:xfrm>
        <a:graphic>
          <a:graphicData uri="http://schemas.openxmlformats.org/drawingml/2006/table">
            <a:tbl>
              <a:tblPr/>
              <a:tblGrid>
                <a:gridCol w="3225582"/>
                <a:gridCol w="1879989"/>
                <a:gridCol w="1807990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Szacunkowy koszt kształcenia studenta stacjonarnego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faktyczny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11 047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10 983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dotacja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9 919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9 935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55576" y="5624935"/>
            <a:ext cx="707548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Szacunkowe zróżnicowanie na wydziałach</a:t>
            </a:r>
            <a:r>
              <a:rPr lang="pl-PL" sz="1400" dirty="0" smtClean="0"/>
              <a:t> od 7 990 zł do 16 496 zł na studenta.      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9782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3588" y="549275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dirty="0" smtClean="0"/>
              <a:t>Finanse - wynagrodzenia</a:t>
            </a:r>
          </a:p>
        </p:txBody>
      </p:sp>
      <p:graphicFrame>
        <p:nvGraphicFramePr>
          <p:cNvPr id="15160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310494"/>
              </p:ext>
            </p:extLst>
          </p:nvPr>
        </p:nvGraphicFramePr>
        <p:xfrm>
          <a:off x="863588" y="1520825"/>
          <a:ext cx="6913562" cy="1638301"/>
        </p:xfrm>
        <a:graphic>
          <a:graphicData uri="http://schemas.openxmlformats.org/drawingml/2006/table">
            <a:tbl>
              <a:tblPr/>
              <a:tblGrid>
                <a:gridCol w="4413250"/>
                <a:gridCol w="2500312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Wynagrodzenia osobowe (tys. 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ogółem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241 151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168 866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badawcza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38 594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 projekty w ramach funduszy strukturalnych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13 543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fundusz pomocy materialnej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1 856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377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Finanse - wynagrodzenia</a:t>
            </a:r>
          </a:p>
        </p:txBody>
      </p:sp>
      <p:graphicFrame>
        <p:nvGraphicFramePr>
          <p:cNvPr id="48177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73828"/>
              </p:ext>
            </p:extLst>
          </p:nvPr>
        </p:nvGraphicFramePr>
        <p:xfrm>
          <a:off x="1150938" y="1520825"/>
          <a:ext cx="6913562" cy="3565530"/>
        </p:xfrm>
        <a:graphic>
          <a:graphicData uri="http://schemas.openxmlformats.org/drawingml/2006/table">
            <a:tbl>
              <a:tblPr/>
              <a:tblGrid>
                <a:gridCol w="4430712"/>
                <a:gridCol w="248285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Wynagrodzenia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Średnie płace wg angaży wg. stanu na dzień 31. XII.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naukowo-dydaktyczni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4 712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3 831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naukowi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naukowo-techniczni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3 748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inżynieryjno-techniczni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informatycy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3 421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bibliotekarze dyplomowani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2 896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3 711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obsługa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2 823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robotnicy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1 818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4731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dirty="0" smtClean="0"/>
              <a:t>Finanse - wynagrodzenia</a:t>
            </a:r>
          </a:p>
        </p:txBody>
      </p:sp>
      <p:graphicFrame>
        <p:nvGraphicFramePr>
          <p:cNvPr id="4920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547135"/>
              </p:ext>
            </p:extLst>
          </p:nvPr>
        </p:nvGraphicFramePr>
        <p:xfrm>
          <a:off x="1150938" y="1520825"/>
          <a:ext cx="6913562" cy="3750949"/>
        </p:xfrm>
        <a:graphic>
          <a:graphicData uri="http://schemas.openxmlformats.org/drawingml/2006/table">
            <a:tbl>
              <a:tblPr/>
              <a:tblGrid>
                <a:gridCol w="3225800"/>
                <a:gridCol w="1844675"/>
                <a:gridCol w="1843087"/>
              </a:tblGrid>
              <a:tr h="4301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Wynagrodzenia (zł)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26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średnie płace brutto – wypłaty rzeczywiste (zwiększone wynagrodzenia, godziny ponadwymiarowe)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4 758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4 728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naukowo-dydaktyczni, dydaktyczni, naukowi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6 399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6 335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277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naukowo-techniczni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4 430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4 439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pracownicy inżynieryjno-techniczni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3 646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3 627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86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bibliotekarze dyplomowani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5 306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4 983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służba biblioteczna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2 850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3 023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277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administracja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4 041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4 125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obsługa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1 835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1 855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86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robotnicy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2 928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2 999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wskaźnik inflacji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4,3%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3,7%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2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99592" y="549275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dirty="0" smtClean="0"/>
              <a:t>Finanse – wynik finansowy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899592" y="1520825"/>
            <a:ext cx="7021512" cy="190817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pl-PL" sz="1400" b="1" dirty="0" smtClean="0"/>
              <a:t>Wynik finansowy (w tys. zł): 30 503,40</a:t>
            </a:r>
            <a:endParaRPr lang="pl-PL" sz="1400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pl-PL" sz="1400" b="1" dirty="0" smtClean="0"/>
              <a:t>Struktura wyniku finansowego (w tys. zł):</a:t>
            </a:r>
            <a:r>
              <a:rPr lang="pl-PL" sz="1400" dirty="0" smtClean="0"/>
              <a:t>                                                         </a:t>
            </a:r>
            <a:r>
              <a:rPr lang="pl-PL" sz="1400" b="1" dirty="0" smtClean="0"/>
              <a:t>          </a:t>
            </a:r>
            <a:r>
              <a:rPr lang="pl-PL" sz="1400" dirty="0" smtClean="0"/>
              <a:t>     </a:t>
            </a:r>
            <a:r>
              <a:rPr lang="pl-PL" sz="1400" b="1" dirty="0" smtClean="0"/>
              <a:t>            </a:t>
            </a:r>
          </a:p>
          <a:p>
            <a:pPr lvl="1" eaLnBrk="1" hangingPunct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działalność operacyjna:	28 112,7</a:t>
            </a:r>
          </a:p>
          <a:p>
            <a:pPr lvl="1" eaLnBrk="1" hangingPunct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operacje finansowe:	14 287,6</a:t>
            </a:r>
          </a:p>
          <a:p>
            <a:pPr eaLnBrk="1" hangingPunct="1">
              <a:lnSpc>
                <a:spcPct val="90000"/>
              </a:lnSpc>
            </a:pPr>
            <a:endParaRPr lang="pl-PL" sz="1400" b="1" dirty="0" smtClean="0"/>
          </a:p>
        </p:txBody>
      </p:sp>
      <p:graphicFrame>
        <p:nvGraphicFramePr>
          <p:cNvPr id="50199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331523"/>
              </p:ext>
            </p:extLst>
          </p:nvPr>
        </p:nvGraphicFramePr>
        <p:xfrm>
          <a:off x="899592" y="3429000"/>
          <a:ext cx="6913562" cy="1141413"/>
        </p:xfrm>
        <a:graphic>
          <a:graphicData uri="http://schemas.openxmlformats.org/drawingml/2006/table">
            <a:tbl>
              <a:tblPr/>
              <a:tblGrid>
                <a:gridCol w="3225800"/>
                <a:gridCol w="1844675"/>
                <a:gridCol w="1843087"/>
              </a:tblGrid>
              <a:tr h="426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Wynik finansowy (tys. zł)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Wzrost wartości aktywów trwałych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85 916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116 887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Przyrost funduszu zasadniczego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38 040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104 551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402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66448"/>
            <a:ext cx="9047348" cy="719138"/>
          </a:xfrm>
        </p:spPr>
        <p:txBody>
          <a:bodyPr/>
          <a:lstStyle/>
          <a:p>
            <a:pPr eaLnBrk="1" hangingPunct="1"/>
            <a:r>
              <a:rPr lang="pl-PL" dirty="0" smtClean="0"/>
              <a:t>Projekty i programy unijne</a:t>
            </a:r>
          </a:p>
        </p:txBody>
      </p:sp>
      <p:graphicFrame>
        <p:nvGraphicFramePr>
          <p:cNvPr id="11" name="Symbol zastępczy zawartości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63520683"/>
              </p:ext>
            </p:extLst>
          </p:nvPr>
        </p:nvGraphicFramePr>
        <p:xfrm>
          <a:off x="971600" y="1429602"/>
          <a:ext cx="6192690" cy="21794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7"/>
                <a:gridCol w="1944216"/>
                <a:gridCol w="1944217"/>
              </a:tblGrid>
              <a:tr h="341254">
                <a:tc>
                  <a:txBody>
                    <a:bodyPr/>
                    <a:lstStyle/>
                    <a:p>
                      <a:pPr algn="l"/>
                      <a:r>
                        <a:rPr lang="pl-PL" sz="1000" b="1" dirty="0" smtClean="0">
                          <a:latin typeface="Trebuchet MS" pitchFamily="34" charset="0"/>
                        </a:rPr>
                        <a:t>Program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Wartość dofinansowania </a:t>
                      </a:r>
                      <a:br>
                        <a:rPr lang="pl-PL" sz="1000" b="1" dirty="0" smtClean="0">
                          <a:latin typeface="Trebuchet MS" pitchFamily="34" charset="0"/>
                        </a:rPr>
                      </a:br>
                      <a:r>
                        <a:rPr lang="pl-PL" sz="1000" b="1" dirty="0" smtClean="0">
                          <a:latin typeface="Trebuchet MS" pitchFamily="34" charset="0"/>
                        </a:rPr>
                        <a:t>(mln zł)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Liczba projektów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</a:tr>
              <a:tr h="450834">
                <a:tc>
                  <a:txBody>
                    <a:bodyPr/>
                    <a:lstStyle/>
                    <a:p>
                      <a:pPr algn="l"/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Program Operacyjny </a:t>
                      </a:r>
                      <a:b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</a:br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Innowacyjna Gospodarka 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245,63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39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l"/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Program Operacyjny </a:t>
                      </a:r>
                      <a:b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</a:br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Infrastruktura i Środowisko 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117,54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2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Program Operacyjny </a:t>
                      </a:r>
                      <a:b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</a:br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Kapitał Ludzki 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93,41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19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341254">
                <a:tc>
                  <a:txBody>
                    <a:bodyPr/>
                    <a:lstStyle/>
                    <a:p>
                      <a:pPr algn="l"/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Regionalny Program Operacyjny</a:t>
                      </a:r>
                      <a:b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</a:br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Województwa Dolnośląskiego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  <a:cs typeface="Arial" charset="0"/>
                        </a:rPr>
                        <a:t>74,32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3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392046"/>
              </p:ext>
            </p:extLst>
          </p:nvPr>
        </p:nvGraphicFramePr>
        <p:xfrm>
          <a:off x="2231740" y="3609020"/>
          <a:ext cx="558062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91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7619" y="620688"/>
            <a:ext cx="9047348" cy="719138"/>
          </a:xfrm>
        </p:spPr>
        <p:txBody>
          <a:bodyPr/>
          <a:lstStyle/>
          <a:p>
            <a:pPr indent="0" eaLnBrk="1" hangingPunct="1"/>
            <a:r>
              <a:rPr lang="pl-PL" sz="2900" dirty="0" smtClean="0"/>
              <a:t>Program Operacyjny </a:t>
            </a:r>
            <a:r>
              <a:rPr lang="pl-PL" sz="2900" dirty="0"/>
              <a:t/>
            </a:r>
            <a:br>
              <a:rPr lang="pl-PL" sz="2900" dirty="0"/>
            </a:br>
            <a:r>
              <a:rPr lang="pl-PL" sz="2900" dirty="0" smtClean="0"/>
              <a:t>Innowacyjna Gospodarka</a:t>
            </a:r>
          </a:p>
        </p:txBody>
      </p:sp>
      <p:sp>
        <p:nvSpPr>
          <p:cNvPr id="4099" name="pole tekstowe 4"/>
          <p:cNvSpPr txBox="1">
            <a:spLocks noChangeArrowheads="1"/>
          </p:cNvSpPr>
          <p:nvPr/>
        </p:nvSpPr>
        <p:spPr bwMode="auto">
          <a:xfrm>
            <a:off x="863588" y="1580105"/>
            <a:ext cx="694914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b="0" dirty="0">
                <a:cs typeface="Arial" charset="0"/>
              </a:rPr>
              <a:t>W ramach prowadzonych na Politechnice Wrocławskiej projektów największy udział w ich ogólnej liczbie mają te realizowane w ramach Programu Operacyjnego Innowacyjna Gospodarka, który wychodzi naprzeciw potrzebom sektora nauki </a:t>
            </a:r>
            <a:r>
              <a:rPr lang="pl-PL" sz="1400" b="0" dirty="0" smtClean="0">
                <a:cs typeface="Arial" charset="0"/>
              </a:rPr>
              <a:t/>
            </a:r>
            <a:br>
              <a:rPr lang="pl-PL" sz="1400" b="0" dirty="0" smtClean="0">
                <a:cs typeface="Arial" charset="0"/>
              </a:rPr>
            </a:br>
            <a:r>
              <a:rPr lang="pl-PL" sz="1400" b="0" dirty="0" smtClean="0">
                <a:cs typeface="Arial" charset="0"/>
              </a:rPr>
              <a:t>i </a:t>
            </a:r>
            <a:r>
              <a:rPr lang="pl-PL" sz="1400" b="0" dirty="0">
                <a:cs typeface="Arial" charset="0"/>
              </a:rPr>
              <a:t>wspiera prace badawczo-rozwojowe.</a:t>
            </a:r>
          </a:p>
          <a:p>
            <a:pPr algn="just"/>
            <a:r>
              <a:rPr lang="pl-PL" sz="1400" b="0" dirty="0"/>
              <a:t>  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565" y="2873123"/>
            <a:ext cx="3973512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3" name="Prostokąt 1"/>
          <p:cNvSpPr>
            <a:spLocks noChangeArrowheads="1"/>
          </p:cNvSpPr>
          <p:nvPr/>
        </p:nvSpPr>
        <p:spPr bwMode="auto">
          <a:xfrm>
            <a:off x="4752777" y="5084124"/>
            <a:ext cx="23402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b="0" dirty="0" err="1" smtClean="0"/>
              <a:t>Bibliotech</a:t>
            </a:r>
            <a:r>
              <a:rPr lang="pl-PL" sz="1200" b="0" dirty="0" smtClean="0"/>
              <a:t>, plac </a:t>
            </a:r>
            <a:r>
              <a:rPr lang="pl-PL" sz="1200" b="0" dirty="0"/>
              <a:t>Grunwaldzki</a:t>
            </a:r>
          </a:p>
        </p:txBody>
      </p:sp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8619" y="620688"/>
            <a:ext cx="2013403" cy="8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5" name="Prostokąt 2"/>
          <p:cNvSpPr>
            <a:spLocks noChangeArrowheads="1"/>
          </p:cNvSpPr>
          <p:nvPr/>
        </p:nvSpPr>
        <p:spPr bwMode="auto">
          <a:xfrm>
            <a:off x="852178" y="2750707"/>
            <a:ext cx="38891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b="0" dirty="0">
                <a:cs typeface="Arial" charset="0"/>
              </a:rPr>
              <a:t>Budowa Środowiskowej Biblioteki Nauk Ścisłych </a:t>
            </a:r>
            <a:br>
              <a:rPr lang="pl-PL" sz="1200" b="0" dirty="0">
                <a:cs typeface="Arial" charset="0"/>
              </a:rPr>
            </a:br>
            <a:r>
              <a:rPr lang="pl-PL" sz="1200" b="0" dirty="0">
                <a:cs typeface="Arial" charset="0"/>
              </a:rPr>
              <a:t>i Technicznych na potrzeby Innowacyjnej Gospodarki z końcem 2012 r. była zrealizowana w 80%. </a:t>
            </a:r>
          </a:p>
          <a:p>
            <a:endParaRPr lang="pl-PL" sz="1200" b="0" dirty="0">
              <a:cs typeface="Arial" charset="0"/>
            </a:endParaRPr>
          </a:p>
          <a:p>
            <a:r>
              <a:rPr lang="pl-PL" sz="1200" b="0" dirty="0">
                <a:cs typeface="Arial" charset="0"/>
              </a:rPr>
              <a:t>Całkowita wartość inwestycji: 101 129 137,62 zł</a:t>
            </a:r>
          </a:p>
          <a:p>
            <a:r>
              <a:rPr lang="pl-PL" sz="1200" dirty="0">
                <a:cs typeface="Arial" charset="0"/>
              </a:rPr>
              <a:t>(zgodnie z aneksem nr 3 z dnia 18.12.2012 r.)</a:t>
            </a:r>
            <a:endParaRPr lang="pl-PL" sz="1200" b="0" dirty="0"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791" y="287069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8397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  <p:bldP spid="410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Plan sprawozdania </a:t>
            </a:r>
            <a:br>
              <a:rPr lang="pl-PL" dirty="0" smtClean="0"/>
            </a:br>
            <a:endParaRPr lang="pl-PL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Pracownicy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Działalność naukowo-badawcza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Współpraca z gospodarką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Studia i studenci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Mienie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Finanse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Inwestycje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Informatyzacja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Zmiany organizacyjne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Wizerunek uczelni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zialMonitoringu\Desktop\PWR\Promocja Technopolis\2012.03.24_Otwarcie_Technopolis\Zdjęcia_Pwr\CET ul. Dłu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1" y="2126594"/>
            <a:ext cx="3673297" cy="155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ytuł 1"/>
          <p:cNvSpPr>
            <a:spLocks noGrp="1"/>
          </p:cNvSpPr>
          <p:nvPr>
            <p:ph type="title"/>
          </p:nvPr>
        </p:nvSpPr>
        <p:spPr>
          <a:xfrm>
            <a:off x="740173" y="370506"/>
            <a:ext cx="9399711" cy="1143062"/>
          </a:xfrm>
        </p:spPr>
        <p:txBody>
          <a:bodyPr/>
          <a:lstStyle/>
          <a:p>
            <a:pPr indent="0"/>
            <a:r>
              <a:rPr lang="pl-PL" sz="2900" dirty="0" smtClean="0"/>
              <a:t>Program </a:t>
            </a:r>
            <a:br>
              <a:rPr lang="pl-PL" sz="2900" dirty="0" smtClean="0"/>
            </a:br>
            <a:r>
              <a:rPr lang="pl-PL" sz="2900" dirty="0" smtClean="0"/>
              <a:t>Infrastruktura i Środowisko</a:t>
            </a:r>
          </a:p>
        </p:txBody>
      </p:sp>
      <p:sp>
        <p:nvSpPr>
          <p:cNvPr id="5124" name="pole tekstowe 5"/>
          <p:cNvSpPr txBox="1">
            <a:spLocks noChangeArrowheads="1"/>
          </p:cNvSpPr>
          <p:nvPr/>
        </p:nvSpPr>
        <p:spPr bwMode="auto">
          <a:xfrm>
            <a:off x="948407" y="3682661"/>
            <a:ext cx="29092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000" dirty="0" err="1" smtClean="0"/>
              <a:t>Technopolis</a:t>
            </a:r>
            <a:r>
              <a:rPr lang="pl-PL" sz="1000" dirty="0" smtClean="0"/>
              <a:t> - </a:t>
            </a:r>
            <a:r>
              <a:rPr lang="pl-PL" sz="1000" dirty="0"/>
              <a:t>zadanie </a:t>
            </a:r>
            <a:r>
              <a:rPr lang="pl-PL" sz="1000" dirty="0" smtClean="0"/>
              <a:t>I, ul. Janiszewskiego. Roboty zostały wstrzymane. Upadłość GW.</a:t>
            </a:r>
            <a:endParaRPr lang="pl-PL" sz="1000" dirty="0"/>
          </a:p>
        </p:txBody>
      </p:sp>
      <p:pic>
        <p:nvPicPr>
          <p:cNvPr id="5125" name="Picture 8" descr="C:\Users\wioletta przezak\AppData\Local\Microsoft\Windows\Temporary Internet Files\Content.Outlook\ND1WMCZH\INFRASTRUKTURA_I_SRODOWIS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822" y="613962"/>
            <a:ext cx="1624790" cy="78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pole tekstowe 8"/>
          <p:cNvSpPr txBox="1">
            <a:spLocks noChangeArrowheads="1"/>
          </p:cNvSpPr>
          <p:nvPr/>
        </p:nvSpPr>
        <p:spPr bwMode="auto">
          <a:xfrm>
            <a:off x="4183403" y="3679117"/>
            <a:ext cx="39030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000" dirty="0" err="1"/>
              <a:t>Technopolis</a:t>
            </a:r>
            <a:r>
              <a:rPr lang="pl-PL" sz="1000" dirty="0"/>
              <a:t> </a:t>
            </a:r>
            <a:r>
              <a:rPr lang="pl-PL" sz="1000" dirty="0" smtClean="0"/>
              <a:t>- zadanie II, ul. Długa.  </a:t>
            </a:r>
          </a:p>
          <a:p>
            <a:r>
              <a:rPr lang="pl-PL" sz="1000" dirty="0" smtClean="0"/>
              <a:t>W 2012 r. uzyskano pozwolenie na użytkowanie.</a:t>
            </a:r>
            <a:endParaRPr lang="pl-PL" sz="1000" dirty="0"/>
          </a:p>
        </p:txBody>
      </p:sp>
      <p:sp>
        <p:nvSpPr>
          <p:cNvPr id="5129" name="pole tekstowe 9"/>
          <p:cNvSpPr txBox="1">
            <a:spLocks noChangeArrowheads="1"/>
          </p:cNvSpPr>
          <p:nvPr/>
        </p:nvSpPr>
        <p:spPr bwMode="auto">
          <a:xfrm>
            <a:off x="899592" y="1439714"/>
            <a:ext cx="76905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pl-PL" sz="1200" dirty="0">
                <a:cs typeface="Arial" charset="0"/>
              </a:rPr>
              <a:t>Międzyuczelniane Centrum </a:t>
            </a:r>
            <a:r>
              <a:rPr lang="pl-PL" sz="1200" dirty="0" smtClean="0">
                <a:cs typeface="Arial" charset="0"/>
              </a:rPr>
              <a:t>Dydaktyczno-Technologiczne </a:t>
            </a:r>
            <a:r>
              <a:rPr lang="pl-PL" sz="1200" dirty="0">
                <a:cs typeface="Arial" charset="0"/>
              </a:rPr>
              <a:t>TECHNOPOLIS we </a:t>
            </a:r>
            <a:r>
              <a:rPr lang="pl-PL" sz="1200" dirty="0" smtClean="0">
                <a:cs typeface="Arial" charset="0"/>
              </a:rPr>
              <a:t>Wrocławiu</a:t>
            </a:r>
            <a:br>
              <a:rPr lang="pl-PL" sz="1200" dirty="0" smtClean="0">
                <a:cs typeface="Arial" charset="0"/>
              </a:rPr>
            </a:br>
            <a:endParaRPr lang="pl-PL" sz="1200" dirty="0">
              <a:cs typeface="Arial" charset="0"/>
            </a:endParaRPr>
          </a:p>
          <a:p>
            <a:pPr eaLnBrk="0" hangingPunct="0"/>
            <a:r>
              <a:rPr lang="pl-PL" sz="1200" dirty="0">
                <a:cs typeface="Arial" charset="0"/>
              </a:rPr>
              <a:t>Całkowita wartość inwestycji: </a:t>
            </a:r>
            <a:r>
              <a:rPr lang="pl-PL" sz="1200" b="0" dirty="0" smtClean="0">
                <a:cs typeface="Arial" charset="0"/>
              </a:rPr>
              <a:t>75 919 448 zł</a:t>
            </a:r>
            <a:endParaRPr lang="pl-PL" sz="1200" b="0" dirty="0">
              <a:cs typeface="Arial" charset="0"/>
            </a:endParaRPr>
          </a:p>
          <a:p>
            <a:endParaRPr lang="pl-PL" sz="1200" dirty="0"/>
          </a:p>
        </p:txBody>
      </p:sp>
      <p:sp>
        <p:nvSpPr>
          <p:cNvPr id="5131" name="Prostokąt 1"/>
          <p:cNvSpPr>
            <a:spLocks noChangeArrowheads="1"/>
          </p:cNvSpPr>
          <p:nvPr/>
        </p:nvSpPr>
        <p:spPr bwMode="auto">
          <a:xfrm>
            <a:off x="961405" y="4278165"/>
            <a:ext cx="457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pl-PL" sz="1200" dirty="0" smtClean="0">
                <a:cs typeface="Arial" charset="0"/>
              </a:rPr>
              <a:t>Przebudowa budynku B-1 w kompleksie gmachów Politechniki Wrocławskiej wraz z unowocześnieniem infrastruktury dydaktycznej budynków B-1 i B-2</a:t>
            </a:r>
            <a:br>
              <a:rPr lang="pl-PL" sz="1200" dirty="0" smtClean="0">
                <a:cs typeface="Arial" charset="0"/>
              </a:rPr>
            </a:br>
            <a:endParaRPr lang="pl-PL" sz="1200" dirty="0" smtClean="0">
              <a:cs typeface="Arial" charset="0"/>
            </a:endParaRPr>
          </a:p>
          <a:p>
            <a:pPr eaLnBrk="0" hangingPunct="0"/>
            <a:r>
              <a:rPr lang="pl-PL" sz="1200" dirty="0" smtClean="0">
                <a:cs typeface="Arial" charset="0"/>
              </a:rPr>
              <a:t>Całkowita wartość inwestycji: </a:t>
            </a:r>
            <a:r>
              <a:rPr lang="pl-PL" sz="1200" b="0" dirty="0" smtClean="0">
                <a:cs typeface="Arial" charset="0"/>
              </a:rPr>
              <a:t>47 101 559 zł</a:t>
            </a:r>
          </a:p>
        </p:txBody>
      </p:sp>
      <p:sp>
        <p:nvSpPr>
          <p:cNvPr id="5132" name="Prostokąt 2"/>
          <p:cNvSpPr>
            <a:spLocks noChangeArrowheads="1"/>
          </p:cNvSpPr>
          <p:nvPr/>
        </p:nvSpPr>
        <p:spPr bwMode="auto">
          <a:xfrm>
            <a:off x="5439607" y="5639507"/>
            <a:ext cx="32977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000" dirty="0"/>
              <a:t>Budynek </a:t>
            </a:r>
            <a:r>
              <a:rPr lang="pl-PL" sz="1000" dirty="0" smtClean="0"/>
              <a:t>B-1, ul</a:t>
            </a:r>
            <a:r>
              <a:rPr lang="pl-PL" sz="1000" dirty="0"/>
              <a:t>. Smoluchowskiego 25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11" y="198884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770" y="2116759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7" y="2141573"/>
            <a:ext cx="2700300" cy="15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zialMonitoringu\Desktop\B1\Promocja\2013_03_14--B1-Otwarcie\IMG_78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54" y="4278165"/>
            <a:ext cx="2437929" cy="136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8319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1" grpId="0"/>
      <p:bldP spid="51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214712" y="565150"/>
            <a:ext cx="8686800" cy="719138"/>
          </a:xfrm>
        </p:spPr>
        <p:txBody>
          <a:bodyPr/>
          <a:lstStyle/>
          <a:p>
            <a:r>
              <a:rPr lang="pl-PL" dirty="0" smtClean="0"/>
              <a:t>Regionalny Program Operacyjny</a:t>
            </a:r>
          </a:p>
        </p:txBody>
      </p:sp>
      <p:sp>
        <p:nvSpPr>
          <p:cNvPr id="6148" name="pole tekstowe 4"/>
          <p:cNvSpPr txBox="1">
            <a:spLocks noChangeArrowheads="1"/>
          </p:cNvSpPr>
          <p:nvPr/>
        </p:nvSpPr>
        <p:spPr bwMode="auto">
          <a:xfrm>
            <a:off x="595797" y="4727872"/>
            <a:ext cx="33487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000" dirty="0" err="1"/>
              <a:t>Geocentrum</a:t>
            </a:r>
            <a:r>
              <a:rPr lang="pl-PL" sz="1000" dirty="0"/>
              <a:t> </a:t>
            </a:r>
            <a:r>
              <a:rPr lang="pl-PL" sz="1000" dirty="0" smtClean="0"/>
              <a:t>- </a:t>
            </a:r>
            <a:r>
              <a:rPr lang="pl-PL" sz="1000" dirty="0"/>
              <a:t>etap I      </a:t>
            </a:r>
          </a:p>
          <a:p>
            <a:r>
              <a:rPr lang="pl-PL" sz="1000" dirty="0"/>
              <a:t>u</a:t>
            </a:r>
            <a:r>
              <a:rPr lang="pl-PL" sz="1000" dirty="0" smtClean="0"/>
              <a:t>l. Na Grobli</a:t>
            </a:r>
            <a:endParaRPr lang="pl-PL" sz="1000" dirty="0"/>
          </a:p>
          <a:p>
            <a:endParaRPr lang="pl-PL" sz="1000" dirty="0"/>
          </a:p>
        </p:txBody>
      </p:sp>
      <p:pic>
        <p:nvPicPr>
          <p:cNvPr id="6149" name="Picture 10" descr="C:\Users\wioletta przezak\AppData\Local\Microsoft\Windows\Temporary Internet Files\Content.Outlook\ND1WMCZH\PROGRAM_REGIONALNY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726" y="692696"/>
            <a:ext cx="1280666" cy="50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Prostokąt 1"/>
          <p:cNvSpPr>
            <a:spLocks noChangeArrowheads="1"/>
          </p:cNvSpPr>
          <p:nvPr/>
        </p:nvSpPr>
        <p:spPr bwMode="auto">
          <a:xfrm>
            <a:off x="611188" y="1284288"/>
            <a:ext cx="80756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dirty="0"/>
              <a:t>Budowa kompleksu </a:t>
            </a:r>
            <a:r>
              <a:rPr lang="pl-PL" sz="1200" dirty="0" err="1" smtClean="0"/>
              <a:t>edukacyjno</a:t>
            </a:r>
            <a:r>
              <a:rPr lang="pl-PL" sz="1200" dirty="0" smtClean="0"/>
              <a:t>–badawczego </a:t>
            </a:r>
            <a:r>
              <a:rPr lang="pl-PL" sz="1200" dirty="0"/>
              <a:t>GEOCENTRUM (Etap I)</a:t>
            </a:r>
            <a:br>
              <a:rPr lang="pl-PL" sz="1200" dirty="0"/>
            </a:br>
            <a:r>
              <a:rPr lang="pl-PL" sz="1200" dirty="0"/>
              <a:t/>
            </a:r>
            <a:br>
              <a:rPr lang="pl-PL" sz="1200" dirty="0"/>
            </a:br>
            <a:r>
              <a:rPr lang="pl-PL" sz="1200" dirty="0"/>
              <a:t>Całkowita wartość inwestycji:  </a:t>
            </a:r>
            <a:r>
              <a:rPr lang="pl-PL" sz="1200" b="0" dirty="0"/>
              <a:t>70 546 018,85 zł</a:t>
            </a:r>
          </a:p>
          <a:p>
            <a:r>
              <a:rPr lang="pl-PL" sz="1200" dirty="0"/>
              <a:t/>
            </a:r>
            <a:br>
              <a:rPr lang="pl-PL" sz="1200" dirty="0"/>
            </a:br>
            <a:endParaRPr lang="pl-PL" sz="1200" dirty="0"/>
          </a:p>
        </p:txBody>
      </p:sp>
      <p:sp>
        <p:nvSpPr>
          <p:cNvPr id="6152" name="Prostokąt 2"/>
          <p:cNvSpPr>
            <a:spLocks noChangeArrowheads="1"/>
          </p:cNvSpPr>
          <p:nvPr/>
        </p:nvSpPr>
        <p:spPr bwMode="auto">
          <a:xfrm>
            <a:off x="1115616" y="5157192"/>
            <a:ext cx="642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200" dirty="0" smtClean="0"/>
              <a:t>W </a:t>
            </a:r>
            <a:r>
              <a:rPr lang="pl-PL" sz="1200" dirty="0"/>
              <a:t>2012 r. zakończono budowę </a:t>
            </a:r>
            <a:r>
              <a:rPr lang="pl-PL" sz="1200" dirty="0" smtClean="0"/>
              <a:t>„Kompleksu </a:t>
            </a:r>
            <a:r>
              <a:rPr lang="pl-PL" sz="1200" dirty="0"/>
              <a:t>edukacyjno- badawczego GEOCENTRUM Politechniki Wrocławskiej (Etap I</a:t>
            </a:r>
            <a:r>
              <a:rPr lang="pl-PL" sz="1200" dirty="0" smtClean="0"/>
              <a:t>)” </a:t>
            </a:r>
            <a:endParaRPr lang="pl-PL" sz="1200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2165728"/>
            <a:ext cx="3420752" cy="256214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495" y="2180546"/>
            <a:ext cx="3396434" cy="2547326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16" y="216881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9264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ytuł 1"/>
          <p:cNvSpPr>
            <a:spLocks/>
          </p:cNvSpPr>
          <p:nvPr/>
        </p:nvSpPr>
        <p:spPr bwMode="auto">
          <a:xfrm>
            <a:off x="468313" y="549275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pl-PL"/>
          </a:p>
        </p:txBody>
      </p:sp>
      <p:sp>
        <p:nvSpPr>
          <p:cNvPr id="30722" name="Rectangle 3"/>
          <p:cNvSpPr>
            <a:spLocks noChangeArrowheads="1"/>
          </p:cNvSpPr>
          <p:nvPr/>
        </p:nvSpPr>
        <p:spPr bwMode="auto">
          <a:xfrm>
            <a:off x="0" y="800100"/>
            <a:ext cx="611188" cy="509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30723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sp>
        <p:nvSpPr>
          <p:cNvPr id="30725" name="pole tekstowe 5"/>
          <p:cNvSpPr txBox="1">
            <a:spLocks noChangeArrowheads="1"/>
          </p:cNvSpPr>
          <p:nvPr/>
        </p:nvSpPr>
        <p:spPr bwMode="auto">
          <a:xfrm>
            <a:off x="611188" y="1412875"/>
            <a:ext cx="7705725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b="0" dirty="0"/>
              <a:t>W </a:t>
            </a:r>
            <a:r>
              <a:rPr lang="pl-PL" sz="1400" b="0" dirty="0" smtClean="0"/>
              <a:t>2012 r. </a:t>
            </a:r>
            <a:r>
              <a:rPr lang="pl-PL" sz="1400" b="0" dirty="0"/>
              <a:t>w zakresie remontów i inwestycji zawarto </a:t>
            </a:r>
            <a:r>
              <a:rPr lang="pl-PL" sz="1400" dirty="0" smtClean="0"/>
              <a:t>210</a:t>
            </a:r>
            <a:r>
              <a:rPr lang="pl-PL" sz="1400" b="0" dirty="0" smtClean="0"/>
              <a:t> umów i zleceń opiewających </a:t>
            </a:r>
            <a:r>
              <a:rPr lang="pl-PL" sz="1400" b="0" dirty="0"/>
              <a:t>na kwotę </a:t>
            </a:r>
            <a:r>
              <a:rPr lang="pl-PL" sz="1400" dirty="0" smtClean="0"/>
              <a:t>23 374 071,97 zł</a:t>
            </a:r>
            <a:r>
              <a:rPr lang="pl-PL" sz="1400" b="0" dirty="0" smtClean="0"/>
              <a:t> </a:t>
            </a:r>
            <a:r>
              <a:rPr lang="pl-PL" sz="1400" b="0" dirty="0"/>
              <a:t>brutto.</a:t>
            </a:r>
          </a:p>
          <a:p>
            <a:endParaRPr lang="pl-PL" sz="1400" b="0" dirty="0"/>
          </a:p>
          <a:p>
            <a:r>
              <a:rPr lang="pl-PL" sz="1400" dirty="0"/>
              <a:t>Dział Remontów:</a:t>
            </a:r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 smtClean="0"/>
              <a:t>91 zleceń </a:t>
            </a:r>
            <a:r>
              <a:rPr lang="pl-PL" sz="1400" b="0" dirty="0"/>
              <a:t>na kwotę 1 </a:t>
            </a:r>
            <a:r>
              <a:rPr lang="pl-PL" sz="1400" b="0" dirty="0" smtClean="0"/>
              <a:t>194 605,92 zł  </a:t>
            </a:r>
            <a:endParaRPr lang="pl-PL" sz="1400" b="0" dirty="0"/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 smtClean="0"/>
              <a:t>101 </a:t>
            </a:r>
            <a:r>
              <a:rPr lang="pl-PL" sz="1400" b="0" dirty="0"/>
              <a:t>umów na kwotę </a:t>
            </a:r>
            <a:r>
              <a:rPr lang="pl-PL" sz="1400" b="0" dirty="0" smtClean="0"/>
              <a:t>7 852 254,05 zł </a:t>
            </a:r>
            <a:endParaRPr lang="pl-PL" sz="1400" b="0" dirty="0"/>
          </a:p>
          <a:p>
            <a:endParaRPr lang="pl-PL" sz="1400" b="0" dirty="0"/>
          </a:p>
          <a:p>
            <a:r>
              <a:rPr lang="pl-PL" sz="1400" dirty="0"/>
              <a:t>Dział Inwestycji Budowlanych:</a:t>
            </a:r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 smtClean="0"/>
              <a:t>7 </a:t>
            </a:r>
            <a:r>
              <a:rPr lang="pl-PL" sz="1400" b="0" dirty="0"/>
              <a:t>zleceń na kwotę </a:t>
            </a:r>
            <a:r>
              <a:rPr lang="pl-PL" sz="1400" b="0" dirty="0" smtClean="0"/>
              <a:t> 326 963,60 zł</a:t>
            </a:r>
            <a:endParaRPr lang="pl-PL" sz="1400" b="0" dirty="0"/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 smtClean="0"/>
              <a:t>11 </a:t>
            </a:r>
            <a:r>
              <a:rPr lang="pl-PL" sz="1400" b="0" dirty="0"/>
              <a:t>umów na kwotę </a:t>
            </a:r>
            <a:r>
              <a:rPr lang="pl-PL" sz="1400" b="0" dirty="0" smtClean="0"/>
              <a:t>14 002 048,40 zł</a:t>
            </a:r>
            <a:endParaRPr lang="pl-PL" sz="1400" b="0" dirty="0"/>
          </a:p>
          <a:p>
            <a:endParaRPr lang="pl-PL" sz="1400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205929" y="546100"/>
            <a:ext cx="8579296" cy="719138"/>
          </a:xfrm>
          <a:prstGeom prst="rect">
            <a:avLst/>
          </a:prstGeom>
        </p:spPr>
        <p:txBody>
          <a:bodyPr/>
          <a:lstStyle/>
          <a:p>
            <a:pPr marL="0" marR="0" lvl="0" indent="355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Remonty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i inwestycje budowlane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201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ytuł 1"/>
          <p:cNvSpPr>
            <a:spLocks/>
          </p:cNvSpPr>
          <p:nvPr/>
        </p:nvSpPr>
        <p:spPr bwMode="auto">
          <a:xfrm>
            <a:off x="611187" y="332656"/>
            <a:ext cx="8174037" cy="1178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Budowa kompleksu </a:t>
            </a:r>
            <a:r>
              <a:rPr lang="pl-PL" sz="2900" b="0" dirty="0" err="1"/>
              <a:t>edukacyjno</a:t>
            </a:r>
            <a:r>
              <a:rPr lang="pl-PL" sz="2900" b="0" dirty="0"/>
              <a:t>–badawczego </a:t>
            </a:r>
          </a:p>
          <a:p>
            <a:pPr eaLnBrk="0" hangingPunct="0"/>
            <a:r>
              <a:rPr lang="pl-PL" sz="2900" b="0" dirty="0"/>
              <a:t>GEOCENTRUM I</a:t>
            </a:r>
          </a:p>
        </p:txBody>
      </p:sp>
      <p:sp>
        <p:nvSpPr>
          <p:cNvPr id="22531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2532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611188" y="1628775"/>
            <a:ext cx="33480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 err="1"/>
              <a:t>Pz</a:t>
            </a:r>
            <a:r>
              <a:rPr lang="pl-PL" sz="1400" dirty="0"/>
              <a:t> </a:t>
            </a:r>
            <a:r>
              <a:rPr lang="pl-PL" sz="1400" b="0" dirty="0"/>
              <a:t>= 4 280 m2 </a:t>
            </a:r>
          </a:p>
          <a:p>
            <a:r>
              <a:rPr lang="pl-PL" sz="1400" dirty="0" err="1"/>
              <a:t>Pc</a:t>
            </a:r>
            <a:r>
              <a:rPr lang="pl-PL" sz="1400" dirty="0"/>
              <a:t> </a:t>
            </a:r>
            <a:r>
              <a:rPr lang="pl-PL" sz="1400" b="0" dirty="0"/>
              <a:t>= 15 105 m2 </a:t>
            </a:r>
          </a:p>
          <a:p>
            <a:r>
              <a:rPr lang="pl-PL" sz="1400" dirty="0"/>
              <a:t>Kubatura</a:t>
            </a:r>
            <a:r>
              <a:rPr lang="pl-PL" sz="1400" b="0" dirty="0"/>
              <a:t>:</a:t>
            </a:r>
            <a:r>
              <a:rPr lang="pl-PL" sz="1400" dirty="0"/>
              <a:t> </a:t>
            </a:r>
            <a:r>
              <a:rPr lang="pl-PL" sz="1400" b="0" dirty="0"/>
              <a:t>57 530 m</a:t>
            </a:r>
            <a:r>
              <a:rPr lang="pl-PL" sz="1400" b="0" baseline="30000" dirty="0"/>
              <a:t>3</a:t>
            </a:r>
            <a:r>
              <a:rPr lang="pl-PL" sz="1400" b="0" dirty="0"/>
              <a:t> </a:t>
            </a:r>
          </a:p>
          <a:p>
            <a:r>
              <a:rPr lang="pl-PL" sz="1400" dirty="0"/>
              <a:t>Wysokość: </a:t>
            </a:r>
            <a:r>
              <a:rPr lang="pl-PL" sz="1400" b="0" dirty="0"/>
              <a:t>15,85 m (5n)</a:t>
            </a:r>
          </a:p>
          <a:p>
            <a:endParaRPr lang="pl-PL" sz="1400" b="0" dirty="0"/>
          </a:p>
          <a:p>
            <a:r>
              <a:rPr lang="pl-PL" sz="1400" dirty="0"/>
              <a:t>Użytkownicy: </a:t>
            </a:r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/>
              <a:t>Wydział </a:t>
            </a:r>
            <a:r>
              <a:rPr lang="pl-PL" sz="1400" b="0" dirty="0" err="1"/>
              <a:t>Geoinżynierii</a:t>
            </a:r>
            <a:r>
              <a:rPr lang="pl-PL" sz="1400" b="0" dirty="0"/>
              <a:t>, Górnictwa </a:t>
            </a:r>
            <a:r>
              <a:rPr lang="pl-PL" sz="1400" b="0" dirty="0" smtClean="0"/>
              <a:t/>
            </a:r>
            <a:br>
              <a:rPr lang="pl-PL" sz="1400" b="0" dirty="0" smtClean="0"/>
            </a:br>
            <a:r>
              <a:rPr lang="pl-PL" sz="1400" b="0" dirty="0" smtClean="0"/>
              <a:t>i </a:t>
            </a:r>
            <a:r>
              <a:rPr lang="pl-PL" sz="1400" b="0" dirty="0"/>
              <a:t>Geologii </a:t>
            </a:r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 smtClean="0"/>
              <a:t>Wydział </a:t>
            </a:r>
            <a:r>
              <a:rPr lang="pl-PL" sz="1400" b="0" dirty="0"/>
              <a:t>Budownictwa Lądowego </a:t>
            </a:r>
          </a:p>
          <a:p>
            <a:pPr>
              <a:buClr>
                <a:srgbClr val="9F250D"/>
              </a:buClr>
            </a:pPr>
            <a:r>
              <a:rPr lang="pl-PL" sz="1400" b="0" dirty="0"/>
              <a:t> </a:t>
            </a:r>
            <a:r>
              <a:rPr lang="pl-PL" sz="1400" b="0" dirty="0" smtClean="0"/>
              <a:t>    i Wodnego </a:t>
            </a:r>
          </a:p>
          <a:p>
            <a:pPr marL="285750" indent="-28575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b="0" dirty="0" smtClean="0"/>
              <a:t>Wydział Mechaniczno-Energetyczny</a:t>
            </a:r>
          </a:p>
          <a:p>
            <a:pPr>
              <a:buClr>
                <a:srgbClr val="9F250D"/>
              </a:buClr>
            </a:pPr>
            <a:endParaRPr lang="pl-PL" sz="1400" dirty="0"/>
          </a:p>
          <a:p>
            <a:r>
              <a:rPr lang="pl-PL" sz="1400" b="0" dirty="0"/>
              <a:t>W obiekcie zaprojektowano specjalistyczne laboratoria.</a:t>
            </a:r>
            <a:endParaRPr lang="pl-PL" sz="1400" b="0" u="sng" dirty="0"/>
          </a:p>
          <a:p>
            <a:endParaRPr lang="pl-PL" sz="1400" b="0" u="sng" dirty="0"/>
          </a:p>
          <a:p>
            <a:r>
              <a:rPr lang="pl-PL" sz="1400" dirty="0"/>
              <a:t>Koszt całkowity:</a:t>
            </a:r>
          </a:p>
          <a:p>
            <a:r>
              <a:rPr lang="pl-PL" sz="1400" b="0" dirty="0"/>
              <a:t>ok. 69 613 005 zł</a:t>
            </a:r>
            <a:endParaRPr lang="pl-PL" sz="1400" b="0" u="sng" dirty="0"/>
          </a:p>
          <a:p>
            <a:endParaRPr lang="pl-PL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4318" y="5336844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07" y="174675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K.zacharzewska\Desktop\prezentacja 2013\Geo I\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26" y="3717032"/>
            <a:ext cx="3305062" cy="209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.zacharzewska\Desktop\prezentacja 2013\Geo I\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26" y="1412875"/>
            <a:ext cx="3305062" cy="207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486" y="1412875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499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ytuł 1"/>
          <p:cNvSpPr>
            <a:spLocks/>
          </p:cNvSpPr>
          <p:nvPr/>
        </p:nvSpPr>
        <p:spPr bwMode="auto">
          <a:xfrm>
            <a:off x="555626" y="549275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Budowa Centrum Edukacyjno-Technologicznego: TECHNOPOLIS </a:t>
            </a:r>
            <a:r>
              <a:rPr lang="pl-PL" sz="2900" b="0" dirty="0" smtClean="0"/>
              <a:t>- 2 </a:t>
            </a:r>
            <a:r>
              <a:rPr lang="pl-PL" sz="2900" b="0" dirty="0"/>
              <a:t>przy ul. Długiej 61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1763713"/>
            <a:ext cx="611188" cy="509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19459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19460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611188" y="1628775"/>
            <a:ext cx="29527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 err="1"/>
              <a:t>Pz</a:t>
            </a:r>
            <a:r>
              <a:rPr lang="pl-PL" sz="1400" dirty="0"/>
              <a:t> = </a:t>
            </a:r>
            <a:r>
              <a:rPr lang="pl-PL" sz="1400" b="0" dirty="0"/>
              <a:t>2 380 m</a:t>
            </a:r>
            <a:r>
              <a:rPr lang="pl-PL" sz="1400" b="0" baseline="30000" dirty="0"/>
              <a:t>2</a:t>
            </a:r>
            <a:r>
              <a:rPr lang="pl-PL" sz="1400" b="0" dirty="0"/>
              <a:t> </a:t>
            </a:r>
          </a:p>
          <a:p>
            <a:r>
              <a:rPr lang="pl-PL" sz="1400" dirty="0" err="1"/>
              <a:t>Pc</a:t>
            </a:r>
            <a:r>
              <a:rPr lang="pl-PL" sz="1400" dirty="0"/>
              <a:t> </a:t>
            </a:r>
            <a:r>
              <a:rPr lang="pl-PL" sz="1400" b="0" dirty="0"/>
              <a:t>= 4 297 m</a:t>
            </a:r>
            <a:r>
              <a:rPr lang="pl-PL" sz="1400" b="0" baseline="30000" dirty="0"/>
              <a:t>2</a:t>
            </a:r>
            <a:r>
              <a:rPr lang="pl-PL" sz="1400" b="0" dirty="0"/>
              <a:t> </a:t>
            </a:r>
          </a:p>
          <a:p>
            <a:r>
              <a:rPr lang="pl-PL" sz="1400" dirty="0"/>
              <a:t>Kubatura: </a:t>
            </a:r>
            <a:r>
              <a:rPr lang="pl-PL" sz="1400" b="0" dirty="0"/>
              <a:t>20 106 m</a:t>
            </a:r>
            <a:r>
              <a:rPr lang="pl-PL" sz="1400" b="0" baseline="30000" dirty="0"/>
              <a:t>3</a:t>
            </a:r>
            <a:r>
              <a:rPr lang="pl-PL" sz="1400" b="0" dirty="0"/>
              <a:t> </a:t>
            </a:r>
          </a:p>
          <a:p>
            <a:r>
              <a:rPr lang="pl-PL" sz="1400" dirty="0"/>
              <a:t>Wysokość: </a:t>
            </a:r>
            <a:r>
              <a:rPr lang="pl-PL" sz="1400" b="0" dirty="0"/>
              <a:t>9,6 m (2n)</a:t>
            </a:r>
          </a:p>
          <a:p>
            <a:endParaRPr lang="pl-PL" sz="1400" b="0" dirty="0"/>
          </a:p>
          <a:p>
            <a:r>
              <a:rPr lang="pl-PL" sz="1400" dirty="0"/>
              <a:t>Użytkownicy: </a:t>
            </a:r>
          </a:p>
          <a:p>
            <a:r>
              <a:rPr lang="pl-PL" sz="1400" b="0" dirty="0"/>
              <a:t>Wydział Elektroniki  Mikrosystemów i </a:t>
            </a:r>
            <a:r>
              <a:rPr lang="pl-PL" sz="1400" b="0" dirty="0" smtClean="0"/>
              <a:t>Fotoniki</a:t>
            </a:r>
            <a:endParaRPr lang="pl-PL" sz="1400" b="0" dirty="0"/>
          </a:p>
          <a:p>
            <a:r>
              <a:rPr lang="pl-PL" sz="1400" b="0" dirty="0" smtClean="0"/>
              <a:t>W budynku zaprojektowano laboratorium </a:t>
            </a:r>
            <a:r>
              <a:rPr lang="pl-PL" sz="1400" b="0" dirty="0"/>
              <a:t>tzw. „</a:t>
            </a:r>
            <a:r>
              <a:rPr lang="pl-PL" sz="1400" b="0" dirty="0" err="1"/>
              <a:t>clean</a:t>
            </a:r>
            <a:r>
              <a:rPr lang="pl-PL" sz="1400" b="0" dirty="0"/>
              <a:t> </a:t>
            </a:r>
            <a:r>
              <a:rPr lang="pl-PL" sz="1400" b="0" dirty="0" err="1"/>
              <a:t>room</a:t>
            </a:r>
            <a:r>
              <a:rPr lang="pl-PL" sz="1400" b="0" dirty="0" smtClean="0"/>
              <a:t>”</a:t>
            </a:r>
            <a:endParaRPr lang="pl-PL" sz="1400" b="0" dirty="0"/>
          </a:p>
          <a:p>
            <a:endParaRPr lang="pl-PL" sz="1400" b="0" u="sng" dirty="0"/>
          </a:p>
          <a:p>
            <a:r>
              <a:rPr lang="pl-PL" sz="1400" dirty="0"/>
              <a:t>Koszt całkowity:</a:t>
            </a:r>
          </a:p>
          <a:p>
            <a:r>
              <a:rPr lang="pl-PL" sz="1400" b="0" dirty="0"/>
              <a:t>ok. 72 470 880 zł dla obu zadań </a:t>
            </a:r>
            <a:r>
              <a:rPr lang="pl-PL" sz="1400" b="0" dirty="0" err="1" smtClean="0"/>
              <a:t>Technopolis</a:t>
            </a:r>
            <a:endParaRPr lang="pl-PL" sz="1400" b="0" dirty="0"/>
          </a:p>
          <a:p>
            <a:endParaRPr lang="pl-PL" sz="1400" dirty="0"/>
          </a:p>
        </p:txBody>
      </p:sp>
      <p:pic>
        <p:nvPicPr>
          <p:cNvPr id="19462" name="Picture 7" descr="Techno II Długa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3282" y="3825044"/>
            <a:ext cx="3240310" cy="201741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3" name="Picture 8" descr="Techno II Długa_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650" y="1444943"/>
            <a:ext cx="3203575" cy="21383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416" y="1444943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6537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/>
          <p:cNvSpPr>
            <a:spLocks/>
          </p:cNvSpPr>
          <p:nvPr/>
        </p:nvSpPr>
        <p:spPr bwMode="auto">
          <a:xfrm>
            <a:off x="555157" y="549275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Budowa Centrum Edukacyjno-Technologicznego: TECHNOPOLIS 1 przy ul. Janiszewskiego</a:t>
            </a:r>
          </a:p>
        </p:txBody>
      </p:sp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1763713"/>
            <a:ext cx="611188" cy="509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4579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4580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611188" y="1628775"/>
            <a:ext cx="29527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 err="1"/>
              <a:t>Pz</a:t>
            </a:r>
            <a:r>
              <a:rPr lang="pl-PL" sz="1400" dirty="0"/>
              <a:t> = </a:t>
            </a:r>
            <a:r>
              <a:rPr lang="pl-PL" sz="1400" b="0" dirty="0"/>
              <a:t>1 480 m2 </a:t>
            </a:r>
          </a:p>
          <a:p>
            <a:r>
              <a:rPr lang="pl-PL" sz="1400" dirty="0" err="1"/>
              <a:t>Pc</a:t>
            </a:r>
            <a:r>
              <a:rPr lang="pl-PL" sz="1400" dirty="0"/>
              <a:t> </a:t>
            </a:r>
            <a:r>
              <a:rPr lang="pl-PL" sz="1400" b="0" dirty="0"/>
              <a:t>= 7 360 m2 </a:t>
            </a:r>
          </a:p>
          <a:p>
            <a:r>
              <a:rPr lang="pl-PL" sz="1400" dirty="0"/>
              <a:t>Kubatura: </a:t>
            </a:r>
            <a:r>
              <a:rPr lang="pl-PL" sz="1400" b="0" dirty="0"/>
              <a:t>29 060 m3 </a:t>
            </a:r>
          </a:p>
          <a:p>
            <a:r>
              <a:rPr lang="pl-PL" sz="1400" dirty="0"/>
              <a:t>Wysokość: </a:t>
            </a:r>
            <a:r>
              <a:rPr lang="pl-PL" sz="1400" b="0" dirty="0"/>
              <a:t>20,4 m (1p+4n)</a:t>
            </a:r>
          </a:p>
          <a:p>
            <a:endParaRPr lang="pl-PL" sz="1400" b="0" dirty="0"/>
          </a:p>
          <a:p>
            <a:r>
              <a:rPr lang="pl-PL" sz="1400" dirty="0"/>
              <a:t>Użytkownicy: </a:t>
            </a:r>
          </a:p>
          <a:p>
            <a:r>
              <a:rPr lang="pl-PL" sz="1400" b="0" dirty="0"/>
              <a:t>Wydział Elektroniki </a:t>
            </a:r>
          </a:p>
          <a:p>
            <a:endParaRPr lang="pl-PL" sz="1400" b="0" dirty="0"/>
          </a:p>
          <a:p>
            <a:r>
              <a:rPr lang="pl-PL" sz="1400" b="0" dirty="0"/>
              <a:t>W obiekcie zaprojektowano komorę akustyczną.</a:t>
            </a:r>
          </a:p>
          <a:p>
            <a:endParaRPr lang="pl-PL" sz="1400" b="0" u="sng" dirty="0"/>
          </a:p>
          <a:p>
            <a:r>
              <a:rPr lang="pl-PL" sz="1400" dirty="0"/>
              <a:t>Koszt całkowity:</a:t>
            </a:r>
          </a:p>
          <a:p>
            <a:r>
              <a:rPr lang="pl-PL" sz="1400" b="0" dirty="0"/>
              <a:t>ok. 72 470 880 zł dla obu zadań </a:t>
            </a:r>
            <a:r>
              <a:rPr lang="pl-PL" sz="1400" dirty="0"/>
              <a:t>– </a:t>
            </a:r>
            <a:r>
              <a:rPr lang="pl-PL" sz="1400" b="0" dirty="0" err="1"/>
              <a:t>Technopolis</a:t>
            </a:r>
            <a:endParaRPr lang="pl-PL" sz="1400" b="0" dirty="0"/>
          </a:p>
          <a:p>
            <a:endParaRPr lang="pl-PL" sz="1400" dirty="0"/>
          </a:p>
        </p:txBody>
      </p:sp>
      <p:pic>
        <p:nvPicPr>
          <p:cNvPr id="24582" name="Picture 7" descr="Techno I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112" y="3681028"/>
            <a:ext cx="2960687" cy="21940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4583" name="Picture 8" descr="Techno I_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113" y="1381918"/>
            <a:ext cx="2960686" cy="21955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7" y="1413668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4765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0" y="800100"/>
            <a:ext cx="611188" cy="50942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0483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048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e1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1621" y="3627438"/>
            <a:ext cx="3473450" cy="2266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6" name="Picture 7" descr="IMG_674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213" y="1268413"/>
            <a:ext cx="3397250" cy="2266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611188" y="1340768"/>
            <a:ext cx="403320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dirty="0"/>
              <a:t>ELEWACJA </a:t>
            </a:r>
            <a:r>
              <a:rPr lang="pl-PL" sz="1600" dirty="0" smtClean="0"/>
              <a:t>ZACHODNIA</a:t>
            </a:r>
            <a:endParaRPr lang="pl-PL" sz="1600" dirty="0"/>
          </a:p>
          <a:p>
            <a:r>
              <a:rPr lang="pl-PL" sz="1400" dirty="0"/>
              <a:t>Termin realizacji: </a:t>
            </a:r>
          </a:p>
          <a:p>
            <a:r>
              <a:rPr lang="pl-PL" sz="1400" b="0" dirty="0"/>
              <a:t>04.07.2011 – 04.11.2012</a:t>
            </a:r>
          </a:p>
          <a:p>
            <a:endParaRPr lang="pl-PL" sz="1400" dirty="0"/>
          </a:p>
          <a:p>
            <a:r>
              <a:rPr lang="pl-PL" sz="1600" dirty="0"/>
              <a:t>ELEWACJA </a:t>
            </a:r>
            <a:r>
              <a:rPr lang="pl-PL" sz="1600" dirty="0" smtClean="0"/>
              <a:t>PÓŁNOCNA</a:t>
            </a:r>
            <a:endParaRPr lang="pl-PL" sz="1600" dirty="0"/>
          </a:p>
          <a:p>
            <a:r>
              <a:rPr lang="pl-PL" sz="1400" dirty="0"/>
              <a:t>Termin realizacji: </a:t>
            </a:r>
          </a:p>
          <a:p>
            <a:r>
              <a:rPr lang="pl-PL" sz="1400" b="0" dirty="0"/>
              <a:t>01.09.2011 – </a:t>
            </a:r>
            <a:r>
              <a:rPr lang="pl-PL" sz="1400" b="0" dirty="0" smtClean="0"/>
              <a:t>01.06.2012</a:t>
            </a:r>
          </a:p>
          <a:p>
            <a:endParaRPr lang="pl-PL" sz="1400" b="0" dirty="0"/>
          </a:p>
          <a:p>
            <a:r>
              <a:rPr lang="pl-PL" sz="1600" dirty="0" smtClean="0"/>
              <a:t>ELEWACJA WCHODNIA I POŁUDNIOWA</a:t>
            </a:r>
            <a:endParaRPr lang="pl-PL" sz="1600" dirty="0"/>
          </a:p>
          <a:p>
            <a:r>
              <a:rPr lang="pl-PL" sz="1400" b="0" dirty="0" smtClean="0"/>
              <a:t>Termin realizacji:</a:t>
            </a:r>
          </a:p>
          <a:p>
            <a:r>
              <a:rPr lang="pl-PL" sz="1400" b="0" dirty="0" smtClean="0"/>
              <a:t>06.09.2012 – 06.09.2013</a:t>
            </a:r>
            <a:endParaRPr lang="pl-PL" sz="1400" b="0" dirty="0"/>
          </a:p>
          <a:p>
            <a:endParaRPr lang="pl-PL" sz="1400" b="0" dirty="0" smtClean="0"/>
          </a:p>
          <a:p>
            <a:endParaRPr lang="pl-PL" sz="1400" b="0" dirty="0"/>
          </a:p>
          <a:p>
            <a:r>
              <a:rPr lang="pl-PL" sz="1400" dirty="0"/>
              <a:t>Koszt całkowity:</a:t>
            </a:r>
          </a:p>
          <a:p>
            <a:r>
              <a:rPr lang="pl-PL" sz="1400" b="0" dirty="0"/>
              <a:t>2</a:t>
            </a:r>
            <a:r>
              <a:rPr lang="pl-PL" sz="1400" b="0" dirty="0" smtClean="0"/>
              <a:t> 498 875 zł</a:t>
            </a:r>
            <a:endParaRPr lang="pl-PL" sz="1400" b="0" dirty="0"/>
          </a:p>
          <a:p>
            <a:endParaRPr lang="pl-PL" sz="1400" dirty="0"/>
          </a:p>
          <a:p>
            <a:endParaRPr lang="pl-PL" sz="1400" b="0" dirty="0"/>
          </a:p>
          <a:p>
            <a:endParaRPr lang="pl-PL" sz="1600" u="sng" dirty="0"/>
          </a:p>
          <a:p>
            <a:endParaRPr lang="pl-PL" sz="1600" u="sng" dirty="0"/>
          </a:p>
          <a:p>
            <a:endParaRPr lang="pl-PL" sz="1600" u="sng" dirty="0"/>
          </a:p>
          <a:p>
            <a:endParaRPr lang="pl-PL" sz="1600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74796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126365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205929" y="546100"/>
            <a:ext cx="8579296" cy="719138"/>
          </a:xfrm>
          <a:prstGeom prst="rect">
            <a:avLst/>
          </a:prstGeom>
        </p:spPr>
        <p:txBody>
          <a:bodyPr/>
          <a:lstStyle/>
          <a:p>
            <a:pPr marL="0" marR="0" lvl="0" indent="355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Remont</a:t>
            </a:r>
            <a:r>
              <a:rPr kumimoji="0" lang="pl-PL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elewacji budynku E-1</a:t>
            </a: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330911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ytuł 1"/>
          <p:cNvSpPr>
            <a:spLocks/>
          </p:cNvSpPr>
          <p:nvPr/>
        </p:nvSpPr>
        <p:spPr bwMode="auto">
          <a:xfrm>
            <a:off x="685800" y="549275"/>
            <a:ext cx="78105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Termomodernizacja elewacji budynków </a:t>
            </a:r>
          </a:p>
          <a:p>
            <a:pPr eaLnBrk="0" hangingPunct="0"/>
            <a:r>
              <a:rPr lang="pl-PL" sz="2900" b="0" dirty="0"/>
              <a:t>C-1, C-2, C-3 i C-4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1763713"/>
            <a:ext cx="611188" cy="509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17411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17413" name="Picture 6" descr="P22001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1170" y="3861048"/>
            <a:ext cx="2664296" cy="19982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4" name="Picture 7" descr="P2200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845" y="1673225"/>
            <a:ext cx="2664296" cy="199822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685800" y="1673225"/>
            <a:ext cx="381635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/>
              <a:t>Powierzchnia elewacji: </a:t>
            </a:r>
            <a:endParaRPr lang="pl-PL" sz="1400" dirty="0" smtClean="0"/>
          </a:p>
          <a:p>
            <a:r>
              <a:rPr lang="pl-PL" sz="1400" b="0" dirty="0" smtClean="0"/>
              <a:t>8 </a:t>
            </a:r>
            <a:r>
              <a:rPr lang="pl-PL" sz="1400" b="0" dirty="0"/>
              <a:t>650,00 m²</a:t>
            </a:r>
            <a:r>
              <a:rPr lang="pl-PL" dirty="0"/>
              <a:t> </a:t>
            </a:r>
            <a:endParaRPr lang="pl-PL" sz="1400" dirty="0">
              <a:solidFill>
                <a:srgbClr val="9F250D"/>
              </a:solidFill>
            </a:endParaRPr>
          </a:p>
          <a:p>
            <a:r>
              <a:rPr lang="pl-PL" sz="1400" dirty="0" smtClean="0"/>
              <a:t>Koszt </a:t>
            </a:r>
            <a:r>
              <a:rPr lang="pl-PL" sz="1400" dirty="0"/>
              <a:t>całkowity:</a:t>
            </a:r>
            <a:r>
              <a:rPr lang="pl-PL" sz="1400" b="0" dirty="0"/>
              <a:t> </a:t>
            </a:r>
            <a:endParaRPr lang="pl-PL" sz="1400" b="0" dirty="0" smtClean="0"/>
          </a:p>
          <a:p>
            <a:r>
              <a:rPr lang="pl-PL" sz="1400" b="0" dirty="0" smtClean="0"/>
              <a:t>3 </a:t>
            </a:r>
            <a:r>
              <a:rPr lang="pl-PL" sz="1400" b="0" dirty="0"/>
              <a:t>812 253 zł</a:t>
            </a:r>
          </a:p>
          <a:p>
            <a:r>
              <a:rPr lang="pl-PL" sz="1400" dirty="0" smtClean="0"/>
              <a:t>Termin </a:t>
            </a:r>
            <a:r>
              <a:rPr lang="pl-PL" sz="1400" dirty="0"/>
              <a:t>realizacji: </a:t>
            </a:r>
          </a:p>
          <a:p>
            <a:r>
              <a:rPr lang="pl-PL" sz="1400" b="0" dirty="0"/>
              <a:t>29.08.2011 – 15.04.2012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53" y="1669256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3226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ytuł 1"/>
          <p:cNvSpPr>
            <a:spLocks/>
          </p:cNvSpPr>
          <p:nvPr/>
        </p:nvSpPr>
        <p:spPr bwMode="auto">
          <a:xfrm>
            <a:off x="682974" y="667568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Przebudowa budynku B-1 </a:t>
            </a:r>
            <a:r>
              <a:rPr lang="pl-PL" sz="2900" b="0" dirty="0" smtClean="0"/>
              <a:t/>
            </a:r>
            <a:br>
              <a:rPr lang="pl-PL" sz="2900" b="0" dirty="0" smtClean="0"/>
            </a:br>
            <a:r>
              <a:rPr lang="pl-PL" sz="2900" b="0" dirty="0" smtClean="0"/>
              <a:t>wraz z </a:t>
            </a:r>
            <a:r>
              <a:rPr lang="pl-PL" sz="2900" b="0" dirty="0"/>
              <a:t>unowocześnieniem infrastruktury dydaktycznej </a:t>
            </a:r>
            <a:r>
              <a:rPr lang="pl-PL" sz="2900" b="0" dirty="0" smtClean="0"/>
              <a:t>budynków </a:t>
            </a:r>
            <a:r>
              <a:rPr lang="pl-PL" sz="2900" b="0" dirty="0"/>
              <a:t>B-1 i B-2</a:t>
            </a: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0" y="1763713"/>
            <a:ext cx="611188" cy="509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3555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3556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1" descr="B1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4316" y="3465004"/>
            <a:ext cx="2894013" cy="2266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3559" name="Rectangle 6"/>
          <p:cNvSpPr>
            <a:spLocks noChangeArrowheads="1"/>
          </p:cNvSpPr>
          <p:nvPr/>
        </p:nvSpPr>
        <p:spPr bwMode="auto">
          <a:xfrm>
            <a:off x="542614" y="1748036"/>
            <a:ext cx="25209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400" dirty="0" smtClean="0"/>
          </a:p>
          <a:p>
            <a:r>
              <a:rPr lang="pl-PL" sz="1400" dirty="0" smtClean="0"/>
              <a:t>Termin </a:t>
            </a:r>
            <a:r>
              <a:rPr lang="pl-PL" sz="1400" dirty="0"/>
              <a:t>realizacji: </a:t>
            </a:r>
            <a:br>
              <a:rPr lang="pl-PL" sz="1400" dirty="0"/>
            </a:br>
            <a:r>
              <a:rPr lang="pl-PL" sz="1400" b="0" dirty="0" smtClean="0"/>
              <a:t>05.07.2011 – 28.09.2012</a:t>
            </a:r>
            <a:endParaRPr lang="pl-PL" sz="1400" dirty="0"/>
          </a:p>
          <a:p>
            <a:endParaRPr lang="pl-PL" sz="1400" dirty="0"/>
          </a:p>
          <a:p>
            <a:r>
              <a:rPr lang="pl-PL" sz="1400" dirty="0"/>
              <a:t>Koszt inwestycji:</a:t>
            </a:r>
          </a:p>
          <a:p>
            <a:r>
              <a:rPr lang="pl-PL" sz="1400" b="0" dirty="0"/>
              <a:t>ok. </a:t>
            </a:r>
            <a:r>
              <a:rPr lang="pl-PL" sz="1400" b="0" dirty="0">
                <a:cs typeface="Arial" charset="0"/>
              </a:rPr>
              <a:t>47 101 559 zł</a:t>
            </a:r>
          </a:p>
          <a:p>
            <a:endParaRPr lang="pl-PL" sz="1400" b="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16" y="3465004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06" y="3451165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K.zacharzewska\AppData\Local\Microsoft\Windows\Temporary Internet Files\Content.Outlook\KQE5JPY2\P9060032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66" y="3469098"/>
            <a:ext cx="2015480" cy="226828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03089" y="3428512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3891" y="3451165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K.zacharzewska\Desktop\27.07.12 -B1 elewacja północna, zachodni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" t="-21467" r="-19989" b="3787"/>
          <a:stretch/>
        </p:blipFill>
        <p:spPr bwMode="auto">
          <a:xfrm>
            <a:off x="453890" y="2940132"/>
            <a:ext cx="3456384" cy="27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3636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ytuł 1"/>
          <p:cNvSpPr>
            <a:spLocks/>
          </p:cNvSpPr>
          <p:nvPr/>
        </p:nvSpPr>
        <p:spPr bwMode="auto">
          <a:xfrm>
            <a:off x="611188" y="544512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Budowa Strefy Kultury Studenckiej </a:t>
            </a:r>
            <a:r>
              <a:rPr lang="pl-PL" sz="2900" b="0" dirty="0" smtClean="0"/>
              <a:t/>
            </a:r>
            <a:br>
              <a:rPr lang="pl-PL" sz="2900" b="0" dirty="0" smtClean="0"/>
            </a:br>
            <a:r>
              <a:rPr lang="pl-PL" sz="2900" b="0" dirty="0" smtClean="0"/>
              <a:t>i </a:t>
            </a:r>
            <a:r>
              <a:rPr lang="pl-PL" sz="2900" b="0" dirty="0"/>
              <a:t>Parkingu Wielopoziomowego</a:t>
            </a: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0" y="1511300"/>
            <a:ext cx="611188" cy="438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 b="0">
              <a:latin typeface="Arial" charset="0"/>
            </a:endParaRPr>
          </a:p>
        </p:txBody>
      </p:sp>
      <p:sp>
        <p:nvSpPr>
          <p:cNvPr id="25603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pic>
        <p:nvPicPr>
          <p:cNvPr id="2560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611188" y="1628775"/>
            <a:ext cx="29527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 err="1"/>
              <a:t>Pz</a:t>
            </a:r>
            <a:r>
              <a:rPr lang="pl-PL" sz="1400" dirty="0"/>
              <a:t> = 3 600 m2</a:t>
            </a:r>
          </a:p>
          <a:p>
            <a:r>
              <a:rPr lang="pl-PL" sz="1400" dirty="0"/>
              <a:t>Pu = 9 961,5 m2</a:t>
            </a:r>
          </a:p>
          <a:p>
            <a:r>
              <a:rPr lang="pl-PL" sz="1400" b="0" dirty="0"/>
              <a:t>Wysokość: 13,10 m</a:t>
            </a:r>
          </a:p>
          <a:p>
            <a:endParaRPr lang="pl-PL" sz="1400" b="0" dirty="0"/>
          </a:p>
          <a:p>
            <a:r>
              <a:rPr lang="pl-PL" sz="1400" dirty="0"/>
              <a:t>Użytkownicy:</a:t>
            </a:r>
            <a:r>
              <a:rPr lang="pl-PL" sz="1400" dirty="0">
                <a:solidFill>
                  <a:schemeClr val="accent1"/>
                </a:solidFill>
              </a:rPr>
              <a:t> </a:t>
            </a:r>
          </a:p>
          <a:p>
            <a:r>
              <a:rPr lang="pl-PL" sz="1400" b="0" dirty="0"/>
              <a:t>Studenci i pracownicy </a:t>
            </a:r>
            <a:r>
              <a:rPr lang="pl-PL" sz="1400" b="0" dirty="0" err="1"/>
              <a:t>PWr</a:t>
            </a:r>
            <a:endParaRPr lang="pl-PL" sz="1400" b="0" dirty="0"/>
          </a:p>
          <a:p>
            <a:endParaRPr lang="pl-PL" sz="1400" dirty="0">
              <a:solidFill>
                <a:schemeClr val="accent1"/>
              </a:solidFill>
            </a:endParaRPr>
          </a:p>
          <a:p>
            <a:r>
              <a:rPr lang="pl-PL" sz="1400" b="0" dirty="0"/>
              <a:t>W obiekcie planowana jest część gastronomiczna oraz parking.</a:t>
            </a:r>
          </a:p>
          <a:p>
            <a:endParaRPr lang="pl-PL" sz="1400" b="0" dirty="0"/>
          </a:p>
          <a:p>
            <a:r>
              <a:rPr lang="pl-PL" sz="1400" dirty="0"/>
              <a:t>Szacowana liczba miejsc parkingowych:  </a:t>
            </a:r>
            <a:r>
              <a:rPr lang="pl-PL" sz="1400" b="0" dirty="0"/>
              <a:t>286</a:t>
            </a:r>
          </a:p>
          <a:p>
            <a:endParaRPr lang="pl-PL" sz="1400" dirty="0"/>
          </a:p>
          <a:p>
            <a:r>
              <a:rPr lang="pl-PL" sz="1400" dirty="0" smtClean="0"/>
              <a:t>Koszt </a:t>
            </a:r>
            <a:r>
              <a:rPr lang="pl-PL" sz="1400" dirty="0"/>
              <a:t>całkowity: </a:t>
            </a:r>
            <a:r>
              <a:rPr lang="pl-PL" sz="1400" b="0" dirty="0"/>
              <a:t>ok</a:t>
            </a:r>
            <a:r>
              <a:rPr lang="pl-PL" sz="1400" b="0" dirty="0" smtClean="0"/>
              <a:t>. 27 </a:t>
            </a:r>
            <a:r>
              <a:rPr lang="pl-PL" sz="1400" b="0" dirty="0"/>
              <a:t>mln zł</a:t>
            </a:r>
          </a:p>
          <a:p>
            <a:endParaRPr lang="pl-PL" sz="1400" dirty="0"/>
          </a:p>
        </p:txBody>
      </p:sp>
      <p:pic>
        <p:nvPicPr>
          <p:cNvPr id="1028" name="Picture 4" descr="C:\Users\K.zacharzewska\Desktop\prezentacja 2013\Nowy folder\Nowy folder\P70200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4" r="19448" b="11259"/>
          <a:stretch/>
        </p:blipFill>
        <p:spPr bwMode="auto">
          <a:xfrm>
            <a:off x="5788001" y="1423749"/>
            <a:ext cx="2754904" cy="208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92" y="1413749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K.zacharzewska\Desktop\prezentacja 2013\Nowy folder\Nowy folder\P70200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02" y="3772014"/>
            <a:ext cx="2754903" cy="206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2587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dirty="0" smtClean="0"/>
              <a:t>Pracownicy uczelni</a:t>
            </a:r>
          </a:p>
        </p:txBody>
      </p:sp>
      <p:sp>
        <p:nvSpPr>
          <p:cNvPr id="7171" name="Prostokąt 5"/>
          <p:cNvSpPr>
            <a:spLocks noChangeArrowheads="1"/>
          </p:cNvSpPr>
          <p:nvPr/>
        </p:nvSpPr>
        <p:spPr bwMode="auto">
          <a:xfrm>
            <a:off x="1150938" y="5010150"/>
            <a:ext cx="7021512" cy="911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pl-PL" sz="1400" dirty="0">
                <a:solidFill>
                  <a:prstClr val="black"/>
                </a:solidFill>
                <a:latin typeface="Trebuchet MS" pitchFamily="34" charset="0"/>
              </a:rPr>
              <a:t>Wskaźnik liczby pracowników pomocniczych do liczby nauczycieli akademickich: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>
                <a:solidFill>
                  <a:prstClr val="black"/>
                </a:solidFill>
                <a:latin typeface="Trebuchet MS" pitchFamily="34" charset="0"/>
              </a:rPr>
              <a:t>2011 rok: 0,99</a:t>
            </a: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>
                <a:solidFill>
                  <a:prstClr val="black"/>
                </a:solidFill>
                <a:latin typeface="Trebuchet MS" pitchFamily="34" charset="0"/>
              </a:rPr>
              <a:t>2012 rok: </a:t>
            </a:r>
            <a:r>
              <a:rPr lang="pl-PL" sz="1400" dirty="0" smtClean="0">
                <a:solidFill>
                  <a:prstClr val="black"/>
                </a:solidFill>
                <a:latin typeface="Trebuchet MS" pitchFamily="34" charset="0"/>
              </a:rPr>
              <a:t>1,02</a:t>
            </a:r>
            <a:endParaRPr lang="pl-PL" sz="1400" dirty="0">
              <a:solidFill>
                <a:prstClr val="black"/>
              </a:solidFill>
              <a:latin typeface="Trebuchet MS" pitchFamily="34" charset="0"/>
            </a:endParaRPr>
          </a:p>
          <a:p>
            <a:pPr marL="742950" lvl="1" indent="-2857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>
                <a:latin typeface="Trebuchet MS" pitchFamily="34" charset="0"/>
              </a:rPr>
              <a:t>średnia w uczelniach </a:t>
            </a:r>
            <a:r>
              <a:rPr lang="pl-PL" sz="1400" dirty="0" smtClean="0">
                <a:latin typeface="Trebuchet MS" pitchFamily="34" charset="0"/>
              </a:rPr>
              <a:t>technicznych za 2011 rok: 0,89</a:t>
            </a:r>
            <a:endParaRPr lang="pl-PL" sz="1400" dirty="0">
              <a:latin typeface="Trebuchet MS" pitchFamily="34" charset="0"/>
            </a:endParaRPr>
          </a:p>
        </p:txBody>
      </p:sp>
      <p:graphicFrame>
        <p:nvGraphicFramePr>
          <p:cNvPr id="107627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680325"/>
              </p:ext>
            </p:extLst>
          </p:nvPr>
        </p:nvGraphicFramePr>
        <p:xfrm>
          <a:off x="1150938" y="1520825"/>
          <a:ext cx="6913562" cy="1114425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Zatrudnienie (osoby)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pełnych etatach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3 728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3 729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 przeliczeniu na pełne etaty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4 253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4 237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762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473679"/>
              </p:ext>
            </p:extLst>
          </p:nvPr>
        </p:nvGraphicFramePr>
        <p:xfrm>
          <a:off x="1150938" y="2889250"/>
          <a:ext cx="6913562" cy="2016126"/>
        </p:xfrm>
        <a:graphic>
          <a:graphicData uri="http://schemas.openxmlformats.org/drawingml/2006/table">
            <a:tbl>
              <a:tblPr/>
              <a:tblGrid>
                <a:gridCol w="3225800"/>
                <a:gridCol w="1879600"/>
                <a:gridCol w="1808162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Struktura zatrudnienia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nauczyciele akademiccy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50,8%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49,5%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pracownicy inżynieryjno-techniczni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9,9%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obsługa i 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35,8%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36,7%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7877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.zacharzewska\Desktop\prezentacja 2013\P7020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932" y="1981163"/>
            <a:ext cx="3215867" cy="23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" name="Tytuł 1"/>
          <p:cNvSpPr>
            <a:spLocks/>
          </p:cNvSpPr>
          <p:nvPr/>
        </p:nvSpPr>
        <p:spPr bwMode="auto">
          <a:xfrm>
            <a:off x="649933" y="652701"/>
            <a:ext cx="8479631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2900" b="0" dirty="0"/>
              <a:t>Budowa </a:t>
            </a:r>
            <a:r>
              <a:rPr lang="pl-PL" sz="2900" b="0" dirty="0" smtClean="0"/>
              <a:t>Środowiskowej Biblioteki </a:t>
            </a:r>
            <a:br>
              <a:rPr lang="pl-PL" sz="2900" b="0" dirty="0" smtClean="0"/>
            </a:br>
            <a:r>
              <a:rPr lang="pl-PL" sz="2900" b="0" dirty="0" smtClean="0"/>
              <a:t>Nauk </a:t>
            </a:r>
            <a:r>
              <a:rPr lang="pl-PL" sz="2900" b="0" dirty="0"/>
              <a:t>Ścisłych </a:t>
            </a:r>
            <a:r>
              <a:rPr lang="pl-PL" sz="2900" b="0" dirty="0" smtClean="0"/>
              <a:t>i Technicznych </a:t>
            </a:r>
            <a:br>
              <a:rPr lang="pl-PL" sz="2900" b="0" dirty="0" smtClean="0"/>
            </a:br>
            <a:r>
              <a:rPr lang="pl-PL" sz="2900" b="0" dirty="0" smtClean="0"/>
              <a:t>na </a:t>
            </a:r>
            <a:r>
              <a:rPr lang="pl-PL" sz="2900" b="0" dirty="0"/>
              <a:t>potrzeby Innowacyjnej Gospodarki</a:t>
            </a:r>
          </a:p>
        </p:txBody>
      </p:sp>
      <p:pic>
        <p:nvPicPr>
          <p:cNvPr id="26628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1450" y="1971638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pole tekstowe 5"/>
          <p:cNvSpPr txBox="1">
            <a:spLocks noChangeArrowheads="1"/>
          </p:cNvSpPr>
          <p:nvPr/>
        </p:nvSpPr>
        <p:spPr bwMode="auto">
          <a:xfrm>
            <a:off x="649933" y="1981163"/>
            <a:ext cx="279717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 err="1"/>
              <a:t>P</a:t>
            </a:r>
            <a:r>
              <a:rPr lang="pl-PL" sz="1400" baseline="-25000" dirty="0" err="1"/>
              <a:t>z</a:t>
            </a:r>
            <a:r>
              <a:rPr lang="pl-PL" sz="1400" dirty="0"/>
              <a:t> = </a:t>
            </a:r>
            <a:r>
              <a:rPr lang="pl-PL" sz="1400" b="0" dirty="0"/>
              <a:t>2 834 m</a:t>
            </a:r>
            <a:r>
              <a:rPr lang="pl-PL" sz="1400" b="0" baseline="30000" dirty="0"/>
              <a:t>2</a:t>
            </a:r>
            <a:r>
              <a:rPr lang="pl-PL" sz="1400" b="0" dirty="0"/>
              <a:t> </a:t>
            </a:r>
          </a:p>
          <a:p>
            <a:r>
              <a:rPr lang="pl-PL" sz="1400" dirty="0" err="1"/>
              <a:t>P</a:t>
            </a:r>
            <a:r>
              <a:rPr lang="pl-PL" sz="1400" baseline="-25000" dirty="0" err="1"/>
              <a:t>c</a:t>
            </a:r>
            <a:r>
              <a:rPr lang="pl-PL" sz="1400" dirty="0"/>
              <a:t> </a:t>
            </a:r>
            <a:r>
              <a:rPr lang="pl-PL" sz="1400" b="0" dirty="0"/>
              <a:t>= 13 970 m</a:t>
            </a:r>
            <a:r>
              <a:rPr lang="pl-PL" sz="1400" b="0" baseline="30000" dirty="0"/>
              <a:t>2</a:t>
            </a:r>
            <a:r>
              <a:rPr lang="pl-PL" sz="1400" b="0" dirty="0"/>
              <a:t> </a:t>
            </a:r>
          </a:p>
          <a:p>
            <a:endParaRPr lang="pl-PL" sz="1400" dirty="0" smtClean="0"/>
          </a:p>
          <a:p>
            <a:r>
              <a:rPr lang="pl-PL" sz="1400" dirty="0" smtClean="0"/>
              <a:t>Kubatura</a:t>
            </a:r>
            <a:r>
              <a:rPr lang="pl-PL" sz="1400" dirty="0"/>
              <a:t>: </a:t>
            </a:r>
            <a:r>
              <a:rPr lang="pl-PL" sz="1400" b="0" dirty="0"/>
              <a:t>62 380 m</a:t>
            </a:r>
            <a:r>
              <a:rPr lang="pl-PL" sz="1400" b="0" baseline="30000" dirty="0"/>
              <a:t>3</a:t>
            </a:r>
            <a:r>
              <a:rPr lang="pl-PL" sz="1400" b="0" dirty="0"/>
              <a:t> </a:t>
            </a:r>
          </a:p>
          <a:p>
            <a:r>
              <a:rPr lang="pl-PL" sz="1400" dirty="0"/>
              <a:t>Wysokość: </a:t>
            </a:r>
            <a:r>
              <a:rPr lang="pl-PL" sz="1400" b="0" dirty="0"/>
              <a:t>21,77 m (1p+4n)</a:t>
            </a:r>
          </a:p>
          <a:p>
            <a:endParaRPr lang="pl-PL" sz="1400" b="0" dirty="0"/>
          </a:p>
          <a:p>
            <a:r>
              <a:rPr lang="pl-PL" sz="1400" dirty="0"/>
              <a:t>Użytkownicy: </a:t>
            </a:r>
          </a:p>
          <a:p>
            <a:r>
              <a:rPr lang="pl-PL" sz="1400" b="0" dirty="0"/>
              <a:t>dostęp dla mieszkańców Dolnego Śląska</a:t>
            </a:r>
          </a:p>
          <a:p>
            <a:endParaRPr lang="pl-PL" sz="1400" dirty="0"/>
          </a:p>
          <a:p>
            <a:r>
              <a:rPr lang="pl-PL" sz="1400" dirty="0"/>
              <a:t>Koszt całkowity: </a:t>
            </a:r>
          </a:p>
          <a:p>
            <a:r>
              <a:rPr lang="pl-PL" sz="1400" b="0" dirty="0"/>
              <a:t>ok. 103 303 360 zł</a:t>
            </a:r>
          </a:p>
          <a:p>
            <a:endParaRPr lang="pl-PL" sz="1400" b="0" dirty="0"/>
          </a:p>
          <a:p>
            <a:r>
              <a:rPr lang="pl-PL" sz="1400" dirty="0"/>
              <a:t>Termin realizacji:</a:t>
            </a:r>
          </a:p>
          <a:p>
            <a:r>
              <a:rPr lang="pl-PL" sz="1400" b="0" dirty="0"/>
              <a:t>01.06.2011 - </a:t>
            </a:r>
            <a:r>
              <a:rPr lang="pl-PL" sz="1400" b="0" dirty="0" smtClean="0"/>
              <a:t>26.08.2013</a:t>
            </a:r>
            <a:endParaRPr lang="pl-PL" sz="1400" b="0" dirty="0"/>
          </a:p>
          <a:p>
            <a:endParaRPr lang="pl-PL" sz="1400" b="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97" y="5138006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K.zacharzewska\Desktop\prezentacja 2013\P70200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2" y="3047893"/>
            <a:ext cx="2125190" cy="24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4905164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83796" y="5400676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8979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/>
          </p:cNvSpPr>
          <p:nvPr/>
        </p:nvSpPr>
        <p:spPr bwMode="auto">
          <a:xfrm>
            <a:off x="570296" y="765646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eaLnBrk="0" hangingPunct="0"/>
            <a:r>
              <a:rPr lang="pl-PL" sz="2900" b="0" dirty="0" smtClean="0"/>
              <a:t>K</a:t>
            </a:r>
            <a:r>
              <a:rPr lang="pl-PL" sz="2900" b="0" dirty="0" smtClean="0">
                <a:solidFill>
                  <a:srgbClr val="000000"/>
                </a:solidFill>
                <a:cs typeface="Times New Roman" pitchFamily="18" charset="0"/>
              </a:rPr>
              <a:t>olejka linowa dwuprzystankowa </a:t>
            </a:r>
            <a:br>
              <a:rPr lang="pl-PL" sz="2900" b="0" dirty="0" smtClean="0">
                <a:solidFill>
                  <a:srgbClr val="000000"/>
                </a:solidFill>
                <a:cs typeface="Times New Roman" pitchFamily="18" charset="0"/>
              </a:rPr>
            </a:br>
            <a:r>
              <a:rPr lang="pl-PL" sz="2900" b="0" dirty="0" smtClean="0">
                <a:solidFill>
                  <a:srgbClr val="000000"/>
                </a:solidFill>
                <a:cs typeface="Times New Roman" pitchFamily="18" charset="0"/>
              </a:rPr>
              <a:t>od </a:t>
            </a:r>
            <a:r>
              <a:rPr lang="pl-PL" sz="2900" b="0" dirty="0">
                <a:solidFill>
                  <a:srgbClr val="000000"/>
                </a:solidFill>
                <a:cs typeface="Times New Roman" pitchFamily="18" charset="0"/>
              </a:rPr>
              <a:t>ulicy Na Grobli do Wybrzeża </a:t>
            </a:r>
            <a:r>
              <a:rPr lang="pl-PL" sz="2900" b="0" dirty="0" smtClean="0">
                <a:solidFill>
                  <a:srgbClr val="000000"/>
                </a:solidFill>
                <a:cs typeface="Times New Roman" pitchFamily="18" charset="0"/>
              </a:rPr>
              <a:t>Wyspiańskiego</a:t>
            </a:r>
            <a:endParaRPr lang="pl-PL" sz="2900" b="0" dirty="0">
              <a:solidFill>
                <a:srgbClr val="000000"/>
              </a:solidFill>
            </a:endParaRPr>
          </a:p>
          <a:p>
            <a:pPr algn="ctr" eaLnBrk="0" hangingPunct="0"/>
            <a:endParaRPr lang="pl-PL" sz="2900" b="0" dirty="0"/>
          </a:p>
        </p:txBody>
      </p:sp>
      <p:pic>
        <p:nvPicPr>
          <p:cNvPr id="3" name="Picture 42" descr="kolejka_linowa_wroclaw_umwrocl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860" y="3367096"/>
            <a:ext cx="2324801" cy="176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K.zacharzewska\Desktop\prezentacja 2013\kolejka zdjęcia\kolejka zdjęcia\IMG_0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8" y="2744924"/>
            <a:ext cx="2273896" cy="300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5"/>
          <p:cNvSpPr txBox="1">
            <a:spLocks noChangeArrowheads="1"/>
          </p:cNvSpPr>
          <p:nvPr/>
        </p:nvSpPr>
        <p:spPr bwMode="auto">
          <a:xfrm>
            <a:off x="570296" y="1478434"/>
            <a:ext cx="489577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b="0" dirty="0"/>
              <a:t>Przeprawa gondolowa ma mieć około 500 metrów długości i połączy dwa brzegi Odry. Ponad 7 metrów nad powierzchnią rzeki będą kursowały dwa wagony, każdy pomieści 15 osób. Z jednego brzegu na drugi przedostaniemy się w ciągu 2,5 </a:t>
            </a:r>
            <a:r>
              <a:rPr lang="pl-PL" sz="1400" b="0" dirty="0" smtClean="0"/>
              <a:t>minuty.</a:t>
            </a:r>
            <a:endParaRPr lang="pl-PL" sz="1400" b="0" dirty="0">
              <a:solidFill>
                <a:srgbClr val="A02F10"/>
              </a:solidFill>
            </a:endParaRPr>
          </a:p>
        </p:txBody>
      </p:sp>
      <p:pic>
        <p:nvPicPr>
          <p:cNvPr id="7171" name="Picture 3" descr="C:\Users\K.zacharzewska\Desktop\prezentacja 2013\kolejka zdjęcia\kolejka zdjęcia\IMG_03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97" y="2744924"/>
            <a:ext cx="2556908" cy="30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855" y="2735399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616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indent="0"/>
            <a:r>
              <a:rPr lang="pl-PL" sz="2800" dirty="0" smtClean="0"/>
              <a:t>Realizowane inwestycje budowlane </a:t>
            </a:r>
            <a:br>
              <a:rPr lang="pl-PL" sz="2800" dirty="0" smtClean="0"/>
            </a:br>
            <a:r>
              <a:rPr lang="pl-PL" sz="2800" dirty="0" smtClean="0"/>
              <a:t>Politechniki Wrocławskiej</a:t>
            </a:r>
          </a:p>
        </p:txBody>
      </p:sp>
      <p:sp>
        <p:nvSpPr>
          <p:cNvPr id="27650" name="Symbol zastępczy zawartości 2"/>
          <p:cNvSpPr>
            <a:spLocks noGrp="1"/>
          </p:cNvSpPr>
          <p:nvPr>
            <p:ph idx="4294967295"/>
          </p:nvPr>
        </p:nvSpPr>
        <p:spPr>
          <a:xfrm>
            <a:off x="1150938" y="1268413"/>
            <a:ext cx="7535862" cy="4525962"/>
          </a:xfrm>
        </p:spPr>
        <p:txBody>
          <a:bodyPr/>
          <a:lstStyle/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</p:txBody>
      </p:sp>
      <p:graphicFrame>
        <p:nvGraphicFramePr>
          <p:cNvPr id="61490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35447"/>
              </p:ext>
            </p:extLst>
          </p:nvPr>
        </p:nvGraphicFramePr>
        <p:xfrm>
          <a:off x="1150938" y="1484313"/>
          <a:ext cx="6913562" cy="2951163"/>
        </p:xfrm>
        <a:graphic>
          <a:graphicData uri="http://schemas.openxmlformats.org/drawingml/2006/table">
            <a:tbl>
              <a:tblPr/>
              <a:tblGrid>
                <a:gridCol w="2198687"/>
                <a:gridCol w="2439988"/>
                <a:gridCol w="2274887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Skrócona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Pełna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Etap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1554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H-14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Remont elewacji i przebudowa związana z dostosowaniem pomieszczeń do zmiany sposobu użytkowania budynku H-14 Politechniki Wrocławskiej zlokalizowanego przy Wybrzeżu Wyspiańskiego 40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we Wrocławiu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Na podstawie wykonanej dokumentacji projektowo-kosztorysowe w trybie przetargu została wybrana firma wykonawcza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 trwają roboty budowlane.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965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Archiwum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Archiwum Politechniki Wrocławskiej, zlokalizowane przy ul. Czerwonego Krzyża 2 we Wrocławiu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Trwa sporządzanie dokumentacji projektowo-kosztorysowej.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27669" name="Picture 55" descr="P6070003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863" y="2097088"/>
            <a:ext cx="1692275" cy="126841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graphicFrame>
        <p:nvGraphicFramePr>
          <p:cNvPr id="61509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47189"/>
              </p:ext>
            </p:extLst>
          </p:nvPr>
        </p:nvGraphicFramePr>
        <p:xfrm>
          <a:off x="1150938" y="4435475"/>
          <a:ext cx="6913562" cy="1036320"/>
        </p:xfrm>
        <a:graphic>
          <a:graphicData uri="http://schemas.openxmlformats.org/drawingml/2006/table">
            <a:tbl>
              <a:tblPr/>
              <a:tblGrid>
                <a:gridCol w="2198687"/>
                <a:gridCol w="2439988"/>
                <a:gridCol w="2274887"/>
              </a:tblGrid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C-8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Przebudowa istniejącego budynku C-8 Politechniki Wrocławskiej zlokalizowanego przy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pl. Grunwaldzkim 11 we Wrocławiu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Na podstawie wykonanej dokumentacji projektowo-kosztorysowe w trybie przetargu została wybrana firma wykonawcza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i trwają roboty budowlane.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8318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indent="0"/>
            <a:r>
              <a:rPr lang="pl-PL" sz="2800" dirty="0" smtClean="0"/>
              <a:t>Realizowane i planowane inwestycje budowlane Politechniki Wrocławskiej</a:t>
            </a:r>
          </a:p>
        </p:txBody>
      </p:sp>
      <p:sp>
        <p:nvSpPr>
          <p:cNvPr id="28674" name="Symbol zastępczy zawartości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609600" indent="-609600">
              <a:buFont typeface="Arial" charset="0"/>
              <a:buNone/>
            </a:pPr>
            <a:r>
              <a:rPr lang="pl-PL" b="1" smtClean="0"/>
              <a:t>„Centrum Technologii Nanofotoniki”</a:t>
            </a:r>
            <a:r>
              <a:rPr lang="pl-PL" smtClean="0"/>
              <a:t> przy ul. Długiej we Wrocławiu </a:t>
            </a:r>
          </a:p>
        </p:txBody>
      </p:sp>
      <p:graphicFrame>
        <p:nvGraphicFramePr>
          <p:cNvPr id="13113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681111"/>
              </p:ext>
            </p:extLst>
          </p:nvPr>
        </p:nvGraphicFramePr>
        <p:xfrm>
          <a:off x="1150938" y="1520825"/>
          <a:ext cx="6913562" cy="3777495"/>
        </p:xfrm>
        <a:graphic>
          <a:graphicData uri="http://schemas.openxmlformats.org/drawingml/2006/table">
            <a:tbl>
              <a:tblPr/>
              <a:tblGrid>
                <a:gridCol w="2198687"/>
                <a:gridCol w="2439988"/>
                <a:gridCol w="2274887"/>
              </a:tblGrid>
              <a:tr h="6924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Skrócona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Pełna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Etap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15397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Geo</a:t>
                      </a: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Kompleks badawczy GEOCENTRUM II Politechniki Wrocławskiej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Na podstawie sporządzonej dokumentacji projektowo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-kosztorysowej trwa postępowanie przetargowe.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15452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B-14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Centrum Zaawansowanych Technologii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Nano-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Bio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-Info (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nBIT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)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przy ul. Smoluchowskiego 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we Wrocławiu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Na podstawie sporządzonej dokumentacji projektowo</a:t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-kosztorysowej trwa postępowanie przetargowe.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1168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869756"/>
              </p:ext>
            </p:extLst>
          </p:nvPr>
        </p:nvGraphicFramePr>
        <p:xfrm>
          <a:off x="1150938" y="5048250"/>
          <a:ext cx="6913562" cy="757238"/>
        </p:xfrm>
        <a:graphic>
          <a:graphicData uri="http://schemas.openxmlformats.org/drawingml/2006/table">
            <a:tbl>
              <a:tblPr/>
              <a:tblGrid>
                <a:gridCol w="2198687"/>
                <a:gridCol w="2439988"/>
                <a:gridCol w="2274887"/>
              </a:tblGrid>
              <a:tr h="757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Centrum Technologii </a:t>
                      </a:r>
                      <a:r>
                        <a:rPr kumimoji="0" lang="pl-PL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Nanofotoniki</a:t>
                      </a: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Centrum Technologii 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Nanofotoniki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 przy ul. Długiej we Wrocławiu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Sporządzono Program </a:t>
                      </a:r>
                      <a:r>
                        <a:rPr kumimoji="0" lang="pl-PL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Funkcjonalno</a:t>
                      </a: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/>
                      </a:r>
                      <a:b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-Użytkowy.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C:\Users\K.zacharzewska\Desktop\prezentacja 2013\B-14\15_elewacj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28" y="3969060"/>
            <a:ext cx="1883602" cy="101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K.zacharzewska\Desktop\prezentacja 2013\Geo II\GeoII.110805_VIZ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28" y="2528900"/>
            <a:ext cx="1870273" cy="104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0389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683568" y="549275"/>
            <a:ext cx="8081962" cy="719138"/>
          </a:xfrm>
        </p:spPr>
        <p:txBody>
          <a:bodyPr>
            <a:noAutofit/>
          </a:bodyPr>
          <a:lstStyle/>
          <a:p>
            <a:pPr indent="0" eaLnBrk="1" hangingPunct="1"/>
            <a:r>
              <a:rPr lang="pl-PL" dirty="0" smtClean="0"/>
              <a:t>Promocja inwestycji Politechniki Wrocławskiej</a:t>
            </a:r>
          </a:p>
        </p:txBody>
      </p:sp>
      <p:sp>
        <p:nvSpPr>
          <p:cNvPr id="2" name="Symbol zastępczy zawartości 2"/>
          <p:cNvSpPr>
            <a:spLocks noGrp="1"/>
          </p:cNvSpPr>
          <p:nvPr>
            <p:ph sz="half" idx="2"/>
          </p:nvPr>
        </p:nvSpPr>
        <p:spPr>
          <a:xfrm>
            <a:off x="604838" y="1854200"/>
            <a:ext cx="5296974" cy="3951288"/>
          </a:xfrm>
        </p:spPr>
        <p:txBody>
          <a:bodyPr/>
          <a:lstStyle/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>
                <a:solidFill>
                  <a:prstClr val="black"/>
                </a:solidFill>
              </a:rPr>
              <a:t>Wmurowanie kamienia węgielnego 	</a:t>
            </a:r>
            <a:r>
              <a:rPr lang="pl-PL" sz="1200" dirty="0" smtClean="0">
                <a:solidFill>
                  <a:prstClr val="black"/>
                </a:solidFill>
              </a:rPr>
              <a:t>8 </a:t>
            </a:r>
            <a:r>
              <a:rPr lang="pl-PL" sz="1200" dirty="0">
                <a:solidFill>
                  <a:prstClr val="black"/>
                </a:solidFill>
              </a:rPr>
              <a:t>lutego</a:t>
            </a:r>
            <a:br>
              <a:rPr lang="pl-PL" sz="1200" dirty="0">
                <a:solidFill>
                  <a:prstClr val="black"/>
                </a:solidFill>
              </a:rPr>
            </a:br>
            <a:r>
              <a:rPr lang="pl-PL" sz="1200" dirty="0">
                <a:solidFill>
                  <a:prstClr val="black"/>
                </a:solidFill>
              </a:rPr>
              <a:t>pod budowę Strefy Kultury </a:t>
            </a:r>
            <a:r>
              <a:rPr lang="pl-PL" sz="1200" dirty="0" smtClean="0">
                <a:solidFill>
                  <a:prstClr val="black"/>
                </a:solidFill>
              </a:rPr>
              <a:t>Studenckiej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 smtClean="0">
                <a:solidFill>
                  <a:prstClr val="black"/>
                </a:solidFill>
              </a:rPr>
              <a:t>Wiecha </a:t>
            </a:r>
            <a:r>
              <a:rPr lang="pl-PL" sz="1200" dirty="0">
                <a:solidFill>
                  <a:prstClr val="black"/>
                </a:solidFill>
              </a:rPr>
              <a:t>na </a:t>
            </a:r>
            <a:r>
              <a:rPr lang="pl-PL" sz="1200" dirty="0" err="1" smtClean="0">
                <a:solidFill>
                  <a:prstClr val="black"/>
                </a:solidFill>
              </a:rPr>
              <a:t>Geocentrum</a:t>
            </a:r>
            <a:r>
              <a:rPr lang="pl-PL" sz="1200" dirty="0" smtClean="0">
                <a:solidFill>
                  <a:prstClr val="black"/>
                </a:solidFill>
              </a:rPr>
              <a:t>	6 marca</a:t>
            </a:r>
            <a:endParaRPr lang="pl-PL" sz="1200" dirty="0">
              <a:solidFill>
                <a:prstClr val="black"/>
              </a:solidFill>
            </a:endParaRP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 smtClean="0">
                <a:solidFill>
                  <a:prstClr val="black"/>
                </a:solidFill>
              </a:rPr>
              <a:t>Otwarcie </a:t>
            </a:r>
            <a:r>
              <a:rPr lang="pl-PL" sz="1200" dirty="0"/>
              <a:t>Centrum </a:t>
            </a:r>
            <a:r>
              <a:rPr lang="pl-PL" sz="1200" dirty="0" smtClean="0"/>
              <a:t>	</a:t>
            </a:r>
            <a:r>
              <a:rPr lang="pl-PL" sz="1200" dirty="0" smtClean="0">
                <a:solidFill>
                  <a:prstClr val="black"/>
                </a:solidFill>
              </a:rPr>
              <a:t>24 </a:t>
            </a:r>
            <a:r>
              <a:rPr lang="pl-PL" sz="1200" dirty="0">
                <a:solidFill>
                  <a:prstClr val="black"/>
                </a:solidFill>
              </a:rPr>
              <a:t>marca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Edukacyjno-Technologicznego </a:t>
            </a:r>
            <a:r>
              <a:rPr lang="pl-PL" sz="1200" dirty="0"/>
              <a:t>przy ul. Długiej</a:t>
            </a:r>
            <a:r>
              <a:rPr lang="pl-PL" sz="1200" dirty="0" smtClean="0"/>
              <a:t>	</a:t>
            </a:r>
            <a:endParaRPr lang="pl-PL" sz="1200" dirty="0" smtClean="0">
              <a:solidFill>
                <a:prstClr val="black"/>
              </a:solidFill>
            </a:endParaRP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 smtClean="0">
                <a:solidFill>
                  <a:prstClr val="black"/>
                </a:solidFill>
              </a:rPr>
              <a:t>Wiecha na BIBLIOTECH-u	29 marca</a:t>
            </a:r>
            <a:endParaRPr lang="pl-PL" sz="1200" dirty="0">
              <a:solidFill>
                <a:prstClr val="black"/>
              </a:solidFill>
            </a:endParaRP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 smtClean="0">
                <a:solidFill>
                  <a:prstClr val="black"/>
                </a:solidFill>
              </a:rPr>
              <a:t>Wiecha </a:t>
            </a:r>
            <a:r>
              <a:rPr lang="pl-PL" sz="1200" dirty="0">
                <a:solidFill>
                  <a:prstClr val="black"/>
                </a:solidFill>
              </a:rPr>
              <a:t>na Strefie Kultury Studenckiej 	</a:t>
            </a:r>
            <a:r>
              <a:rPr lang="pl-PL" sz="1200" dirty="0" smtClean="0">
                <a:solidFill>
                  <a:prstClr val="black"/>
                </a:solidFill>
              </a:rPr>
              <a:t>23 maja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 smtClean="0">
                <a:solidFill>
                  <a:prstClr val="black"/>
                </a:solidFill>
              </a:rPr>
              <a:t>Otwarcie </a:t>
            </a:r>
            <a:r>
              <a:rPr lang="pl-PL" sz="1200" dirty="0" err="1" smtClean="0">
                <a:solidFill>
                  <a:prstClr val="black"/>
                </a:solidFill>
              </a:rPr>
              <a:t>Geocentrum</a:t>
            </a:r>
            <a:r>
              <a:rPr lang="pl-PL" sz="1200" dirty="0" smtClean="0">
                <a:solidFill>
                  <a:prstClr val="black"/>
                </a:solidFill>
              </a:rPr>
              <a:t>	6 grudnia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  <a:defRPr/>
            </a:pPr>
            <a:r>
              <a:rPr lang="pl-PL" sz="1200" dirty="0">
                <a:solidFill>
                  <a:prstClr val="black"/>
                </a:solidFill>
              </a:rPr>
              <a:t>Podpisanie umowy na budowę infrastruktury         20 grudnia             służącej do prac badawczo – rozwojowych                                     </a:t>
            </a:r>
            <a:r>
              <a:rPr lang="pl-PL" sz="1200" dirty="0" smtClean="0">
                <a:solidFill>
                  <a:prstClr val="black"/>
                </a:solidFill>
              </a:rPr>
              <a:t/>
            </a:r>
            <a:br>
              <a:rPr lang="pl-PL" sz="1200" dirty="0" smtClean="0">
                <a:solidFill>
                  <a:prstClr val="black"/>
                </a:solidFill>
              </a:rPr>
            </a:br>
            <a:r>
              <a:rPr lang="pl-PL" sz="1200" dirty="0" smtClean="0">
                <a:solidFill>
                  <a:prstClr val="black"/>
                </a:solidFill>
              </a:rPr>
              <a:t>w </a:t>
            </a:r>
            <a:r>
              <a:rPr lang="pl-PL" sz="1200" dirty="0">
                <a:solidFill>
                  <a:prstClr val="black"/>
                </a:solidFill>
              </a:rPr>
              <a:t>zakresie projektowania i pomiarów anten</a:t>
            </a:r>
          </a:p>
          <a:p>
            <a:pPr marL="0" indent="0" eaLnBrk="1" fontAlgn="t" hangingPunct="1">
              <a:spcAft>
                <a:spcPts val="600"/>
              </a:spcAft>
              <a:buClr>
                <a:srgbClr val="9F250D"/>
              </a:buClr>
              <a:buNone/>
              <a:tabLst>
                <a:tab pos="3768725" algn="l"/>
              </a:tabLst>
              <a:defRPr/>
            </a:pPr>
            <a:endParaRPr lang="pl-PL" sz="1200" dirty="0">
              <a:solidFill>
                <a:prstClr val="black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pl-PL" sz="1200" dirty="0" smtClean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/>
          <a:stretch/>
        </p:blipFill>
        <p:spPr bwMode="auto">
          <a:xfrm>
            <a:off x="5888821" y="1854200"/>
            <a:ext cx="2797887" cy="169300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" b="11451"/>
          <a:stretch/>
        </p:blipFill>
        <p:spPr bwMode="auto">
          <a:xfrm>
            <a:off x="5888913" y="3803774"/>
            <a:ext cx="2794771" cy="167745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95" y="1854200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9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171575" y="3654425"/>
            <a:ext cx="6821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 b="0">
                <a:latin typeface="Arial" charset="0"/>
              </a:rPr>
              <a:t>          </a:t>
            </a:r>
            <a:endParaRPr lang="pl-PL" sz="4400" b="0">
              <a:latin typeface="Arial" charset="0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31800" y="536575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b="0" dirty="0" smtClean="0"/>
              <a:t>Informatyzacja Uczelni</a:t>
            </a:r>
            <a:endParaRPr lang="pl-PL" b="0" dirty="0"/>
          </a:p>
        </p:txBody>
      </p:sp>
      <p:grpSp>
        <p:nvGrpSpPr>
          <p:cNvPr id="8" name="Grupa 7"/>
          <p:cNvGrpSpPr/>
          <p:nvPr/>
        </p:nvGrpSpPr>
        <p:grpSpPr>
          <a:xfrm>
            <a:off x="719792" y="3996000"/>
            <a:ext cx="7562618" cy="1435100"/>
            <a:chOff x="620101" y="3874824"/>
            <a:chExt cx="7562618" cy="1435100"/>
          </a:xfrm>
        </p:grpSpPr>
        <p:sp>
          <p:nvSpPr>
            <p:cNvPr id="9" name="Freeform 1301" descr="© INSCALE GmbH, 26.05.2010&#10;http://www.presentationload.com/"/>
            <p:cNvSpPr>
              <a:spLocks/>
            </p:cNvSpPr>
            <p:nvPr/>
          </p:nvSpPr>
          <p:spPr bwMode="gray">
            <a:xfrm>
              <a:off x="1796539" y="4308212"/>
              <a:ext cx="2063750" cy="555625"/>
            </a:xfrm>
            <a:custGeom>
              <a:avLst/>
              <a:gdLst>
                <a:gd name="T0" fmla="*/ 0 w 160"/>
                <a:gd name="T1" fmla="*/ 22 h 43"/>
                <a:gd name="T2" fmla="*/ 80 w 160"/>
                <a:gd name="T3" fmla="*/ 0 h 43"/>
                <a:gd name="T4" fmla="*/ 160 w 160"/>
                <a:gd name="T5" fmla="*/ 22 h 43"/>
                <a:gd name="T6" fmla="*/ 80 w 160"/>
                <a:gd name="T7" fmla="*/ 43 h 43"/>
                <a:gd name="T8" fmla="*/ 0 w 160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3"/>
                <a:gd name="T17" fmla="*/ 160 w 16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3">
                  <a:moveTo>
                    <a:pt x="0" y="22"/>
                  </a:moveTo>
                  <a:lnTo>
                    <a:pt x="80" y="0"/>
                  </a:lnTo>
                  <a:lnTo>
                    <a:pt x="160" y="22"/>
                  </a:lnTo>
                  <a:lnTo>
                    <a:pt x="80" y="43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tint val="6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190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Freeform 1303" descr="© INSCALE GmbH, 26.05.2010&#10;http://www.presentationload.com/"/>
            <p:cNvSpPr>
              <a:spLocks/>
            </p:cNvSpPr>
            <p:nvPr/>
          </p:nvSpPr>
          <p:spPr bwMode="gray">
            <a:xfrm>
              <a:off x="4990589" y="4309799"/>
              <a:ext cx="2063750" cy="555625"/>
            </a:xfrm>
            <a:custGeom>
              <a:avLst/>
              <a:gdLst>
                <a:gd name="T0" fmla="*/ 0 w 160"/>
                <a:gd name="T1" fmla="*/ 22 h 43"/>
                <a:gd name="T2" fmla="*/ 80 w 160"/>
                <a:gd name="T3" fmla="*/ 0 h 43"/>
                <a:gd name="T4" fmla="*/ 160 w 160"/>
                <a:gd name="T5" fmla="*/ 22 h 43"/>
                <a:gd name="T6" fmla="*/ 80 w 160"/>
                <a:gd name="T7" fmla="*/ 43 h 43"/>
                <a:gd name="T8" fmla="*/ 0 w 160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3"/>
                <a:gd name="T17" fmla="*/ 160 w 16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3">
                  <a:moveTo>
                    <a:pt x="0" y="22"/>
                  </a:moveTo>
                  <a:lnTo>
                    <a:pt x="80" y="0"/>
                  </a:lnTo>
                  <a:lnTo>
                    <a:pt x="160" y="22"/>
                  </a:lnTo>
                  <a:lnTo>
                    <a:pt x="80" y="43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tint val="6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190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Freihandform 1533"/>
            <p:cNvSpPr>
              <a:spLocks/>
            </p:cNvSpPr>
            <p:nvPr/>
          </p:nvSpPr>
          <p:spPr bwMode="auto">
            <a:xfrm>
              <a:off x="1799714" y="3874824"/>
              <a:ext cx="5257800" cy="1435100"/>
            </a:xfrm>
            <a:custGeom>
              <a:avLst/>
              <a:gdLst>
                <a:gd name="T0" fmla="*/ 2616200 w 5257800"/>
                <a:gd name="T1" fmla="*/ 1435100 h 1435100"/>
                <a:gd name="T2" fmla="*/ 5257800 w 5257800"/>
                <a:gd name="T3" fmla="*/ 717550 h 1435100"/>
                <a:gd name="T4" fmla="*/ 2628900 w 5257800"/>
                <a:gd name="T5" fmla="*/ 0 h 1435100"/>
                <a:gd name="T6" fmla="*/ 0 w 5257800"/>
                <a:gd name="T7" fmla="*/ 730250 h 1435100"/>
                <a:gd name="T8" fmla="*/ 2616200 w 5257800"/>
                <a:gd name="T9" fmla="*/ 1435100 h 1435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57800" h="1435100">
                  <a:moveTo>
                    <a:pt x="2616200" y="1435100"/>
                  </a:moveTo>
                  <a:lnTo>
                    <a:pt x="5257800" y="717550"/>
                  </a:lnTo>
                  <a:lnTo>
                    <a:pt x="2628900" y="0"/>
                  </a:lnTo>
                  <a:lnTo>
                    <a:pt x="0" y="730250"/>
                  </a:lnTo>
                  <a:lnTo>
                    <a:pt x="2616200" y="143510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pl-PL"/>
            </a:p>
          </p:txBody>
        </p:sp>
        <p:cxnSp>
          <p:nvCxnSpPr>
            <p:cNvPr id="12" name="Gerade Verbindung 2198"/>
            <p:cNvCxnSpPr>
              <a:cxnSpLocks noChangeShapeType="1"/>
            </p:cNvCxnSpPr>
            <p:nvPr/>
          </p:nvCxnSpPr>
          <p:spPr bwMode="auto">
            <a:xfrm rot="10800000">
              <a:off x="4939435" y="4309799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3" name="Gerade Verbindung 2198"/>
            <p:cNvCxnSpPr>
              <a:cxnSpLocks noChangeShapeType="1"/>
            </p:cNvCxnSpPr>
            <p:nvPr/>
          </p:nvCxnSpPr>
          <p:spPr bwMode="auto">
            <a:xfrm rot="10800000">
              <a:off x="6454719" y="4787657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14" name="pole tekstowe 13"/>
            <p:cNvSpPr txBox="1"/>
            <p:nvPr/>
          </p:nvSpPr>
          <p:spPr>
            <a:xfrm>
              <a:off x="3809752" y="4060150"/>
              <a:ext cx="12768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endParaRPr lang="pl-PL" sz="1100" dirty="0">
                <a:solidFill>
                  <a:srgbClr val="9F250D"/>
                </a:solidFill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2124623" y="4491037"/>
              <a:ext cx="12768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100" dirty="0" smtClean="0">
                  <a:solidFill>
                    <a:srgbClr val="9F250D"/>
                  </a:solidFill>
                </a:rPr>
                <a:t>ACI</a:t>
              </a:r>
              <a:endParaRPr lang="pl-PL" sz="1100" dirty="0">
                <a:solidFill>
                  <a:srgbClr val="9F250D"/>
                </a:solidFill>
              </a:endParaRPr>
            </a:p>
          </p:txBody>
        </p:sp>
        <p:sp>
          <p:nvSpPr>
            <p:cNvPr id="16" name="pole tekstowe 15"/>
            <p:cNvSpPr txBox="1"/>
            <p:nvPr/>
          </p:nvSpPr>
          <p:spPr>
            <a:xfrm>
              <a:off x="5465252" y="4432037"/>
              <a:ext cx="1276879" cy="2616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pl-PL" sz="1100" dirty="0" smtClean="0">
                  <a:solidFill>
                    <a:srgbClr val="9F250D"/>
                  </a:solidFill>
                </a:rPr>
                <a:t>WCSS</a:t>
              </a:r>
              <a:endParaRPr lang="pl-PL" sz="1100" dirty="0">
                <a:solidFill>
                  <a:srgbClr val="9F250D"/>
                </a:solidFill>
              </a:endParaRPr>
            </a:p>
          </p:txBody>
        </p:sp>
        <p:grpSp>
          <p:nvGrpSpPr>
            <p:cNvPr id="17" name="Group 2994"/>
            <p:cNvGrpSpPr>
              <a:grpSpLocks/>
            </p:cNvGrpSpPr>
            <p:nvPr/>
          </p:nvGrpSpPr>
          <p:grpSpPr bwMode="auto">
            <a:xfrm flipH="1">
              <a:off x="620101" y="3946845"/>
              <a:ext cx="1846261" cy="805800"/>
              <a:chOff x="1897" y="1181"/>
              <a:chExt cx="1327" cy="786"/>
            </a:xfrm>
          </p:grpSpPr>
          <p:grpSp>
            <p:nvGrpSpPr>
              <p:cNvPr id="26" name="Group 2995"/>
              <p:cNvGrpSpPr>
                <a:grpSpLocks/>
              </p:cNvGrpSpPr>
              <p:nvPr/>
            </p:nvGrpSpPr>
            <p:grpSpPr bwMode="auto">
              <a:xfrm>
                <a:off x="1897" y="1353"/>
                <a:ext cx="112" cy="614"/>
                <a:chOff x="1795" y="2685"/>
                <a:chExt cx="112" cy="614"/>
              </a:xfrm>
            </p:grpSpPr>
            <p:sp>
              <p:nvSpPr>
                <p:cNvPr id="28" name="Line 299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761" y="2719"/>
                  <a:ext cx="180" cy="112"/>
                </a:xfrm>
                <a:prstGeom prst="line">
                  <a:avLst/>
                </a:prstGeom>
                <a:noFill/>
                <a:ln w="28575">
                  <a:solidFill>
                    <a:srgbClr val="9F250D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  <p:sp>
              <p:nvSpPr>
                <p:cNvPr id="29" name="Line 299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581" y="3085"/>
                  <a:ext cx="42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</p:grpSp>
          <p:sp>
            <p:nvSpPr>
              <p:cNvPr id="27" name="Text Box 2998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2137" y="1181"/>
                <a:ext cx="1087" cy="5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pl-PL" sz="1200" i="1" dirty="0" smtClean="0">
                    <a:solidFill>
                      <a:srgbClr val="9F250D"/>
                    </a:solidFill>
                  </a:rPr>
                  <a:t>Obsługa procesów wewnętrznych</a:t>
                </a:r>
                <a:endParaRPr lang="pl-PL" sz="1400" noProof="1">
                  <a:solidFill>
                    <a:srgbClr val="9F250D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8" name="Group 2994"/>
            <p:cNvGrpSpPr>
              <a:grpSpLocks/>
            </p:cNvGrpSpPr>
            <p:nvPr/>
          </p:nvGrpSpPr>
          <p:grpSpPr bwMode="auto">
            <a:xfrm>
              <a:off x="6454719" y="3950380"/>
              <a:ext cx="1728000" cy="774020"/>
              <a:chOff x="1897" y="1212"/>
              <a:chExt cx="1242" cy="755"/>
            </a:xfrm>
          </p:grpSpPr>
          <p:grpSp>
            <p:nvGrpSpPr>
              <p:cNvPr id="22" name="Group 2995"/>
              <p:cNvGrpSpPr>
                <a:grpSpLocks/>
              </p:cNvGrpSpPr>
              <p:nvPr/>
            </p:nvGrpSpPr>
            <p:grpSpPr bwMode="auto">
              <a:xfrm>
                <a:off x="1897" y="1353"/>
                <a:ext cx="112" cy="614"/>
                <a:chOff x="1795" y="2685"/>
                <a:chExt cx="112" cy="614"/>
              </a:xfrm>
            </p:grpSpPr>
            <p:sp>
              <p:nvSpPr>
                <p:cNvPr id="24" name="Line 299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761" y="2719"/>
                  <a:ext cx="180" cy="112"/>
                </a:xfrm>
                <a:prstGeom prst="line">
                  <a:avLst/>
                </a:prstGeom>
                <a:noFill/>
                <a:ln w="28575">
                  <a:solidFill>
                    <a:srgbClr val="9F250D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  <p:sp>
              <p:nvSpPr>
                <p:cNvPr id="25" name="Line 299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581" y="3085"/>
                  <a:ext cx="42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pl-PL">
                    <a:solidFill>
                      <a:srgbClr val="9F250D"/>
                    </a:solidFill>
                  </a:endParaRPr>
                </a:p>
              </p:txBody>
            </p:sp>
          </p:grpSp>
          <p:sp>
            <p:nvSpPr>
              <p:cNvPr id="23" name="Text Box 2998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2052" y="1212"/>
                <a:ext cx="1087" cy="4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/>
                <a:r>
                  <a:rPr lang="pl-PL" sz="1200" i="1" dirty="0" smtClean="0">
                    <a:solidFill>
                      <a:srgbClr val="9F250D"/>
                    </a:solidFill>
                  </a:rPr>
                  <a:t>Obsługa procesów zewnętrznych</a:t>
                </a:r>
                <a:endParaRPr lang="pl-PL" sz="1400" noProof="1">
                  <a:solidFill>
                    <a:srgbClr val="9F250D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9" name="Text Box 2998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3401502" y="4602149"/>
              <a:ext cx="18849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pl-PL" sz="1200" i="1" dirty="0" smtClean="0">
                  <a:solidFill>
                    <a:srgbClr val="9F250D"/>
                  </a:solidFill>
                </a:rPr>
                <a:t>Koordynacja</a:t>
              </a:r>
            </a:p>
            <a:p>
              <a:pPr algn="ctr"/>
              <a:r>
                <a:rPr lang="pl-PL" sz="1200" i="1" dirty="0" smtClean="0">
                  <a:solidFill>
                    <a:srgbClr val="9F250D"/>
                  </a:solidFill>
                </a:rPr>
                <a:t> i </a:t>
              </a:r>
              <a:r>
                <a:rPr lang="pl-PL" sz="1200" dirty="0" smtClean="0">
                  <a:solidFill>
                    <a:srgbClr val="9F250D"/>
                  </a:solidFill>
                </a:rPr>
                <a:t>integracja</a:t>
              </a:r>
              <a:r>
                <a:rPr lang="pl-PL" sz="1200" i="1" dirty="0" smtClean="0">
                  <a:solidFill>
                    <a:srgbClr val="9F250D"/>
                  </a:solidFill>
                </a:rPr>
                <a:t> procesów</a:t>
              </a:r>
            </a:p>
          </p:txBody>
        </p:sp>
        <p:cxnSp>
          <p:nvCxnSpPr>
            <p:cNvPr id="20" name="Gerade Verbindung 2198"/>
            <p:cNvCxnSpPr>
              <a:cxnSpLocks noChangeShapeType="1"/>
            </p:cNvCxnSpPr>
            <p:nvPr/>
          </p:nvCxnSpPr>
          <p:spPr bwMode="auto">
            <a:xfrm flipH="1">
              <a:off x="3260669" y="4276504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1" name="Gerade Verbindung 2198"/>
            <p:cNvCxnSpPr>
              <a:cxnSpLocks noChangeShapeType="1"/>
            </p:cNvCxnSpPr>
            <p:nvPr/>
          </p:nvCxnSpPr>
          <p:spPr bwMode="auto">
            <a:xfrm flipH="1">
              <a:off x="1796539" y="4787657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</p:cxnSp>
      </p:grpSp>
      <p:grpSp>
        <p:nvGrpSpPr>
          <p:cNvPr id="30" name="Grupa 29"/>
          <p:cNvGrpSpPr/>
          <p:nvPr/>
        </p:nvGrpSpPr>
        <p:grpSpPr>
          <a:xfrm>
            <a:off x="71438" y="1332000"/>
            <a:ext cx="8821737" cy="3112800"/>
            <a:chOff x="71438" y="1520825"/>
            <a:chExt cx="8821737" cy="3112800"/>
          </a:xfrm>
        </p:grpSpPr>
        <p:sp>
          <p:nvSpPr>
            <p:cNvPr id="31" name="Freeform 15"/>
            <p:cNvSpPr>
              <a:spLocks/>
            </p:cNvSpPr>
            <p:nvPr/>
          </p:nvSpPr>
          <p:spPr bwMode="gray">
            <a:xfrm>
              <a:off x="6684963" y="3095625"/>
              <a:ext cx="1379537" cy="1069975"/>
            </a:xfrm>
            <a:custGeom>
              <a:avLst/>
              <a:gdLst>
                <a:gd name="T0" fmla="*/ 2147483647 w 491"/>
                <a:gd name="T1" fmla="*/ 0 h 381"/>
                <a:gd name="T2" fmla="*/ 2147483647 w 491"/>
                <a:gd name="T3" fmla="*/ 2147483647 h 381"/>
                <a:gd name="T4" fmla="*/ 2147483647 w 491"/>
                <a:gd name="T5" fmla="*/ 2147483647 h 381"/>
                <a:gd name="T6" fmla="*/ 2147483647 w 491"/>
                <a:gd name="T7" fmla="*/ 2147483647 h 381"/>
                <a:gd name="T8" fmla="*/ 2147483647 w 491"/>
                <a:gd name="T9" fmla="*/ 2147483647 h 381"/>
                <a:gd name="T10" fmla="*/ 2147483647 w 491"/>
                <a:gd name="T11" fmla="*/ 2147483647 h 381"/>
                <a:gd name="T12" fmla="*/ 2147483647 w 491"/>
                <a:gd name="T13" fmla="*/ 2147483647 h 381"/>
                <a:gd name="T14" fmla="*/ 2147483647 w 491"/>
                <a:gd name="T15" fmla="*/ 2147483647 h 381"/>
                <a:gd name="T16" fmla="*/ 2147483647 w 491"/>
                <a:gd name="T17" fmla="*/ 2147483647 h 381"/>
                <a:gd name="T18" fmla="*/ 0 w 491"/>
                <a:gd name="T19" fmla="*/ 2147483647 h 381"/>
                <a:gd name="T20" fmla="*/ 2147483647 w 491"/>
                <a:gd name="T21" fmla="*/ 0 h 3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1"/>
                <a:gd name="T34" fmla="*/ 0 h 381"/>
                <a:gd name="T35" fmla="*/ 491 w 491"/>
                <a:gd name="T36" fmla="*/ 381 h 3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1" h="381">
                  <a:moveTo>
                    <a:pt x="245" y="0"/>
                  </a:moveTo>
                  <a:cubicBezTo>
                    <a:pt x="271" y="26"/>
                    <a:pt x="296" y="53"/>
                    <a:pt x="319" y="81"/>
                  </a:cubicBezTo>
                  <a:cubicBezTo>
                    <a:pt x="343" y="110"/>
                    <a:pt x="365" y="140"/>
                    <a:pt x="386" y="171"/>
                  </a:cubicBezTo>
                  <a:cubicBezTo>
                    <a:pt x="407" y="203"/>
                    <a:pt x="426" y="236"/>
                    <a:pt x="444" y="271"/>
                  </a:cubicBezTo>
                  <a:cubicBezTo>
                    <a:pt x="461" y="306"/>
                    <a:pt x="477" y="343"/>
                    <a:pt x="491" y="381"/>
                  </a:cubicBezTo>
                  <a:cubicBezTo>
                    <a:pt x="158" y="381"/>
                    <a:pt x="158" y="381"/>
                    <a:pt x="158" y="381"/>
                  </a:cubicBezTo>
                  <a:cubicBezTo>
                    <a:pt x="151" y="353"/>
                    <a:pt x="142" y="326"/>
                    <a:pt x="131" y="300"/>
                  </a:cubicBezTo>
                  <a:cubicBezTo>
                    <a:pt x="120" y="274"/>
                    <a:pt x="108" y="249"/>
                    <a:pt x="95" y="225"/>
                  </a:cubicBezTo>
                  <a:cubicBezTo>
                    <a:pt x="81" y="201"/>
                    <a:pt x="67" y="178"/>
                    <a:pt x="51" y="156"/>
                  </a:cubicBezTo>
                  <a:cubicBezTo>
                    <a:pt x="35" y="134"/>
                    <a:pt x="18" y="113"/>
                    <a:pt x="0" y="93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gray">
            <a:xfrm>
              <a:off x="3967163" y="2009775"/>
              <a:ext cx="1214437" cy="514350"/>
            </a:xfrm>
            <a:custGeom>
              <a:avLst/>
              <a:gdLst>
                <a:gd name="T0" fmla="*/ 2147483647 w 433"/>
                <a:gd name="T1" fmla="*/ 0 h 183"/>
                <a:gd name="T2" fmla="*/ 2147483647 w 433"/>
                <a:gd name="T3" fmla="*/ 2147483647 h 183"/>
                <a:gd name="T4" fmla="*/ 2147483647 w 433"/>
                <a:gd name="T5" fmla="*/ 2147483647 h 183"/>
                <a:gd name="T6" fmla="*/ 2147483647 w 433"/>
                <a:gd name="T7" fmla="*/ 2147483647 h 183"/>
                <a:gd name="T8" fmla="*/ 2147483647 w 433"/>
                <a:gd name="T9" fmla="*/ 2147483647 h 183"/>
                <a:gd name="T10" fmla="*/ 2147483647 w 433"/>
                <a:gd name="T11" fmla="*/ 2147483647 h 183"/>
                <a:gd name="T12" fmla="*/ 2147483647 w 433"/>
                <a:gd name="T13" fmla="*/ 2147483647 h 183"/>
                <a:gd name="T14" fmla="*/ 2147483647 w 433"/>
                <a:gd name="T15" fmla="*/ 2147483647 h 183"/>
                <a:gd name="T16" fmla="*/ 2147483647 w 433"/>
                <a:gd name="T17" fmla="*/ 2147483647 h 183"/>
                <a:gd name="T18" fmla="*/ 2147483647 w 433"/>
                <a:gd name="T19" fmla="*/ 2147483647 h 183"/>
                <a:gd name="T20" fmla="*/ 2147483647 w 433"/>
                <a:gd name="T21" fmla="*/ 2147483647 h 183"/>
                <a:gd name="T22" fmla="*/ 2147483647 w 433"/>
                <a:gd name="T23" fmla="*/ 2147483647 h 183"/>
                <a:gd name="T24" fmla="*/ 2147483647 w 433"/>
                <a:gd name="T25" fmla="*/ 2147483647 h 183"/>
                <a:gd name="T26" fmla="*/ 2147483647 w 433"/>
                <a:gd name="T27" fmla="*/ 2147483647 h 183"/>
                <a:gd name="T28" fmla="*/ 0 w 433"/>
                <a:gd name="T29" fmla="*/ 2147483647 h 183"/>
                <a:gd name="T30" fmla="*/ 2147483647 w 433"/>
                <a:gd name="T31" fmla="*/ 2147483647 h 183"/>
                <a:gd name="T32" fmla="*/ 2147483647 w 433"/>
                <a:gd name="T33" fmla="*/ 2147483647 h 183"/>
                <a:gd name="T34" fmla="*/ 2147483647 w 433"/>
                <a:gd name="T35" fmla="*/ 2147483647 h 183"/>
                <a:gd name="T36" fmla="*/ 2147483647 w 433"/>
                <a:gd name="T37" fmla="*/ 0 h 1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3"/>
                <a:gd name="T58" fmla="*/ 0 h 183"/>
                <a:gd name="T59" fmla="*/ 433 w 433"/>
                <a:gd name="T60" fmla="*/ 183 h 1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3" h="183">
                  <a:moveTo>
                    <a:pt x="215" y="0"/>
                  </a:moveTo>
                  <a:cubicBezTo>
                    <a:pt x="234" y="0"/>
                    <a:pt x="252" y="0"/>
                    <a:pt x="271" y="1"/>
                  </a:cubicBezTo>
                  <a:cubicBezTo>
                    <a:pt x="289" y="2"/>
                    <a:pt x="307" y="3"/>
                    <a:pt x="325" y="4"/>
                  </a:cubicBezTo>
                  <a:cubicBezTo>
                    <a:pt x="344" y="5"/>
                    <a:pt x="362" y="7"/>
                    <a:pt x="379" y="9"/>
                  </a:cubicBezTo>
                  <a:cubicBezTo>
                    <a:pt x="397" y="10"/>
                    <a:pt x="415" y="13"/>
                    <a:pt x="433" y="15"/>
                  </a:cubicBezTo>
                  <a:cubicBezTo>
                    <a:pt x="384" y="183"/>
                    <a:pt x="384" y="183"/>
                    <a:pt x="384" y="183"/>
                  </a:cubicBezTo>
                  <a:cubicBezTo>
                    <a:pt x="371" y="180"/>
                    <a:pt x="357" y="179"/>
                    <a:pt x="343" y="177"/>
                  </a:cubicBezTo>
                  <a:cubicBezTo>
                    <a:pt x="329" y="176"/>
                    <a:pt x="315" y="174"/>
                    <a:pt x="301" y="173"/>
                  </a:cubicBezTo>
                  <a:cubicBezTo>
                    <a:pt x="287" y="172"/>
                    <a:pt x="273" y="171"/>
                    <a:pt x="258" y="171"/>
                  </a:cubicBezTo>
                  <a:cubicBezTo>
                    <a:pt x="244" y="170"/>
                    <a:pt x="230" y="170"/>
                    <a:pt x="215" y="170"/>
                  </a:cubicBezTo>
                  <a:cubicBezTo>
                    <a:pt x="201" y="170"/>
                    <a:pt x="187" y="170"/>
                    <a:pt x="173" y="171"/>
                  </a:cubicBezTo>
                  <a:cubicBezTo>
                    <a:pt x="158" y="171"/>
                    <a:pt x="144" y="172"/>
                    <a:pt x="130" y="173"/>
                  </a:cubicBezTo>
                  <a:cubicBezTo>
                    <a:pt x="116" y="174"/>
                    <a:pt x="103" y="175"/>
                    <a:pt x="89" y="177"/>
                  </a:cubicBezTo>
                  <a:cubicBezTo>
                    <a:pt x="75" y="179"/>
                    <a:pt x="61" y="180"/>
                    <a:pt x="48" y="18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7" y="12"/>
                    <a:pt x="35" y="10"/>
                    <a:pt x="53" y="8"/>
                  </a:cubicBezTo>
                  <a:cubicBezTo>
                    <a:pt x="70" y="7"/>
                    <a:pt x="88" y="5"/>
                    <a:pt x="106" y="4"/>
                  </a:cubicBezTo>
                  <a:cubicBezTo>
                    <a:pt x="124" y="3"/>
                    <a:pt x="142" y="2"/>
                    <a:pt x="160" y="1"/>
                  </a:cubicBezTo>
                  <a:cubicBezTo>
                    <a:pt x="179" y="0"/>
                    <a:pt x="197" y="0"/>
                    <a:pt x="215" y="0"/>
                  </a:cubicBez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gray">
            <a:xfrm>
              <a:off x="2792413" y="2052638"/>
              <a:ext cx="1308100" cy="747712"/>
            </a:xfrm>
            <a:custGeom>
              <a:avLst/>
              <a:gdLst>
                <a:gd name="T0" fmla="*/ 2147483647 w 466"/>
                <a:gd name="T1" fmla="*/ 0 h 267"/>
                <a:gd name="T2" fmla="*/ 2147483647 w 466"/>
                <a:gd name="T3" fmla="*/ 2147483647 h 267"/>
                <a:gd name="T4" fmla="*/ 2147483647 w 466"/>
                <a:gd name="T5" fmla="*/ 2147483647 h 267"/>
                <a:gd name="T6" fmla="*/ 2147483647 w 466"/>
                <a:gd name="T7" fmla="*/ 2147483647 h 267"/>
                <a:gd name="T8" fmla="*/ 2147483647 w 466"/>
                <a:gd name="T9" fmla="*/ 2147483647 h 267"/>
                <a:gd name="T10" fmla="*/ 2147483647 w 466"/>
                <a:gd name="T11" fmla="*/ 2147483647 h 267"/>
                <a:gd name="T12" fmla="*/ 0 w 466"/>
                <a:gd name="T13" fmla="*/ 2147483647 h 267"/>
                <a:gd name="T14" fmla="*/ 2147483647 w 466"/>
                <a:gd name="T15" fmla="*/ 2147483647 h 267"/>
                <a:gd name="T16" fmla="*/ 2147483647 w 466"/>
                <a:gd name="T17" fmla="*/ 2147483647 h 267"/>
                <a:gd name="T18" fmla="*/ 2147483647 w 466"/>
                <a:gd name="T19" fmla="*/ 2147483647 h 267"/>
                <a:gd name="T20" fmla="*/ 2147483647 w 466"/>
                <a:gd name="T21" fmla="*/ 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6"/>
                <a:gd name="T34" fmla="*/ 0 h 267"/>
                <a:gd name="T35" fmla="*/ 466 w 466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6" h="267">
                  <a:moveTo>
                    <a:pt x="418" y="0"/>
                  </a:moveTo>
                  <a:cubicBezTo>
                    <a:pt x="466" y="167"/>
                    <a:pt x="466" y="167"/>
                    <a:pt x="466" y="167"/>
                  </a:cubicBezTo>
                  <a:cubicBezTo>
                    <a:pt x="437" y="172"/>
                    <a:pt x="409" y="177"/>
                    <a:pt x="382" y="183"/>
                  </a:cubicBezTo>
                  <a:cubicBezTo>
                    <a:pt x="354" y="189"/>
                    <a:pt x="327" y="197"/>
                    <a:pt x="300" y="205"/>
                  </a:cubicBezTo>
                  <a:cubicBezTo>
                    <a:pt x="273" y="213"/>
                    <a:pt x="247" y="223"/>
                    <a:pt x="222" y="233"/>
                  </a:cubicBezTo>
                  <a:cubicBezTo>
                    <a:pt x="196" y="243"/>
                    <a:pt x="171" y="255"/>
                    <a:pt x="146" y="26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3" y="106"/>
                    <a:pt x="66" y="92"/>
                    <a:pt x="100" y="80"/>
                  </a:cubicBezTo>
                  <a:cubicBezTo>
                    <a:pt x="134" y="67"/>
                    <a:pt x="168" y="56"/>
                    <a:pt x="203" y="46"/>
                  </a:cubicBezTo>
                  <a:cubicBezTo>
                    <a:pt x="238" y="35"/>
                    <a:pt x="273" y="27"/>
                    <a:pt x="309" y="19"/>
                  </a:cubicBezTo>
                  <a:cubicBezTo>
                    <a:pt x="345" y="11"/>
                    <a:pt x="381" y="5"/>
                    <a:pt x="418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gray">
            <a:xfrm>
              <a:off x="5045075" y="2052638"/>
              <a:ext cx="1309688" cy="747712"/>
            </a:xfrm>
            <a:custGeom>
              <a:avLst/>
              <a:gdLst>
                <a:gd name="T0" fmla="*/ 2147483647 w 466"/>
                <a:gd name="T1" fmla="*/ 0 h 267"/>
                <a:gd name="T2" fmla="*/ 2147483647 w 466"/>
                <a:gd name="T3" fmla="*/ 2147483647 h 267"/>
                <a:gd name="T4" fmla="*/ 2147483647 w 466"/>
                <a:gd name="T5" fmla="*/ 2147483647 h 267"/>
                <a:gd name="T6" fmla="*/ 2147483647 w 466"/>
                <a:gd name="T7" fmla="*/ 2147483647 h 267"/>
                <a:gd name="T8" fmla="*/ 2147483647 w 466"/>
                <a:gd name="T9" fmla="*/ 2147483647 h 267"/>
                <a:gd name="T10" fmla="*/ 2147483647 w 466"/>
                <a:gd name="T11" fmla="*/ 2147483647 h 267"/>
                <a:gd name="T12" fmla="*/ 2147483647 w 466"/>
                <a:gd name="T13" fmla="*/ 2147483647 h 267"/>
                <a:gd name="T14" fmla="*/ 2147483647 w 466"/>
                <a:gd name="T15" fmla="*/ 2147483647 h 267"/>
                <a:gd name="T16" fmla="*/ 2147483647 w 466"/>
                <a:gd name="T17" fmla="*/ 2147483647 h 267"/>
                <a:gd name="T18" fmla="*/ 0 w 466"/>
                <a:gd name="T19" fmla="*/ 2147483647 h 267"/>
                <a:gd name="T20" fmla="*/ 2147483647 w 466"/>
                <a:gd name="T21" fmla="*/ 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6"/>
                <a:gd name="T34" fmla="*/ 0 h 267"/>
                <a:gd name="T35" fmla="*/ 466 w 466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6" h="267">
                  <a:moveTo>
                    <a:pt x="49" y="0"/>
                  </a:moveTo>
                  <a:cubicBezTo>
                    <a:pt x="85" y="5"/>
                    <a:pt x="122" y="12"/>
                    <a:pt x="157" y="19"/>
                  </a:cubicBezTo>
                  <a:cubicBezTo>
                    <a:pt x="193" y="27"/>
                    <a:pt x="228" y="36"/>
                    <a:pt x="263" y="46"/>
                  </a:cubicBezTo>
                  <a:cubicBezTo>
                    <a:pt x="298" y="56"/>
                    <a:pt x="332" y="68"/>
                    <a:pt x="366" y="80"/>
                  </a:cubicBezTo>
                  <a:cubicBezTo>
                    <a:pt x="400" y="93"/>
                    <a:pt x="433" y="107"/>
                    <a:pt x="466" y="122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295" y="255"/>
                    <a:pt x="270" y="244"/>
                    <a:pt x="244" y="233"/>
                  </a:cubicBezTo>
                  <a:cubicBezTo>
                    <a:pt x="219" y="223"/>
                    <a:pt x="193" y="214"/>
                    <a:pt x="166" y="205"/>
                  </a:cubicBezTo>
                  <a:cubicBezTo>
                    <a:pt x="139" y="197"/>
                    <a:pt x="112" y="190"/>
                    <a:pt x="84" y="183"/>
                  </a:cubicBezTo>
                  <a:cubicBezTo>
                    <a:pt x="57" y="177"/>
                    <a:pt x="29" y="172"/>
                    <a:pt x="0" y="168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gray">
            <a:xfrm>
              <a:off x="1773238" y="2390775"/>
              <a:ext cx="1428750" cy="963613"/>
            </a:xfrm>
            <a:custGeom>
              <a:avLst/>
              <a:gdLst>
                <a:gd name="T0" fmla="*/ 2147483647 w 509"/>
                <a:gd name="T1" fmla="*/ 0 h 343"/>
                <a:gd name="T2" fmla="*/ 2147483647 w 509"/>
                <a:gd name="T3" fmla="*/ 2147483647 h 343"/>
                <a:gd name="T4" fmla="*/ 2147483647 w 509"/>
                <a:gd name="T5" fmla="*/ 2147483647 h 343"/>
                <a:gd name="T6" fmla="*/ 2147483647 w 509"/>
                <a:gd name="T7" fmla="*/ 2147483647 h 343"/>
                <a:gd name="T8" fmla="*/ 2147483647 w 509"/>
                <a:gd name="T9" fmla="*/ 2147483647 h 343"/>
                <a:gd name="T10" fmla="*/ 2147483647 w 509"/>
                <a:gd name="T11" fmla="*/ 2147483647 h 343"/>
                <a:gd name="T12" fmla="*/ 0 w 509"/>
                <a:gd name="T13" fmla="*/ 2147483647 h 343"/>
                <a:gd name="T14" fmla="*/ 2147483647 w 509"/>
                <a:gd name="T15" fmla="*/ 2147483647 h 343"/>
                <a:gd name="T16" fmla="*/ 2147483647 w 509"/>
                <a:gd name="T17" fmla="*/ 2147483647 h 343"/>
                <a:gd name="T18" fmla="*/ 2147483647 w 509"/>
                <a:gd name="T19" fmla="*/ 2147483647 h 343"/>
                <a:gd name="T20" fmla="*/ 2147483647 w 509"/>
                <a:gd name="T21" fmla="*/ 0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9"/>
                <a:gd name="T34" fmla="*/ 0 h 343"/>
                <a:gd name="T35" fmla="*/ 509 w 509"/>
                <a:gd name="T36" fmla="*/ 343 h 3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9" h="343">
                  <a:moveTo>
                    <a:pt x="363" y="0"/>
                  </a:moveTo>
                  <a:cubicBezTo>
                    <a:pt x="509" y="146"/>
                    <a:pt x="509" y="146"/>
                    <a:pt x="509" y="146"/>
                  </a:cubicBezTo>
                  <a:cubicBezTo>
                    <a:pt x="484" y="158"/>
                    <a:pt x="460" y="172"/>
                    <a:pt x="436" y="186"/>
                  </a:cubicBezTo>
                  <a:cubicBezTo>
                    <a:pt x="412" y="201"/>
                    <a:pt x="390" y="216"/>
                    <a:pt x="367" y="232"/>
                  </a:cubicBezTo>
                  <a:cubicBezTo>
                    <a:pt x="345" y="249"/>
                    <a:pt x="324" y="266"/>
                    <a:pt x="303" y="285"/>
                  </a:cubicBezTo>
                  <a:cubicBezTo>
                    <a:pt x="283" y="303"/>
                    <a:pt x="263" y="323"/>
                    <a:pt x="245" y="343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27" y="223"/>
                    <a:pt x="54" y="198"/>
                    <a:pt x="83" y="175"/>
                  </a:cubicBezTo>
                  <a:cubicBezTo>
                    <a:pt x="112" y="151"/>
                    <a:pt x="142" y="129"/>
                    <a:pt x="172" y="108"/>
                  </a:cubicBezTo>
                  <a:cubicBezTo>
                    <a:pt x="202" y="88"/>
                    <a:pt x="234" y="69"/>
                    <a:pt x="266" y="50"/>
                  </a:cubicBezTo>
                  <a:cubicBezTo>
                    <a:pt x="297" y="33"/>
                    <a:pt x="330" y="16"/>
                    <a:pt x="363" y="0"/>
                  </a:cubicBez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gray">
            <a:xfrm>
              <a:off x="5945188" y="2393950"/>
              <a:ext cx="1427162" cy="963613"/>
            </a:xfrm>
            <a:custGeom>
              <a:avLst/>
              <a:gdLst>
                <a:gd name="T0" fmla="*/ 2147483647 w 509"/>
                <a:gd name="T1" fmla="*/ 0 h 343"/>
                <a:gd name="T2" fmla="*/ 2147483647 w 509"/>
                <a:gd name="T3" fmla="*/ 2147483647 h 343"/>
                <a:gd name="T4" fmla="*/ 2147483647 w 509"/>
                <a:gd name="T5" fmla="*/ 2147483647 h 343"/>
                <a:gd name="T6" fmla="*/ 2147483647 w 509"/>
                <a:gd name="T7" fmla="*/ 2147483647 h 343"/>
                <a:gd name="T8" fmla="*/ 2147483647 w 509"/>
                <a:gd name="T9" fmla="*/ 2147483647 h 343"/>
                <a:gd name="T10" fmla="*/ 2147483647 w 509"/>
                <a:gd name="T11" fmla="*/ 2147483647 h 343"/>
                <a:gd name="T12" fmla="*/ 2147483647 w 509"/>
                <a:gd name="T13" fmla="*/ 2147483647 h 343"/>
                <a:gd name="T14" fmla="*/ 2147483647 w 509"/>
                <a:gd name="T15" fmla="*/ 2147483647 h 343"/>
                <a:gd name="T16" fmla="*/ 2147483647 w 509"/>
                <a:gd name="T17" fmla="*/ 2147483647 h 343"/>
                <a:gd name="T18" fmla="*/ 0 w 509"/>
                <a:gd name="T19" fmla="*/ 2147483647 h 343"/>
                <a:gd name="T20" fmla="*/ 2147483647 w 509"/>
                <a:gd name="T21" fmla="*/ 0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9"/>
                <a:gd name="T34" fmla="*/ 0 h 343"/>
                <a:gd name="T35" fmla="*/ 509 w 509"/>
                <a:gd name="T36" fmla="*/ 343 h 3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9" h="343">
                  <a:moveTo>
                    <a:pt x="146" y="0"/>
                  </a:moveTo>
                  <a:cubicBezTo>
                    <a:pt x="179" y="16"/>
                    <a:pt x="212" y="32"/>
                    <a:pt x="243" y="50"/>
                  </a:cubicBezTo>
                  <a:cubicBezTo>
                    <a:pt x="276" y="68"/>
                    <a:pt x="307" y="88"/>
                    <a:pt x="337" y="108"/>
                  </a:cubicBezTo>
                  <a:cubicBezTo>
                    <a:pt x="368" y="129"/>
                    <a:pt x="397" y="151"/>
                    <a:pt x="426" y="175"/>
                  </a:cubicBezTo>
                  <a:cubicBezTo>
                    <a:pt x="455" y="199"/>
                    <a:pt x="482" y="224"/>
                    <a:pt x="509" y="250"/>
                  </a:cubicBezTo>
                  <a:cubicBezTo>
                    <a:pt x="264" y="343"/>
                    <a:pt x="264" y="343"/>
                    <a:pt x="264" y="343"/>
                  </a:cubicBezTo>
                  <a:cubicBezTo>
                    <a:pt x="246" y="323"/>
                    <a:pt x="226" y="303"/>
                    <a:pt x="205" y="285"/>
                  </a:cubicBezTo>
                  <a:cubicBezTo>
                    <a:pt x="185" y="266"/>
                    <a:pt x="164" y="249"/>
                    <a:pt x="141" y="232"/>
                  </a:cubicBezTo>
                  <a:cubicBezTo>
                    <a:pt x="119" y="216"/>
                    <a:pt x="96" y="200"/>
                    <a:pt x="73" y="186"/>
                  </a:cubicBezTo>
                  <a:cubicBezTo>
                    <a:pt x="49" y="171"/>
                    <a:pt x="25" y="158"/>
                    <a:pt x="0" y="145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gray">
            <a:xfrm>
              <a:off x="6684963" y="3095625"/>
              <a:ext cx="1379537" cy="366713"/>
            </a:xfrm>
            <a:custGeom>
              <a:avLst/>
              <a:gdLst>
                <a:gd name="T0" fmla="*/ 2147483647 w 491"/>
                <a:gd name="T1" fmla="*/ 0 h 381"/>
                <a:gd name="T2" fmla="*/ 2147483647 w 491"/>
                <a:gd name="T3" fmla="*/ 2147483647 h 381"/>
                <a:gd name="T4" fmla="*/ 2147483647 w 491"/>
                <a:gd name="T5" fmla="*/ 2147483647 h 381"/>
                <a:gd name="T6" fmla="*/ 2147483647 w 491"/>
                <a:gd name="T7" fmla="*/ 2147483647 h 381"/>
                <a:gd name="T8" fmla="*/ 2147483647 w 491"/>
                <a:gd name="T9" fmla="*/ 2147483647 h 381"/>
                <a:gd name="T10" fmla="*/ 2147483647 w 491"/>
                <a:gd name="T11" fmla="*/ 2147483647 h 381"/>
                <a:gd name="T12" fmla="*/ 2147483647 w 491"/>
                <a:gd name="T13" fmla="*/ 2147483647 h 381"/>
                <a:gd name="T14" fmla="*/ 2147483647 w 491"/>
                <a:gd name="T15" fmla="*/ 2147483647 h 381"/>
                <a:gd name="T16" fmla="*/ 2147483647 w 491"/>
                <a:gd name="T17" fmla="*/ 2147483647 h 381"/>
                <a:gd name="T18" fmla="*/ 0 w 491"/>
                <a:gd name="T19" fmla="*/ 2147483647 h 381"/>
                <a:gd name="T20" fmla="*/ 2147483647 w 491"/>
                <a:gd name="T21" fmla="*/ 0 h 3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1"/>
                <a:gd name="T34" fmla="*/ 0 h 381"/>
                <a:gd name="T35" fmla="*/ 491 w 491"/>
                <a:gd name="T36" fmla="*/ 381 h 3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1" h="381">
                  <a:moveTo>
                    <a:pt x="245" y="0"/>
                  </a:moveTo>
                  <a:cubicBezTo>
                    <a:pt x="271" y="26"/>
                    <a:pt x="296" y="53"/>
                    <a:pt x="319" y="81"/>
                  </a:cubicBezTo>
                  <a:cubicBezTo>
                    <a:pt x="343" y="110"/>
                    <a:pt x="365" y="140"/>
                    <a:pt x="386" y="171"/>
                  </a:cubicBezTo>
                  <a:cubicBezTo>
                    <a:pt x="407" y="203"/>
                    <a:pt x="426" y="236"/>
                    <a:pt x="444" y="271"/>
                  </a:cubicBezTo>
                  <a:cubicBezTo>
                    <a:pt x="461" y="306"/>
                    <a:pt x="477" y="343"/>
                    <a:pt x="491" y="381"/>
                  </a:cubicBezTo>
                  <a:cubicBezTo>
                    <a:pt x="158" y="381"/>
                    <a:pt x="158" y="381"/>
                    <a:pt x="158" y="381"/>
                  </a:cubicBezTo>
                  <a:cubicBezTo>
                    <a:pt x="151" y="353"/>
                    <a:pt x="142" y="326"/>
                    <a:pt x="131" y="300"/>
                  </a:cubicBezTo>
                  <a:cubicBezTo>
                    <a:pt x="120" y="274"/>
                    <a:pt x="108" y="249"/>
                    <a:pt x="95" y="225"/>
                  </a:cubicBezTo>
                  <a:cubicBezTo>
                    <a:pt x="81" y="201"/>
                    <a:pt x="67" y="178"/>
                    <a:pt x="51" y="156"/>
                  </a:cubicBezTo>
                  <a:cubicBezTo>
                    <a:pt x="35" y="134"/>
                    <a:pt x="18" y="113"/>
                    <a:pt x="0" y="93"/>
                  </a:cubicBezTo>
                  <a:lnTo>
                    <a:pt x="245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pl-PL"/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gray">
            <a:xfrm>
              <a:off x="1079500" y="3094038"/>
              <a:ext cx="1382713" cy="1071562"/>
            </a:xfrm>
            <a:custGeom>
              <a:avLst/>
              <a:gdLst>
                <a:gd name="T0" fmla="*/ 2147483647 w 492"/>
                <a:gd name="T1" fmla="*/ 0 h 382"/>
                <a:gd name="T2" fmla="*/ 2147483647 w 492"/>
                <a:gd name="T3" fmla="*/ 2147483647 h 382"/>
                <a:gd name="T4" fmla="*/ 2147483647 w 492"/>
                <a:gd name="T5" fmla="*/ 2147483647 h 382"/>
                <a:gd name="T6" fmla="*/ 2147483647 w 492"/>
                <a:gd name="T7" fmla="*/ 2147483647 h 382"/>
                <a:gd name="T8" fmla="*/ 2147483647 w 492"/>
                <a:gd name="T9" fmla="*/ 2147483647 h 382"/>
                <a:gd name="T10" fmla="*/ 2147483647 w 492"/>
                <a:gd name="T11" fmla="*/ 2147483647 h 382"/>
                <a:gd name="T12" fmla="*/ 0 w 492"/>
                <a:gd name="T13" fmla="*/ 2147483647 h 382"/>
                <a:gd name="T14" fmla="*/ 2147483647 w 492"/>
                <a:gd name="T15" fmla="*/ 2147483647 h 382"/>
                <a:gd name="T16" fmla="*/ 2147483647 w 492"/>
                <a:gd name="T17" fmla="*/ 2147483647 h 382"/>
                <a:gd name="T18" fmla="*/ 2147483647 w 492"/>
                <a:gd name="T19" fmla="*/ 2147483647 h 382"/>
                <a:gd name="T20" fmla="*/ 2147483647 w 492"/>
                <a:gd name="T21" fmla="*/ 0 h 3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2"/>
                <a:gd name="T34" fmla="*/ 0 h 382"/>
                <a:gd name="T35" fmla="*/ 492 w 492"/>
                <a:gd name="T36" fmla="*/ 382 h 3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2" h="382">
                  <a:moveTo>
                    <a:pt x="247" y="0"/>
                  </a:moveTo>
                  <a:cubicBezTo>
                    <a:pt x="492" y="93"/>
                    <a:pt x="492" y="93"/>
                    <a:pt x="492" y="93"/>
                  </a:cubicBezTo>
                  <a:cubicBezTo>
                    <a:pt x="473" y="114"/>
                    <a:pt x="456" y="135"/>
                    <a:pt x="441" y="156"/>
                  </a:cubicBezTo>
                  <a:cubicBezTo>
                    <a:pt x="425" y="178"/>
                    <a:pt x="410" y="201"/>
                    <a:pt x="396" y="225"/>
                  </a:cubicBezTo>
                  <a:cubicBezTo>
                    <a:pt x="383" y="249"/>
                    <a:pt x="371" y="274"/>
                    <a:pt x="360" y="300"/>
                  </a:cubicBezTo>
                  <a:cubicBezTo>
                    <a:pt x="349" y="327"/>
                    <a:pt x="340" y="354"/>
                    <a:pt x="333" y="382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14" y="344"/>
                    <a:pt x="29" y="307"/>
                    <a:pt x="47" y="272"/>
                  </a:cubicBezTo>
                  <a:cubicBezTo>
                    <a:pt x="65" y="237"/>
                    <a:pt x="84" y="204"/>
                    <a:pt x="105" y="172"/>
                  </a:cubicBezTo>
                  <a:cubicBezTo>
                    <a:pt x="126" y="140"/>
                    <a:pt x="149" y="110"/>
                    <a:pt x="173" y="81"/>
                  </a:cubicBezTo>
                  <a:cubicBezTo>
                    <a:pt x="196" y="53"/>
                    <a:pt x="221" y="26"/>
                    <a:pt x="247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gray">
            <a:xfrm>
              <a:off x="3292475" y="2286000"/>
              <a:ext cx="968375" cy="809625"/>
            </a:xfrm>
            <a:custGeom>
              <a:avLst/>
              <a:gdLst>
                <a:gd name="T0" fmla="*/ 2147483647 w 345"/>
                <a:gd name="T1" fmla="*/ 0 h 289"/>
                <a:gd name="T2" fmla="*/ 2147483647 w 345"/>
                <a:gd name="T3" fmla="*/ 2147483647 h 289"/>
                <a:gd name="T4" fmla="*/ 2147483647 w 345"/>
                <a:gd name="T5" fmla="*/ 2147483647 h 289"/>
                <a:gd name="T6" fmla="*/ 2147483647 w 345"/>
                <a:gd name="T7" fmla="*/ 2147483647 h 289"/>
                <a:gd name="T8" fmla="*/ 2147483647 w 345"/>
                <a:gd name="T9" fmla="*/ 2147483647 h 289"/>
                <a:gd name="T10" fmla="*/ 2147483647 w 345"/>
                <a:gd name="T11" fmla="*/ 2147483647 h 289"/>
                <a:gd name="T12" fmla="*/ 0 w 345"/>
                <a:gd name="T13" fmla="*/ 2147483647 h 289"/>
                <a:gd name="T14" fmla="*/ 2147483647 w 345"/>
                <a:gd name="T15" fmla="*/ 2147483647 h 289"/>
                <a:gd name="T16" fmla="*/ 2147483647 w 345"/>
                <a:gd name="T17" fmla="*/ 2147483647 h 289"/>
                <a:gd name="T18" fmla="*/ 2147483647 w 345"/>
                <a:gd name="T19" fmla="*/ 2147483647 h 289"/>
                <a:gd name="T20" fmla="*/ 2147483647 w 345"/>
                <a:gd name="T21" fmla="*/ 0 h 2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5"/>
                <a:gd name="T34" fmla="*/ 0 h 289"/>
                <a:gd name="T35" fmla="*/ 345 w 345"/>
                <a:gd name="T36" fmla="*/ 289 h 2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5" h="289">
                  <a:moveTo>
                    <a:pt x="278" y="0"/>
                  </a:moveTo>
                  <a:cubicBezTo>
                    <a:pt x="345" y="240"/>
                    <a:pt x="345" y="240"/>
                    <a:pt x="345" y="240"/>
                  </a:cubicBezTo>
                  <a:cubicBezTo>
                    <a:pt x="333" y="243"/>
                    <a:pt x="320" y="246"/>
                    <a:pt x="308" y="249"/>
                  </a:cubicBezTo>
                  <a:cubicBezTo>
                    <a:pt x="296" y="252"/>
                    <a:pt x="284" y="256"/>
                    <a:pt x="272" y="260"/>
                  </a:cubicBezTo>
                  <a:cubicBezTo>
                    <a:pt x="260" y="264"/>
                    <a:pt x="249" y="268"/>
                    <a:pt x="237" y="273"/>
                  </a:cubicBezTo>
                  <a:cubicBezTo>
                    <a:pt x="226" y="278"/>
                    <a:pt x="215" y="283"/>
                    <a:pt x="204" y="289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2" y="76"/>
                    <a:pt x="44" y="67"/>
                    <a:pt x="66" y="58"/>
                  </a:cubicBezTo>
                  <a:cubicBezTo>
                    <a:pt x="88" y="49"/>
                    <a:pt x="111" y="41"/>
                    <a:pt x="134" y="34"/>
                  </a:cubicBezTo>
                  <a:cubicBezTo>
                    <a:pt x="158" y="26"/>
                    <a:pt x="181" y="20"/>
                    <a:pt x="205" y="14"/>
                  </a:cubicBezTo>
                  <a:cubicBezTo>
                    <a:pt x="229" y="8"/>
                    <a:pt x="253" y="4"/>
                    <a:pt x="2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gray">
            <a:xfrm>
              <a:off x="3292475" y="2530475"/>
              <a:ext cx="601663" cy="876300"/>
            </a:xfrm>
            <a:custGeom>
              <a:avLst/>
              <a:gdLst>
                <a:gd name="T0" fmla="*/ 2147483647 w 211"/>
                <a:gd name="T1" fmla="*/ 2147483647 h 308"/>
                <a:gd name="T2" fmla="*/ 2147483647 w 211"/>
                <a:gd name="T3" fmla="*/ 2147483647 h 308"/>
                <a:gd name="T4" fmla="*/ 2147483647 w 211"/>
                <a:gd name="T5" fmla="*/ 2147483647 h 308"/>
                <a:gd name="T6" fmla="*/ 0 w 211"/>
                <a:gd name="T7" fmla="*/ 0 h 308"/>
                <a:gd name="T8" fmla="*/ 2147483647 w 211"/>
                <a:gd name="T9" fmla="*/ 2147483647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8"/>
                <a:gd name="T17" fmla="*/ 211 w 211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8">
                  <a:moveTo>
                    <a:pt x="201" y="199"/>
                  </a:moveTo>
                  <a:lnTo>
                    <a:pt x="211" y="308"/>
                  </a:lnTo>
                  <a:lnTo>
                    <a:pt x="16" y="108"/>
                  </a:lnTo>
                  <a:lnTo>
                    <a:pt x="0" y="0"/>
                  </a:lnTo>
                  <a:lnTo>
                    <a:pt x="201" y="199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22"/>
            <p:cNvSpPr>
              <a:spLocks/>
            </p:cNvSpPr>
            <p:nvPr/>
          </p:nvSpPr>
          <p:spPr bwMode="gray">
            <a:xfrm>
              <a:off x="3865563" y="2959100"/>
              <a:ext cx="406400" cy="447675"/>
            </a:xfrm>
            <a:custGeom>
              <a:avLst/>
              <a:gdLst>
                <a:gd name="T0" fmla="*/ 2147483647 w 145"/>
                <a:gd name="T1" fmla="*/ 0 h 159"/>
                <a:gd name="T2" fmla="*/ 2147483647 w 145"/>
                <a:gd name="T3" fmla="*/ 2147483647 h 159"/>
                <a:gd name="T4" fmla="*/ 2147483647 w 145"/>
                <a:gd name="T5" fmla="*/ 2147483647 h 159"/>
                <a:gd name="T6" fmla="*/ 2147483647 w 145"/>
                <a:gd name="T7" fmla="*/ 2147483647 h 159"/>
                <a:gd name="T8" fmla="*/ 2147483647 w 145"/>
                <a:gd name="T9" fmla="*/ 2147483647 h 159"/>
                <a:gd name="T10" fmla="*/ 2147483647 w 145"/>
                <a:gd name="T11" fmla="*/ 2147483647 h 159"/>
                <a:gd name="T12" fmla="*/ 2147483647 w 145"/>
                <a:gd name="T13" fmla="*/ 2147483647 h 159"/>
                <a:gd name="T14" fmla="*/ 2147483647 w 145"/>
                <a:gd name="T15" fmla="*/ 2147483647 h 159"/>
                <a:gd name="T16" fmla="*/ 2147483647 w 145"/>
                <a:gd name="T17" fmla="*/ 2147483647 h 159"/>
                <a:gd name="T18" fmla="*/ 2147483647 w 145"/>
                <a:gd name="T19" fmla="*/ 2147483647 h 159"/>
                <a:gd name="T20" fmla="*/ 2147483647 w 145"/>
                <a:gd name="T21" fmla="*/ 2147483647 h 159"/>
                <a:gd name="T22" fmla="*/ 2147483647 w 145"/>
                <a:gd name="T23" fmla="*/ 2147483647 h 159"/>
                <a:gd name="T24" fmla="*/ 2147483647 w 145"/>
                <a:gd name="T25" fmla="*/ 2147483647 h 159"/>
                <a:gd name="T26" fmla="*/ 2147483647 w 145"/>
                <a:gd name="T27" fmla="*/ 2147483647 h 159"/>
                <a:gd name="T28" fmla="*/ 2147483647 w 145"/>
                <a:gd name="T29" fmla="*/ 2147483647 h 159"/>
                <a:gd name="T30" fmla="*/ 0 w 145"/>
                <a:gd name="T31" fmla="*/ 2147483647 h 159"/>
                <a:gd name="T32" fmla="*/ 2147483647 w 145"/>
                <a:gd name="T33" fmla="*/ 2147483647 h 159"/>
                <a:gd name="T34" fmla="*/ 2147483647 w 145"/>
                <a:gd name="T35" fmla="*/ 2147483647 h 159"/>
                <a:gd name="T36" fmla="*/ 2147483647 w 145"/>
                <a:gd name="T37" fmla="*/ 2147483647 h 159"/>
                <a:gd name="T38" fmla="*/ 2147483647 w 145"/>
                <a:gd name="T39" fmla="*/ 2147483647 h 159"/>
                <a:gd name="T40" fmla="*/ 2147483647 w 145"/>
                <a:gd name="T41" fmla="*/ 2147483647 h 159"/>
                <a:gd name="T42" fmla="*/ 2147483647 w 145"/>
                <a:gd name="T43" fmla="*/ 2147483647 h 159"/>
                <a:gd name="T44" fmla="*/ 2147483647 w 145"/>
                <a:gd name="T45" fmla="*/ 2147483647 h 159"/>
                <a:gd name="T46" fmla="*/ 2147483647 w 145"/>
                <a:gd name="T47" fmla="*/ 2147483647 h 159"/>
                <a:gd name="T48" fmla="*/ 2147483647 w 145"/>
                <a:gd name="T49" fmla="*/ 2147483647 h 159"/>
                <a:gd name="T50" fmla="*/ 2147483647 w 145"/>
                <a:gd name="T51" fmla="*/ 2147483647 h 159"/>
                <a:gd name="T52" fmla="*/ 2147483647 w 145"/>
                <a:gd name="T53" fmla="*/ 2147483647 h 159"/>
                <a:gd name="T54" fmla="*/ 2147483647 w 145"/>
                <a:gd name="T55" fmla="*/ 2147483647 h 159"/>
                <a:gd name="T56" fmla="*/ 2147483647 w 145"/>
                <a:gd name="T57" fmla="*/ 2147483647 h 159"/>
                <a:gd name="T58" fmla="*/ 2147483647 w 145"/>
                <a:gd name="T59" fmla="*/ 2147483647 h 159"/>
                <a:gd name="T60" fmla="*/ 2147483647 w 145"/>
                <a:gd name="T61" fmla="*/ 2147483647 h 159"/>
                <a:gd name="T62" fmla="*/ 2147483647 w 145"/>
                <a:gd name="T63" fmla="*/ 2147483647 h 159"/>
                <a:gd name="T64" fmla="*/ 2147483647 w 145"/>
                <a:gd name="T65" fmla="*/ 2147483647 h 159"/>
                <a:gd name="T66" fmla="*/ 2147483647 w 145"/>
                <a:gd name="T67" fmla="*/ 2147483647 h 159"/>
                <a:gd name="T68" fmla="*/ 2147483647 w 145"/>
                <a:gd name="T69" fmla="*/ 2147483647 h 159"/>
                <a:gd name="T70" fmla="*/ 2147483647 w 145"/>
                <a:gd name="T71" fmla="*/ 2147483647 h 159"/>
                <a:gd name="T72" fmla="*/ 2147483647 w 145"/>
                <a:gd name="T73" fmla="*/ 2147483647 h 159"/>
                <a:gd name="T74" fmla="*/ 2147483647 w 145"/>
                <a:gd name="T75" fmla="*/ 2147483647 h 159"/>
                <a:gd name="T76" fmla="*/ 2147483647 w 145"/>
                <a:gd name="T77" fmla="*/ 2147483647 h 159"/>
                <a:gd name="T78" fmla="*/ 2147483647 w 145"/>
                <a:gd name="T79" fmla="*/ 2147483647 h 159"/>
                <a:gd name="T80" fmla="*/ 2147483647 w 145"/>
                <a:gd name="T81" fmla="*/ 2147483647 h 159"/>
                <a:gd name="T82" fmla="*/ 2147483647 w 145"/>
                <a:gd name="T83" fmla="*/ 2147483647 h 159"/>
                <a:gd name="T84" fmla="*/ 2147483647 w 145"/>
                <a:gd name="T85" fmla="*/ 2147483647 h 159"/>
                <a:gd name="T86" fmla="*/ 2147483647 w 145"/>
                <a:gd name="T87" fmla="*/ 2147483647 h 159"/>
                <a:gd name="T88" fmla="*/ 2147483647 w 145"/>
                <a:gd name="T89" fmla="*/ 0 h 1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5"/>
                <a:gd name="T136" fmla="*/ 0 h 159"/>
                <a:gd name="T137" fmla="*/ 145 w 145"/>
                <a:gd name="T138" fmla="*/ 159 h 1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5" h="159">
                  <a:moveTo>
                    <a:pt x="141" y="0"/>
                  </a:moveTo>
                  <a:cubicBezTo>
                    <a:pt x="136" y="2"/>
                    <a:pt x="130" y="3"/>
                    <a:pt x="125" y="4"/>
                  </a:cubicBezTo>
                  <a:cubicBezTo>
                    <a:pt x="123" y="4"/>
                    <a:pt x="122" y="4"/>
                    <a:pt x="121" y="5"/>
                  </a:cubicBezTo>
                  <a:cubicBezTo>
                    <a:pt x="116" y="6"/>
                    <a:pt x="110" y="7"/>
                    <a:pt x="105" y="9"/>
                  </a:cubicBezTo>
                  <a:cubicBezTo>
                    <a:pt x="104" y="9"/>
                    <a:pt x="103" y="9"/>
                    <a:pt x="102" y="10"/>
                  </a:cubicBezTo>
                  <a:cubicBezTo>
                    <a:pt x="100" y="10"/>
                    <a:pt x="98" y="11"/>
                    <a:pt x="96" y="11"/>
                  </a:cubicBezTo>
                  <a:cubicBezTo>
                    <a:pt x="93" y="12"/>
                    <a:pt x="90" y="13"/>
                    <a:pt x="88" y="14"/>
                  </a:cubicBezTo>
                  <a:cubicBezTo>
                    <a:pt x="87" y="14"/>
                    <a:pt x="86" y="14"/>
                    <a:pt x="85" y="14"/>
                  </a:cubicBezTo>
                  <a:cubicBezTo>
                    <a:pt x="80" y="16"/>
                    <a:pt x="75" y="18"/>
                    <a:pt x="70" y="19"/>
                  </a:cubicBezTo>
                  <a:cubicBezTo>
                    <a:pt x="69" y="20"/>
                    <a:pt x="67" y="20"/>
                    <a:pt x="66" y="21"/>
                  </a:cubicBezTo>
                  <a:cubicBezTo>
                    <a:pt x="61" y="22"/>
                    <a:pt x="56" y="24"/>
                    <a:pt x="51" y="26"/>
                  </a:cubicBezTo>
                  <a:cubicBezTo>
                    <a:pt x="44" y="29"/>
                    <a:pt x="37" y="32"/>
                    <a:pt x="31" y="34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0" y="39"/>
                    <a:pt x="16" y="41"/>
                    <a:pt x="11" y="43"/>
                  </a:cubicBezTo>
                  <a:cubicBezTo>
                    <a:pt x="10" y="44"/>
                    <a:pt x="9" y="44"/>
                    <a:pt x="8" y="45"/>
                  </a:cubicBezTo>
                  <a:cubicBezTo>
                    <a:pt x="5" y="46"/>
                    <a:pt x="3" y="47"/>
                    <a:pt x="0" y="49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0" y="158"/>
                    <a:pt x="11" y="158"/>
                    <a:pt x="11" y="158"/>
                  </a:cubicBezTo>
                  <a:cubicBezTo>
                    <a:pt x="12" y="157"/>
                    <a:pt x="13" y="157"/>
                    <a:pt x="13" y="157"/>
                  </a:cubicBezTo>
                  <a:cubicBezTo>
                    <a:pt x="14" y="156"/>
                    <a:pt x="14" y="156"/>
                    <a:pt x="15" y="156"/>
                  </a:cubicBezTo>
                  <a:cubicBezTo>
                    <a:pt x="16" y="156"/>
                    <a:pt x="16" y="155"/>
                    <a:pt x="17" y="155"/>
                  </a:cubicBezTo>
                  <a:cubicBezTo>
                    <a:pt x="18" y="154"/>
                    <a:pt x="19" y="154"/>
                    <a:pt x="20" y="153"/>
                  </a:cubicBezTo>
                  <a:cubicBezTo>
                    <a:pt x="25" y="151"/>
                    <a:pt x="29" y="149"/>
                    <a:pt x="33" y="147"/>
                  </a:cubicBezTo>
                  <a:cubicBezTo>
                    <a:pt x="35" y="146"/>
                    <a:pt x="36" y="146"/>
                    <a:pt x="37" y="145"/>
                  </a:cubicBezTo>
                  <a:cubicBezTo>
                    <a:pt x="38" y="145"/>
                    <a:pt x="38" y="145"/>
                    <a:pt x="39" y="144"/>
                  </a:cubicBezTo>
                  <a:cubicBezTo>
                    <a:pt x="40" y="144"/>
                    <a:pt x="41" y="144"/>
                    <a:pt x="41" y="143"/>
                  </a:cubicBezTo>
                  <a:cubicBezTo>
                    <a:pt x="47" y="141"/>
                    <a:pt x="52" y="139"/>
                    <a:pt x="58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3" y="134"/>
                    <a:pt x="68" y="133"/>
                    <a:pt x="73" y="131"/>
                  </a:cubicBezTo>
                  <a:cubicBezTo>
                    <a:pt x="74" y="131"/>
                    <a:pt x="74" y="130"/>
                    <a:pt x="75" y="130"/>
                  </a:cubicBezTo>
                  <a:cubicBezTo>
                    <a:pt x="75" y="130"/>
                    <a:pt x="76" y="130"/>
                    <a:pt x="76" y="129"/>
                  </a:cubicBezTo>
                  <a:cubicBezTo>
                    <a:pt x="78" y="129"/>
                    <a:pt x="78" y="129"/>
                    <a:pt x="80" y="128"/>
                  </a:cubicBezTo>
                  <a:cubicBezTo>
                    <a:pt x="83" y="127"/>
                    <a:pt x="87" y="126"/>
                    <a:pt x="91" y="125"/>
                  </a:cubicBezTo>
                  <a:cubicBezTo>
                    <a:pt x="92" y="124"/>
                    <a:pt x="93" y="124"/>
                    <a:pt x="94" y="124"/>
                  </a:cubicBezTo>
                  <a:cubicBezTo>
                    <a:pt x="96" y="123"/>
                    <a:pt x="99" y="122"/>
                    <a:pt x="101" y="121"/>
                  </a:cubicBezTo>
                  <a:cubicBezTo>
                    <a:pt x="104" y="121"/>
                    <a:pt x="106" y="120"/>
                    <a:pt x="108" y="120"/>
                  </a:cubicBezTo>
                  <a:cubicBezTo>
                    <a:pt x="108" y="119"/>
                    <a:pt x="109" y="119"/>
                    <a:pt x="110" y="119"/>
                  </a:cubicBezTo>
                  <a:cubicBezTo>
                    <a:pt x="110" y="119"/>
                    <a:pt x="110" y="119"/>
                    <a:pt x="110" y="119"/>
                  </a:cubicBezTo>
                  <a:cubicBezTo>
                    <a:pt x="111" y="119"/>
                    <a:pt x="112" y="119"/>
                    <a:pt x="112" y="118"/>
                  </a:cubicBezTo>
                  <a:cubicBezTo>
                    <a:pt x="116" y="117"/>
                    <a:pt x="120" y="116"/>
                    <a:pt x="123" y="116"/>
                  </a:cubicBezTo>
                  <a:cubicBezTo>
                    <a:pt x="124" y="115"/>
                    <a:pt x="125" y="115"/>
                    <a:pt x="126" y="115"/>
                  </a:cubicBezTo>
                  <a:cubicBezTo>
                    <a:pt x="127" y="115"/>
                    <a:pt x="128" y="114"/>
                    <a:pt x="129" y="114"/>
                  </a:cubicBezTo>
                  <a:cubicBezTo>
                    <a:pt x="131" y="114"/>
                    <a:pt x="133" y="113"/>
                    <a:pt x="134" y="113"/>
                  </a:cubicBezTo>
                  <a:cubicBezTo>
                    <a:pt x="138" y="112"/>
                    <a:pt x="142" y="111"/>
                    <a:pt x="145" y="111"/>
                  </a:cubicBezTo>
                  <a:lnTo>
                    <a:pt x="141" y="0"/>
                  </a:lnTo>
                  <a:close/>
                </a:path>
              </a:pathLst>
            </a:custGeom>
            <a:gradFill rotWithShape="1">
              <a:gsLst>
                <a:gs pos="0">
                  <a:srgbClr val="919191"/>
                </a:gs>
                <a:gs pos="100000">
                  <a:srgbClr val="434343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23"/>
            <p:cNvSpPr>
              <a:spLocks/>
            </p:cNvSpPr>
            <p:nvPr/>
          </p:nvSpPr>
          <p:spPr bwMode="gray">
            <a:xfrm>
              <a:off x="5253038" y="2530475"/>
              <a:ext cx="600075" cy="876300"/>
            </a:xfrm>
            <a:custGeom>
              <a:avLst/>
              <a:gdLst>
                <a:gd name="T0" fmla="*/ 2147483647 w 211"/>
                <a:gd name="T1" fmla="*/ 0 h 308"/>
                <a:gd name="T2" fmla="*/ 2147483647 w 211"/>
                <a:gd name="T3" fmla="*/ 2147483647 h 308"/>
                <a:gd name="T4" fmla="*/ 0 w 211"/>
                <a:gd name="T5" fmla="*/ 2147483647 h 308"/>
                <a:gd name="T6" fmla="*/ 2147483647 w 211"/>
                <a:gd name="T7" fmla="*/ 2147483647 h 308"/>
                <a:gd name="T8" fmla="*/ 2147483647 w 211"/>
                <a:gd name="T9" fmla="*/ 0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8"/>
                <a:gd name="T17" fmla="*/ 211 w 211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8">
                  <a:moveTo>
                    <a:pt x="211" y="0"/>
                  </a:moveTo>
                  <a:lnTo>
                    <a:pt x="195" y="108"/>
                  </a:lnTo>
                  <a:lnTo>
                    <a:pt x="0" y="308"/>
                  </a:lnTo>
                  <a:lnTo>
                    <a:pt x="9" y="199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24"/>
            <p:cNvSpPr>
              <a:spLocks/>
            </p:cNvSpPr>
            <p:nvPr/>
          </p:nvSpPr>
          <p:spPr bwMode="gray">
            <a:xfrm>
              <a:off x="4883150" y="2286000"/>
              <a:ext cx="969963" cy="809625"/>
            </a:xfrm>
            <a:custGeom>
              <a:avLst/>
              <a:gdLst>
                <a:gd name="T0" fmla="*/ 2147483647 w 346"/>
                <a:gd name="T1" fmla="*/ 0 h 289"/>
                <a:gd name="T2" fmla="*/ 2147483647 w 346"/>
                <a:gd name="T3" fmla="*/ 2147483647 h 289"/>
                <a:gd name="T4" fmla="*/ 2147483647 w 346"/>
                <a:gd name="T5" fmla="*/ 2147483647 h 289"/>
                <a:gd name="T6" fmla="*/ 2147483647 w 346"/>
                <a:gd name="T7" fmla="*/ 2147483647 h 289"/>
                <a:gd name="T8" fmla="*/ 2147483647 w 346"/>
                <a:gd name="T9" fmla="*/ 2147483647 h 289"/>
                <a:gd name="T10" fmla="*/ 2147483647 w 346"/>
                <a:gd name="T11" fmla="*/ 2147483647 h 289"/>
                <a:gd name="T12" fmla="*/ 2147483647 w 346"/>
                <a:gd name="T13" fmla="*/ 2147483647 h 289"/>
                <a:gd name="T14" fmla="*/ 2147483647 w 346"/>
                <a:gd name="T15" fmla="*/ 2147483647 h 289"/>
                <a:gd name="T16" fmla="*/ 2147483647 w 346"/>
                <a:gd name="T17" fmla="*/ 2147483647 h 289"/>
                <a:gd name="T18" fmla="*/ 0 w 346"/>
                <a:gd name="T19" fmla="*/ 2147483647 h 289"/>
                <a:gd name="T20" fmla="*/ 2147483647 w 346"/>
                <a:gd name="T21" fmla="*/ 0 h 2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6"/>
                <a:gd name="T34" fmla="*/ 0 h 289"/>
                <a:gd name="T35" fmla="*/ 346 w 346"/>
                <a:gd name="T36" fmla="*/ 289 h 2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6" h="289">
                  <a:moveTo>
                    <a:pt x="68" y="0"/>
                  </a:moveTo>
                  <a:cubicBezTo>
                    <a:pt x="93" y="4"/>
                    <a:pt x="117" y="9"/>
                    <a:pt x="141" y="14"/>
                  </a:cubicBezTo>
                  <a:cubicBezTo>
                    <a:pt x="165" y="20"/>
                    <a:pt x="188" y="27"/>
                    <a:pt x="212" y="34"/>
                  </a:cubicBezTo>
                  <a:cubicBezTo>
                    <a:pt x="235" y="41"/>
                    <a:pt x="258" y="49"/>
                    <a:pt x="280" y="58"/>
                  </a:cubicBezTo>
                  <a:cubicBezTo>
                    <a:pt x="302" y="67"/>
                    <a:pt x="324" y="77"/>
                    <a:pt x="346" y="87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30" y="283"/>
                    <a:pt x="119" y="278"/>
                    <a:pt x="108" y="273"/>
                  </a:cubicBezTo>
                  <a:cubicBezTo>
                    <a:pt x="97" y="269"/>
                    <a:pt x="85" y="264"/>
                    <a:pt x="73" y="260"/>
                  </a:cubicBezTo>
                  <a:cubicBezTo>
                    <a:pt x="62" y="256"/>
                    <a:pt x="50" y="252"/>
                    <a:pt x="37" y="249"/>
                  </a:cubicBezTo>
                  <a:cubicBezTo>
                    <a:pt x="25" y="246"/>
                    <a:pt x="13" y="243"/>
                    <a:pt x="0" y="241"/>
                  </a:cubicBezTo>
                  <a:lnTo>
                    <a:pt x="68" y="0"/>
                  </a:ln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gray">
            <a:xfrm>
              <a:off x="4872038" y="2962275"/>
              <a:ext cx="406400" cy="444500"/>
            </a:xfrm>
            <a:custGeom>
              <a:avLst/>
              <a:gdLst>
                <a:gd name="T0" fmla="*/ 2147483647 w 145"/>
                <a:gd name="T1" fmla="*/ 2147483647 h 158"/>
                <a:gd name="T2" fmla="*/ 2147483647 w 145"/>
                <a:gd name="T3" fmla="*/ 2147483647 h 158"/>
                <a:gd name="T4" fmla="*/ 2147483647 w 145"/>
                <a:gd name="T5" fmla="*/ 2147483647 h 158"/>
                <a:gd name="T6" fmla="*/ 2147483647 w 145"/>
                <a:gd name="T7" fmla="*/ 2147483647 h 158"/>
                <a:gd name="T8" fmla="*/ 2147483647 w 145"/>
                <a:gd name="T9" fmla="*/ 2147483647 h 158"/>
                <a:gd name="T10" fmla="*/ 2147483647 w 145"/>
                <a:gd name="T11" fmla="*/ 2147483647 h 158"/>
                <a:gd name="T12" fmla="*/ 2147483647 w 145"/>
                <a:gd name="T13" fmla="*/ 2147483647 h 158"/>
                <a:gd name="T14" fmla="*/ 2147483647 w 145"/>
                <a:gd name="T15" fmla="*/ 2147483647 h 158"/>
                <a:gd name="T16" fmla="*/ 2147483647 w 145"/>
                <a:gd name="T17" fmla="*/ 2147483647 h 158"/>
                <a:gd name="T18" fmla="*/ 2147483647 w 145"/>
                <a:gd name="T19" fmla="*/ 2147483647 h 158"/>
                <a:gd name="T20" fmla="*/ 2147483647 w 145"/>
                <a:gd name="T21" fmla="*/ 2147483647 h 158"/>
                <a:gd name="T22" fmla="*/ 2147483647 w 145"/>
                <a:gd name="T23" fmla="*/ 2147483647 h 158"/>
                <a:gd name="T24" fmla="*/ 2147483647 w 145"/>
                <a:gd name="T25" fmla="*/ 2147483647 h 158"/>
                <a:gd name="T26" fmla="*/ 2147483647 w 145"/>
                <a:gd name="T27" fmla="*/ 2147483647 h 158"/>
                <a:gd name="T28" fmla="*/ 2147483647 w 145"/>
                <a:gd name="T29" fmla="*/ 2147483647 h 158"/>
                <a:gd name="T30" fmla="*/ 2147483647 w 145"/>
                <a:gd name="T31" fmla="*/ 0 h 158"/>
                <a:gd name="T32" fmla="*/ 0 w 145"/>
                <a:gd name="T33" fmla="*/ 2147483647 h 158"/>
                <a:gd name="T34" fmla="*/ 2147483647 w 145"/>
                <a:gd name="T35" fmla="*/ 2147483647 h 158"/>
                <a:gd name="T36" fmla="*/ 2147483647 w 145"/>
                <a:gd name="T37" fmla="*/ 2147483647 h 158"/>
                <a:gd name="T38" fmla="*/ 2147483647 w 145"/>
                <a:gd name="T39" fmla="*/ 2147483647 h 158"/>
                <a:gd name="T40" fmla="*/ 2147483647 w 145"/>
                <a:gd name="T41" fmla="*/ 2147483647 h 158"/>
                <a:gd name="T42" fmla="*/ 2147483647 w 145"/>
                <a:gd name="T43" fmla="*/ 2147483647 h 158"/>
                <a:gd name="T44" fmla="*/ 2147483647 w 145"/>
                <a:gd name="T45" fmla="*/ 2147483647 h 158"/>
                <a:gd name="T46" fmla="*/ 2147483647 w 145"/>
                <a:gd name="T47" fmla="*/ 2147483647 h 158"/>
                <a:gd name="T48" fmla="*/ 2147483647 w 145"/>
                <a:gd name="T49" fmla="*/ 2147483647 h 158"/>
                <a:gd name="T50" fmla="*/ 2147483647 w 145"/>
                <a:gd name="T51" fmla="*/ 2147483647 h 158"/>
                <a:gd name="T52" fmla="*/ 2147483647 w 145"/>
                <a:gd name="T53" fmla="*/ 2147483647 h 158"/>
                <a:gd name="T54" fmla="*/ 2147483647 w 145"/>
                <a:gd name="T55" fmla="*/ 2147483647 h 158"/>
                <a:gd name="T56" fmla="*/ 2147483647 w 145"/>
                <a:gd name="T57" fmla="*/ 2147483647 h 158"/>
                <a:gd name="T58" fmla="*/ 2147483647 w 145"/>
                <a:gd name="T59" fmla="*/ 2147483647 h 158"/>
                <a:gd name="T60" fmla="*/ 2147483647 w 145"/>
                <a:gd name="T61" fmla="*/ 2147483647 h 158"/>
                <a:gd name="T62" fmla="*/ 2147483647 w 145"/>
                <a:gd name="T63" fmla="*/ 2147483647 h 158"/>
                <a:gd name="T64" fmla="*/ 2147483647 w 145"/>
                <a:gd name="T65" fmla="*/ 2147483647 h 158"/>
                <a:gd name="T66" fmla="*/ 2147483647 w 145"/>
                <a:gd name="T67" fmla="*/ 2147483647 h 158"/>
                <a:gd name="T68" fmla="*/ 2147483647 w 145"/>
                <a:gd name="T69" fmla="*/ 2147483647 h 158"/>
                <a:gd name="T70" fmla="*/ 2147483647 w 145"/>
                <a:gd name="T71" fmla="*/ 2147483647 h 158"/>
                <a:gd name="T72" fmla="*/ 2147483647 w 145"/>
                <a:gd name="T73" fmla="*/ 2147483647 h 158"/>
                <a:gd name="T74" fmla="*/ 2147483647 w 145"/>
                <a:gd name="T75" fmla="*/ 2147483647 h 158"/>
                <a:gd name="T76" fmla="*/ 2147483647 w 145"/>
                <a:gd name="T77" fmla="*/ 2147483647 h 158"/>
                <a:gd name="T78" fmla="*/ 2147483647 w 145"/>
                <a:gd name="T79" fmla="*/ 2147483647 h 158"/>
                <a:gd name="T80" fmla="*/ 2147483647 w 145"/>
                <a:gd name="T81" fmla="*/ 2147483647 h 158"/>
                <a:gd name="T82" fmla="*/ 2147483647 w 145"/>
                <a:gd name="T83" fmla="*/ 2147483647 h 158"/>
                <a:gd name="T84" fmla="*/ 2147483647 w 145"/>
                <a:gd name="T85" fmla="*/ 2147483647 h 158"/>
                <a:gd name="T86" fmla="*/ 2147483647 w 145"/>
                <a:gd name="T87" fmla="*/ 2147483647 h 1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5"/>
                <a:gd name="T133" fmla="*/ 0 h 158"/>
                <a:gd name="T134" fmla="*/ 145 w 145"/>
                <a:gd name="T135" fmla="*/ 158 h 1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5" h="158">
                  <a:moveTo>
                    <a:pt x="131" y="41"/>
                  </a:moveTo>
                  <a:cubicBezTo>
                    <a:pt x="129" y="40"/>
                    <a:pt x="128" y="40"/>
                    <a:pt x="126" y="39"/>
                  </a:cubicBezTo>
                  <a:cubicBezTo>
                    <a:pt x="122" y="37"/>
                    <a:pt x="118" y="35"/>
                    <a:pt x="114" y="33"/>
                  </a:cubicBezTo>
                  <a:cubicBezTo>
                    <a:pt x="113" y="33"/>
                    <a:pt x="112" y="33"/>
                    <a:pt x="111" y="32"/>
                  </a:cubicBezTo>
                  <a:cubicBezTo>
                    <a:pt x="106" y="30"/>
                    <a:pt x="101" y="28"/>
                    <a:pt x="96" y="26"/>
                  </a:cubicBezTo>
                  <a:cubicBezTo>
                    <a:pt x="95" y="26"/>
                    <a:pt x="94" y="25"/>
                    <a:pt x="92" y="25"/>
                  </a:cubicBezTo>
                  <a:cubicBezTo>
                    <a:pt x="88" y="23"/>
                    <a:pt x="84" y="22"/>
                    <a:pt x="80" y="20"/>
                  </a:cubicBezTo>
                  <a:cubicBezTo>
                    <a:pt x="79" y="20"/>
                    <a:pt x="77" y="19"/>
                    <a:pt x="76" y="19"/>
                  </a:cubicBezTo>
                  <a:cubicBezTo>
                    <a:pt x="71" y="17"/>
                    <a:pt x="65" y="15"/>
                    <a:pt x="60" y="14"/>
                  </a:cubicBezTo>
                  <a:cubicBezTo>
                    <a:pt x="59" y="13"/>
                    <a:pt x="58" y="13"/>
                    <a:pt x="58" y="13"/>
                  </a:cubicBezTo>
                  <a:cubicBezTo>
                    <a:pt x="54" y="12"/>
                    <a:pt x="51" y="11"/>
                    <a:pt x="48" y="10"/>
                  </a:cubicBezTo>
                  <a:cubicBezTo>
                    <a:pt x="47" y="10"/>
                    <a:pt x="45" y="9"/>
                    <a:pt x="43" y="9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5" y="6"/>
                    <a:pt x="29" y="5"/>
                    <a:pt x="24" y="4"/>
                  </a:cubicBezTo>
                  <a:cubicBezTo>
                    <a:pt x="23" y="4"/>
                    <a:pt x="22" y="3"/>
                    <a:pt x="21" y="3"/>
                  </a:cubicBezTo>
                  <a:cubicBezTo>
                    <a:pt x="15" y="2"/>
                    <a:pt x="10" y="1"/>
                    <a:pt x="4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" y="110"/>
                    <a:pt x="7" y="111"/>
                    <a:pt x="11" y="112"/>
                  </a:cubicBezTo>
                  <a:cubicBezTo>
                    <a:pt x="13" y="112"/>
                    <a:pt x="15" y="113"/>
                    <a:pt x="16" y="113"/>
                  </a:cubicBezTo>
                  <a:cubicBezTo>
                    <a:pt x="17" y="114"/>
                    <a:pt x="18" y="114"/>
                    <a:pt x="19" y="114"/>
                  </a:cubicBezTo>
                  <a:cubicBezTo>
                    <a:pt x="20" y="114"/>
                    <a:pt x="21" y="114"/>
                    <a:pt x="22" y="115"/>
                  </a:cubicBezTo>
                  <a:cubicBezTo>
                    <a:pt x="25" y="115"/>
                    <a:pt x="29" y="116"/>
                    <a:pt x="32" y="117"/>
                  </a:cubicBezTo>
                  <a:cubicBezTo>
                    <a:pt x="33" y="118"/>
                    <a:pt x="34" y="118"/>
                    <a:pt x="35" y="118"/>
                  </a:cubicBezTo>
                  <a:cubicBezTo>
                    <a:pt x="35" y="118"/>
                    <a:pt x="36" y="118"/>
                    <a:pt x="36" y="118"/>
                  </a:cubicBezTo>
                  <a:cubicBezTo>
                    <a:pt x="37" y="118"/>
                    <a:pt x="37" y="119"/>
                    <a:pt x="38" y="119"/>
                  </a:cubicBezTo>
                  <a:cubicBezTo>
                    <a:pt x="39" y="119"/>
                    <a:pt x="41" y="120"/>
                    <a:pt x="43" y="120"/>
                  </a:cubicBezTo>
                  <a:cubicBezTo>
                    <a:pt x="46" y="121"/>
                    <a:pt x="49" y="122"/>
                    <a:pt x="52" y="123"/>
                  </a:cubicBezTo>
                  <a:cubicBezTo>
                    <a:pt x="52" y="123"/>
                    <a:pt x="53" y="123"/>
                    <a:pt x="54" y="124"/>
                  </a:cubicBezTo>
                  <a:cubicBezTo>
                    <a:pt x="58" y="125"/>
                    <a:pt x="63" y="127"/>
                    <a:pt x="67" y="128"/>
                  </a:cubicBezTo>
                  <a:cubicBezTo>
                    <a:pt x="68" y="128"/>
                    <a:pt x="68" y="129"/>
                    <a:pt x="69" y="129"/>
                  </a:cubicBezTo>
                  <a:cubicBezTo>
                    <a:pt x="70" y="129"/>
                    <a:pt x="70" y="129"/>
                    <a:pt x="71" y="129"/>
                  </a:cubicBezTo>
                  <a:cubicBezTo>
                    <a:pt x="71" y="130"/>
                    <a:pt x="72" y="130"/>
                    <a:pt x="73" y="130"/>
                  </a:cubicBezTo>
                  <a:cubicBezTo>
                    <a:pt x="77" y="132"/>
                    <a:pt x="81" y="133"/>
                    <a:pt x="85" y="135"/>
                  </a:cubicBezTo>
                  <a:cubicBezTo>
                    <a:pt x="86" y="135"/>
                    <a:pt x="87" y="136"/>
                    <a:pt x="89" y="136"/>
                  </a:cubicBezTo>
                  <a:cubicBezTo>
                    <a:pt x="89" y="136"/>
                    <a:pt x="90" y="137"/>
                    <a:pt x="91" y="137"/>
                  </a:cubicBezTo>
                  <a:cubicBezTo>
                    <a:pt x="95" y="139"/>
                    <a:pt x="99" y="140"/>
                    <a:pt x="103" y="142"/>
                  </a:cubicBezTo>
                  <a:cubicBezTo>
                    <a:pt x="103" y="142"/>
                    <a:pt x="104" y="142"/>
                    <a:pt x="104" y="143"/>
                  </a:cubicBezTo>
                  <a:cubicBezTo>
                    <a:pt x="105" y="143"/>
                    <a:pt x="105" y="143"/>
                    <a:pt x="106" y="143"/>
                  </a:cubicBezTo>
                  <a:cubicBezTo>
                    <a:pt x="109" y="145"/>
                    <a:pt x="111" y="146"/>
                    <a:pt x="114" y="147"/>
                  </a:cubicBezTo>
                  <a:cubicBezTo>
                    <a:pt x="115" y="148"/>
                    <a:pt x="116" y="148"/>
                    <a:pt x="118" y="149"/>
                  </a:cubicBezTo>
                  <a:cubicBezTo>
                    <a:pt x="119" y="150"/>
                    <a:pt x="121" y="150"/>
                    <a:pt x="122" y="151"/>
                  </a:cubicBezTo>
                  <a:cubicBezTo>
                    <a:pt x="127" y="153"/>
                    <a:pt x="131" y="156"/>
                    <a:pt x="136" y="15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0" y="46"/>
                    <a:pt x="135" y="43"/>
                    <a:pt x="131" y="41"/>
                  </a:cubicBezTo>
                  <a:close/>
                </a:path>
              </a:pathLst>
            </a:custGeom>
            <a:gradFill rotWithShape="1">
              <a:gsLst>
                <a:gs pos="0">
                  <a:srgbClr val="434343"/>
                </a:gs>
                <a:gs pos="100000">
                  <a:srgbClr val="919191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26"/>
            <p:cNvSpPr>
              <a:spLocks/>
            </p:cNvSpPr>
            <p:nvPr/>
          </p:nvSpPr>
          <p:spPr bwMode="gray">
            <a:xfrm>
              <a:off x="2570163" y="2566988"/>
              <a:ext cx="1214437" cy="833437"/>
            </a:xfrm>
            <a:custGeom>
              <a:avLst/>
              <a:gdLst>
                <a:gd name="T0" fmla="*/ 2147483647 w 432"/>
                <a:gd name="T1" fmla="*/ 0 h 296"/>
                <a:gd name="T2" fmla="*/ 2147483647 w 432"/>
                <a:gd name="T3" fmla="*/ 2147483647 h 296"/>
                <a:gd name="T4" fmla="*/ 2147483647 w 432"/>
                <a:gd name="T5" fmla="*/ 2147483647 h 296"/>
                <a:gd name="T6" fmla="*/ 2147483647 w 432"/>
                <a:gd name="T7" fmla="*/ 2147483647 h 296"/>
                <a:gd name="T8" fmla="*/ 2147483647 w 432"/>
                <a:gd name="T9" fmla="*/ 2147483647 h 296"/>
                <a:gd name="T10" fmla="*/ 2147483647 w 432"/>
                <a:gd name="T11" fmla="*/ 2147483647 h 296"/>
                <a:gd name="T12" fmla="*/ 0 w 432"/>
                <a:gd name="T13" fmla="*/ 2147483647 h 296"/>
                <a:gd name="T14" fmla="*/ 2147483647 w 432"/>
                <a:gd name="T15" fmla="*/ 2147483647 h 296"/>
                <a:gd name="T16" fmla="*/ 2147483647 w 432"/>
                <a:gd name="T17" fmla="*/ 2147483647 h 296"/>
                <a:gd name="T18" fmla="*/ 2147483647 w 432"/>
                <a:gd name="T19" fmla="*/ 2147483647 h 296"/>
                <a:gd name="T20" fmla="*/ 2147483647 w 432"/>
                <a:gd name="T21" fmla="*/ 0 h 2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2"/>
                <a:gd name="T34" fmla="*/ 0 h 296"/>
                <a:gd name="T35" fmla="*/ 432 w 432"/>
                <a:gd name="T36" fmla="*/ 296 h 2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2" h="296">
                  <a:moveTo>
                    <a:pt x="229" y="0"/>
                  </a:moveTo>
                  <a:cubicBezTo>
                    <a:pt x="432" y="204"/>
                    <a:pt x="432" y="204"/>
                    <a:pt x="432" y="204"/>
                  </a:cubicBezTo>
                  <a:cubicBezTo>
                    <a:pt x="422" y="210"/>
                    <a:pt x="412" y="217"/>
                    <a:pt x="402" y="224"/>
                  </a:cubicBezTo>
                  <a:cubicBezTo>
                    <a:pt x="392" y="231"/>
                    <a:pt x="383" y="238"/>
                    <a:pt x="374" y="246"/>
                  </a:cubicBezTo>
                  <a:cubicBezTo>
                    <a:pt x="365" y="253"/>
                    <a:pt x="356" y="261"/>
                    <a:pt x="348" y="270"/>
                  </a:cubicBezTo>
                  <a:cubicBezTo>
                    <a:pt x="339" y="278"/>
                    <a:pt x="331" y="287"/>
                    <a:pt x="324" y="29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7" y="155"/>
                    <a:pt x="34" y="138"/>
                    <a:pt x="52" y="122"/>
                  </a:cubicBezTo>
                  <a:cubicBezTo>
                    <a:pt x="69" y="106"/>
                    <a:pt x="88" y="91"/>
                    <a:pt x="107" y="76"/>
                  </a:cubicBezTo>
                  <a:cubicBezTo>
                    <a:pt x="126" y="62"/>
                    <a:pt x="146" y="49"/>
                    <a:pt x="166" y="36"/>
                  </a:cubicBezTo>
                  <a:cubicBezTo>
                    <a:pt x="187" y="23"/>
                    <a:pt x="207" y="11"/>
                    <a:pt x="2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gray">
            <a:xfrm>
              <a:off x="3481388" y="3141663"/>
              <a:ext cx="330200" cy="563562"/>
            </a:xfrm>
            <a:custGeom>
              <a:avLst/>
              <a:gdLst>
                <a:gd name="T0" fmla="*/ 2147483647 w 118"/>
                <a:gd name="T1" fmla="*/ 0 h 201"/>
                <a:gd name="T2" fmla="*/ 2147483647 w 118"/>
                <a:gd name="T3" fmla="*/ 2147483647 h 201"/>
                <a:gd name="T4" fmla="*/ 2147483647 w 118"/>
                <a:gd name="T5" fmla="*/ 2147483647 h 201"/>
                <a:gd name="T6" fmla="*/ 2147483647 w 118"/>
                <a:gd name="T7" fmla="*/ 2147483647 h 201"/>
                <a:gd name="T8" fmla="*/ 2147483647 w 118"/>
                <a:gd name="T9" fmla="*/ 2147483647 h 201"/>
                <a:gd name="T10" fmla="*/ 2147483647 w 118"/>
                <a:gd name="T11" fmla="*/ 2147483647 h 201"/>
                <a:gd name="T12" fmla="*/ 2147483647 w 118"/>
                <a:gd name="T13" fmla="*/ 2147483647 h 201"/>
                <a:gd name="T14" fmla="*/ 2147483647 w 118"/>
                <a:gd name="T15" fmla="*/ 2147483647 h 201"/>
                <a:gd name="T16" fmla="*/ 2147483647 w 118"/>
                <a:gd name="T17" fmla="*/ 2147483647 h 201"/>
                <a:gd name="T18" fmla="*/ 2147483647 w 118"/>
                <a:gd name="T19" fmla="*/ 2147483647 h 201"/>
                <a:gd name="T20" fmla="*/ 2147483647 w 118"/>
                <a:gd name="T21" fmla="*/ 2147483647 h 201"/>
                <a:gd name="T22" fmla="*/ 2147483647 w 118"/>
                <a:gd name="T23" fmla="*/ 2147483647 h 201"/>
                <a:gd name="T24" fmla="*/ 2147483647 w 118"/>
                <a:gd name="T25" fmla="*/ 2147483647 h 201"/>
                <a:gd name="T26" fmla="*/ 2147483647 w 118"/>
                <a:gd name="T27" fmla="*/ 2147483647 h 201"/>
                <a:gd name="T28" fmla="*/ 2147483647 w 118"/>
                <a:gd name="T29" fmla="*/ 2147483647 h 201"/>
                <a:gd name="T30" fmla="*/ 2147483647 w 118"/>
                <a:gd name="T31" fmla="*/ 2147483647 h 201"/>
                <a:gd name="T32" fmla="*/ 0 w 118"/>
                <a:gd name="T33" fmla="*/ 2147483647 h 201"/>
                <a:gd name="T34" fmla="*/ 2147483647 w 118"/>
                <a:gd name="T35" fmla="*/ 2147483647 h 201"/>
                <a:gd name="T36" fmla="*/ 2147483647 w 118"/>
                <a:gd name="T37" fmla="*/ 2147483647 h 201"/>
                <a:gd name="T38" fmla="*/ 2147483647 w 118"/>
                <a:gd name="T39" fmla="*/ 2147483647 h 201"/>
                <a:gd name="T40" fmla="*/ 2147483647 w 118"/>
                <a:gd name="T41" fmla="*/ 2147483647 h 201"/>
                <a:gd name="T42" fmla="*/ 2147483647 w 118"/>
                <a:gd name="T43" fmla="*/ 2147483647 h 201"/>
                <a:gd name="T44" fmla="*/ 2147483647 w 118"/>
                <a:gd name="T45" fmla="*/ 2147483647 h 201"/>
                <a:gd name="T46" fmla="*/ 2147483647 w 118"/>
                <a:gd name="T47" fmla="*/ 2147483647 h 201"/>
                <a:gd name="T48" fmla="*/ 2147483647 w 118"/>
                <a:gd name="T49" fmla="*/ 2147483647 h 201"/>
                <a:gd name="T50" fmla="*/ 2147483647 w 118"/>
                <a:gd name="T51" fmla="*/ 2147483647 h 201"/>
                <a:gd name="T52" fmla="*/ 2147483647 w 118"/>
                <a:gd name="T53" fmla="*/ 2147483647 h 201"/>
                <a:gd name="T54" fmla="*/ 2147483647 w 118"/>
                <a:gd name="T55" fmla="*/ 2147483647 h 201"/>
                <a:gd name="T56" fmla="*/ 2147483647 w 118"/>
                <a:gd name="T57" fmla="*/ 2147483647 h 201"/>
                <a:gd name="T58" fmla="*/ 2147483647 w 118"/>
                <a:gd name="T59" fmla="*/ 2147483647 h 201"/>
                <a:gd name="T60" fmla="*/ 2147483647 w 118"/>
                <a:gd name="T61" fmla="*/ 2147483647 h 201"/>
                <a:gd name="T62" fmla="*/ 2147483647 w 118"/>
                <a:gd name="T63" fmla="*/ 2147483647 h 201"/>
                <a:gd name="T64" fmla="*/ 2147483647 w 118"/>
                <a:gd name="T65" fmla="*/ 2147483647 h 201"/>
                <a:gd name="T66" fmla="*/ 2147483647 w 118"/>
                <a:gd name="T67" fmla="*/ 2147483647 h 201"/>
                <a:gd name="T68" fmla="*/ 2147483647 w 118"/>
                <a:gd name="T69" fmla="*/ 2147483647 h 201"/>
                <a:gd name="T70" fmla="*/ 2147483647 w 118"/>
                <a:gd name="T71" fmla="*/ 2147483647 h 201"/>
                <a:gd name="T72" fmla="*/ 2147483647 w 118"/>
                <a:gd name="T73" fmla="*/ 2147483647 h 201"/>
                <a:gd name="T74" fmla="*/ 2147483647 w 118"/>
                <a:gd name="T75" fmla="*/ 2147483647 h 201"/>
                <a:gd name="T76" fmla="*/ 2147483647 w 118"/>
                <a:gd name="T77" fmla="*/ 2147483647 h 201"/>
                <a:gd name="T78" fmla="*/ 2147483647 w 118"/>
                <a:gd name="T79" fmla="*/ 2147483647 h 201"/>
                <a:gd name="T80" fmla="*/ 2147483647 w 118"/>
                <a:gd name="T81" fmla="*/ 2147483647 h 201"/>
                <a:gd name="T82" fmla="*/ 2147483647 w 118"/>
                <a:gd name="T83" fmla="*/ 2147483647 h 201"/>
                <a:gd name="T84" fmla="*/ 2147483647 w 118"/>
                <a:gd name="T85" fmla="*/ 2147483647 h 201"/>
                <a:gd name="T86" fmla="*/ 2147483647 w 118"/>
                <a:gd name="T87" fmla="*/ 0 h 2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"/>
                <a:gd name="T133" fmla="*/ 0 h 201"/>
                <a:gd name="T134" fmla="*/ 118 w 118"/>
                <a:gd name="T135" fmla="*/ 201 h 2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" h="201">
                  <a:moveTo>
                    <a:pt x="108" y="0"/>
                  </a:moveTo>
                  <a:cubicBezTo>
                    <a:pt x="103" y="3"/>
                    <a:pt x="98" y="6"/>
                    <a:pt x="94" y="9"/>
                  </a:cubicBezTo>
                  <a:cubicBezTo>
                    <a:pt x="92" y="10"/>
                    <a:pt x="91" y="11"/>
                    <a:pt x="89" y="12"/>
                  </a:cubicBezTo>
                  <a:cubicBezTo>
                    <a:pt x="86" y="14"/>
                    <a:pt x="83" y="16"/>
                    <a:pt x="80" y="18"/>
                  </a:cubicBezTo>
                  <a:cubicBezTo>
                    <a:pt x="78" y="20"/>
                    <a:pt x="77" y="21"/>
                    <a:pt x="75" y="22"/>
                  </a:cubicBezTo>
                  <a:cubicBezTo>
                    <a:pt x="72" y="24"/>
                    <a:pt x="69" y="26"/>
                    <a:pt x="66" y="28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58" y="34"/>
                    <a:pt x="56" y="37"/>
                    <a:pt x="53" y="39"/>
                  </a:cubicBezTo>
                  <a:cubicBezTo>
                    <a:pt x="51" y="40"/>
                    <a:pt x="50" y="42"/>
                    <a:pt x="48" y="43"/>
                  </a:cubicBezTo>
                  <a:cubicBezTo>
                    <a:pt x="45" y="46"/>
                    <a:pt x="42" y="49"/>
                    <a:pt x="38" y="52"/>
                  </a:cubicBezTo>
                  <a:cubicBezTo>
                    <a:pt x="38" y="52"/>
                    <a:pt x="37" y="53"/>
                    <a:pt x="36" y="54"/>
                  </a:cubicBezTo>
                  <a:cubicBezTo>
                    <a:pt x="32" y="57"/>
                    <a:pt x="28" y="61"/>
                    <a:pt x="24" y="65"/>
                  </a:cubicBezTo>
                  <a:cubicBezTo>
                    <a:pt x="23" y="66"/>
                    <a:pt x="22" y="67"/>
                    <a:pt x="21" y="68"/>
                  </a:cubicBezTo>
                  <a:cubicBezTo>
                    <a:pt x="19" y="70"/>
                    <a:pt x="17" y="73"/>
                    <a:pt x="15" y="75"/>
                  </a:cubicBezTo>
                  <a:cubicBezTo>
                    <a:pt x="14" y="76"/>
                    <a:pt x="13" y="77"/>
                    <a:pt x="12" y="78"/>
                  </a:cubicBezTo>
                  <a:cubicBezTo>
                    <a:pt x="12" y="78"/>
                    <a:pt x="12" y="78"/>
                    <a:pt x="11" y="79"/>
                  </a:cubicBezTo>
                  <a:cubicBezTo>
                    <a:pt x="8" y="83"/>
                    <a:pt x="4" y="87"/>
                    <a:pt x="0" y="92"/>
                  </a:cubicBezTo>
                  <a:cubicBezTo>
                    <a:pt x="15" y="201"/>
                    <a:pt x="15" y="201"/>
                    <a:pt x="15" y="201"/>
                  </a:cubicBezTo>
                  <a:cubicBezTo>
                    <a:pt x="16" y="200"/>
                    <a:pt x="17" y="198"/>
                    <a:pt x="18" y="197"/>
                  </a:cubicBezTo>
                  <a:cubicBezTo>
                    <a:pt x="19" y="196"/>
                    <a:pt x="21" y="194"/>
                    <a:pt x="22" y="193"/>
                  </a:cubicBezTo>
                  <a:cubicBezTo>
                    <a:pt x="23" y="191"/>
                    <a:pt x="24" y="190"/>
                    <a:pt x="25" y="189"/>
                  </a:cubicBezTo>
                  <a:cubicBezTo>
                    <a:pt x="25" y="188"/>
                    <a:pt x="26" y="188"/>
                    <a:pt x="26" y="188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8" y="186"/>
                    <a:pt x="29" y="185"/>
                  </a:cubicBezTo>
                  <a:cubicBezTo>
                    <a:pt x="31" y="182"/>
                    <a:pt x="33" y="180"/>
                    <a:pt x="35" y="178"/>
                  </a:cubicBezTo>
                  <a:cubicBezTo>
                    <a:pt x="36" y="177"/>
                    <a:pt x="37" y="176"/>
                    <a:pt x="37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2" y="171"/>
                    <a:pt x="45" y="167"/>
                    <a:pt x="49" y="164"/>
                  </a:cubicBezTo>
                  <a:cubicBezTo>
                    <a:pt x="49" y="164"/>
                    <a:pt x="49" y="164"/>
                    <a:pt x="49" y="163"/>
                  </a:cubicBezTo>
                  <a:cubicBezTo>
                    <a:pt x="50" y="163"/>
                    <a:pt x="51" y="162"/>
                    <a:pt x="52" y="161"/>
                  </a:cubicBezTo>
                  <a:cubicBezTo>
                    <a:pt x="55" y="158"/>
                    <a:pt x="58" y="155"/>
                    <a:pt x="61" y="152"/>
                  </a:cubicBezTo>
                  <a:cubicBezTo>
                    <a:pt x="62" y="152"/>
                    <a:pt x="62" y="152"/>
                    <a:pt x="62" y="151"/>
                  </a:cubicBezTo>
                  <a:cubicBezTo>
                    <a:pt x="63" y="151"/>
                    <a:pt x="64" y="150"/>
                    <a:pt x="65" y="149"/>
                  </a:cubicBezTo>
                  <a:cubicBezTo>
                    <a:pt x="67" y="147"/>
                    <a:pt x="69" y="146"/>
                    <a:pt x="71" y="144"/>
                  </a:cubicBezTo>
                  <a:cubicBezTo>
                    <a:pt x="72" y="144"/>
                    <a:pt x="73" y="143"/>
                    <a:pt x="74" y="142"/>
                  </a:cubicBezTo>
                  <a:cubicBezTo>
                    <a:pt x="75" y="141"/>
                    <a:pt x="77" y="139"/>
                    <a:pt x="78" y="138"/>
                  </a:cubicBezTo>
                  <a:cubicBezTo>
                    <a:pt x="81" y="136"/>
                    <a:pt x="84" y="134"/>
                    <a:pt x="87" y="132"/>
                  </a:cubicBezTo>
                  <a:cubicBezTo>
                    <a:pt x="87" y="131"/>
                    <a:pt x="88" y="130"/>
                    <a:pt x="89" y="130"/>
                  </a:cubicBezTo>
                  <a:cubicBezTo>
                    <a:pt x="90" y="129"/>
                    <a:pt x="91" y="129"/>
                    <a:pt x="91" y="128"/>
                  </a:cubicBezTo>
                  <a:cubicBezTo>
                    <a:pt x="92" y="128"/>
                    <a:pt x="93" y="127"/>
                    <a:pt x="94" y="126"/>
                  </a:cubicBezTo>
                  <a:cubicBezTo>
                    <a:pt x="96" y="125"/>
                    <a:pt x="98" y="123"/>
                    <a:pt x="100" y="122"/>
                  </a:cubicBezTo>
                  <a:cubicBezTo>
                    <a:pt x="102" y="121"/>
                    <a:pt x="103" y="120"/>
                    <a:pt x="105" y="119"/>
                  </a:cubicBezTo>
                  <a:cubicBezTo>
                    <a:pt x="109" y="116"/>
                    <a:pt x="114" y="113"/>
                    <a:pt x="118" y="110"/>
                  </a:cubicBezTo>
                  <a:lnTo>
                    <a:pt x="10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28"/>
            <p:cNvSpPr>
              <a:spLocks/>
            </p:cNvSpPr>
            <p:nvPr/>
          </p:nvSpPr>
          <p:spPr bwMode="gray">
            <a:xfrm>
              <a:off x="2570163" y="3051175"/>
              <a:ext cx="954087" cy="654050"/>
            </a:xfrm>
            <a:custGeom>
              <a:avLst/>
              <a:gdLst>
                <a:gd name="T0" fmla="*/ 2147483647 w 335"/>
                <a:gd name="T1" fmla="*/ 2147483647 h 230"/>
                <a:gd name="T2" fmla="*/ 2147483647 w 335"/>
                <a:gd name="T3" fmla="*/ 2147483647 h 230"/>
                <a:gd name="T4" fmla="*/ 2147483647 w 335"/>
                <a:gd name="T5" fmla="*/ 2147483647 h 230"/>
                <a:gd name="T6" fmla="*/ 0 w 335"/>
                <a:gd name="T7" fmla="*/ 0 h 230"/>
                <a:gd name="T8" fmla="*/ 2147483647 w 335"/>
                <a:gd name="T9" fmla="*/ 2147483647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230"/>
                <a:gd name="T17" fmla="*/ 335 w 335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230">
                  <a:moveTo>
                    <a:pt x="320" y="123"/>
                  </a:moveTo>
                  <a:lnTo>
                    <a:pt x="335" y="230"/>
                  </a:lnTo>
                  <a:lnTo>
                    <a:pt x="27" y="109"/>
                  </a:lnTo>
                  <a:lnTo>
                    <a:pt x="0" y="0"/>
                  </a:lnTo>
                  <a:lnTo>
                    <a:pt x="320" y="123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gray">
            <a:xfrm>
              <a:off x="5330825" y="3141663"/>
              <a:ext cx="331788" cy="566737"/>
            </a:xfrm>
            <a:custGeom>
              <a:avLst/>
              <a:gdLst>
                <a:gd name="T0" fmla="*/ 2147483647 w 118"/>
                <a:gd name="T1" fmla="*/ 2147483647 h 202"/>
                <a:gd name="T2" fmla="*/ 2147483647 w 118"/>
                <a:gd name="T3" fmla="*/ 2147483647 h 202"/>
                <a:gd name="T4" fmla="*/ 2147483647 w 118"/>
                <a:gd name="T5" fmla="*/ 2147483647 h 202"/>
                <a:gd name="T6" fmla="*/ 2147483647 w 118"/>
                <a:gd name="T7" fmla="*/ 0 h 202"/>
                <a:gd name="T8" fmla="*/ 0 w 118"/>
                <a:gd name="T9" fmla="*/ 2147483647 h 202"/>
                <a:gd name="T10" fmla="*/ 2147483647 w 118"/>
                <a:gd name="T11" fmla="*/ 2147483647 h 202"/>
                <a:gd name="T12" fmla="*/ 2147483647 w 118"/>
                <a:gd name="T13" fmla="*/ 2147483647 h 202"/>
                <a:gd name="T14" fmla="*/ 2147483647 w 118"/>
                <a:gd name="T15" fmla="*/ 2147483647 h 202"/>
                <a:gd name="T16" fmla="*/ 2147483647 w 118"/>
                <a:gd name="T17" fmla="*/ 2147483647 h 202"/>
                <a:gd name="T18" fmla="*/ 2147483647 w 118"/>
                <a:gd name="T19" fmla="*/ 2147483647 h 202"/>
                <a:gd name="T20" fmla="*/ 2147483647 w 118"/>
                <a:gd name="T21" fmla="*/ 2147483647 h 2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8"/>
                <a:gd name="T34" fmla="*/ 0 h 202"/>
                <a:gd name="T35" fmla="*/ 118 w 118"/>
                <a:gd name="T36" fmla="*/ 202 h 2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8" h="202">
                  <a:moveTo>
                    <a:pt x="95" y="66"/>
                  </a:moveTo>
                  <a:cubicBezTo>
                    <a:pt x="86" y="58"/>
                    <a:pt x="78" y="50"/>
                    <a:pt x="69" y="42"/>
                  </a:cubicBezTo>
                  <a:cubicBezTo>
                    <a:pt x="60" y="34"/>
                    <a:pt x="50" y="27"/>
                    <a:pt x="40" y="20"/>
                  </a:cubicBezTo>
                  <a:cubicBezTo>
                    <a:pt x="31" y="13"/>
                    <a:pt x="21" y="7"/>
                    <a:pt x="10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0" y="116"/>
                    <a:pt x="20" y="123"/>
                    <a:pt x="29" y="130"/>
                  </a:cubicBezTo>
                  <a:cubicBezTo>
                    <a:pt x="38" y="137"/>
                    <a:pt x="47" y="144"/>
                    <a:pt x="56" y="152"/>
                  </a:cubicBezTo>
                  <a:cubicBezTo>
                    <a:pt x="65" y="160"/>
                    <a:pt x="73" y="168"/>
                    <a:pt x="81" y="176"/>
                  </a:cubicBezTo>
                  <a:cubicBezTo>
                    <a:pt x="89" y="184"/>
                    <a:pt x="96" y="193"/>
                    <a:pt x="103" y="20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11" y="83"/>
                    <a:pt x="103" y="74"/>
                    <a:pt x="95" y="66"/>
                  </a:cubicBez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30"/>
            <p:cNvSpPr>
              <a:spLocks/>
            </p:cNvSpPr>
            <p:nvPr/>
          </p:nvSpPr>
          <p:spPr bwMode="gray">
            <a:xfrm>
              <a:off x="5359400" y="2566988"/>
              <a:ext cx="1214438" cy="833437"/>
            </a:xfrm>
            <a:custGeom>
              <a:avLst/>
              <a:gdLst>
                <a:gd name="T0" fmla="*/ 2147483647 w 432"/>
                <a:gd name="T1" fmla="*/ 0 h 296"/>
                <a:gd name="T2" fmla="*/ 2147483647 w 432"/>
                <a:gd name="T3" fmla="*/ 2147483647 h 296"/>
                <a:gd name="T4" fmla="*/ 2147483647 w 432"/>
                <a:gd name="T5" fmla="*/ 2147483647 h 296"/>
                <a:gd name="T6" fmla="*/ 2147483647 w 432"/>
                <a:gd name="T7" fmla="*/ 2147483647 h 296"/>
                <a:gd name="T8" fmla="*/ 2147483647 w 432"/>
                <a:gd name="T9" fmla="*/ 2147483647 h 296"/>
                <a:gd name="T10" fmla="*/ 2147483647 w 432"/>
                <a:gd name="T11" fmla="*/ 2147483647 h 296"/>
                <a:gd name="T12" fmla="*/ 2147483647 w 432"/>
                <a:gd name="T13" fmla="*/ 2147483647 h 296"/>
                <a:gd name="T14" fmla="*/ 2147483647 w 432"/>
                <a:gd name="T15" fmla="*/ 2147483647 h 296"/>
                <a:gd name="T16" fmla="*/ 2147483647 w 432"/>
                <a:gd name="T17" fmla="*/ 2147483647 h 296"/>
                <a:gd name="T18" fmla="*/ 0 w 432"/>
                <a:gd name="T19" fmla="*/ 2147483647 h 296"/>
                <a:gd name="T20" fmla="*/ 2147483647 w 432"/>
                <a:gd name="T21" fmla="*/ 0 h 2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2"/>
                <a:gd name="T34" fmla="*/ 0 h 296"/>
                <a:gd name="T35" fmla="*/ 432 w 432"/>
                <a:gd name="T36" fmla="*/ 296 h 2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2" h="296">
                  <a:moveTo>
                    <a:pt x="204" y="0"/>
                  </a:moveTo>
                  <a:cubicBezTo>
                    <a:pt x="225" y="12"/>
                    <a:pt x="246" y="24"/>
                    <a:pt x="267" y="36"/>
                  </a:cubicBezTo>
                  <a:cubicBezTo>
                    <a:pt x="287" y="49"/>
                    <a:pt x="307" y="63"/>
                    <a:pt x="326" y="77"/>
                  </a:cubicBezTo>
                  <a:cubicBezTo>
                    <a:pt x="345" y="92"/>
                    <a:pt x="363" y="107"/>
                    <a:pt x="381" y="123"/>
                  </a:cubicBezTo>
                  <a:cubicBezTo>
                    <a:pt x="399" y="139"/>
                    <a:pt x="416" y="156"/>
                    <a:pt x="432" y="173"/>
                  </a:cubicBezTo>
                  <a:cubicBezTo>
                    <a:pt x="108" y="296"/>
                    <a:pt x="108" y="296"/>
                    <a:pt x="108" y="296"/>
                  </a:cubicBezTo>
                  <a:cubicBezTo>
                    <a:pt x="101" y="287"/>
                    <a:pt x="93" y="278"/>
                    <a:pt x="85" y="270"/>
                  </a:cubicBezTo>
                  <a:cubicBezTo>
                    <a:pt x="76" y="262"/>
                    <a:pt x="68" y="254"/>
                    <a:pt x="59" y="246"/>
                  </a:cubicBezTo>
                  <a:cubicBezTo>
                    <a:pt x="50" y="238"/>
                    <a:pt x="40" y="231"/>
                    <a:pt x="30" y="224"/>
                  </a:cubicBezTo>
                  <a:cubicBezTo>
                    <a:pt x="21" y="217"/>
                    <a:pt x="11" y="211"/>
                    <a:pt x="0" y="204"/>
                  </a:cubicBezTo>
                  <a:lnTo>
                    <a:pt x="204" y="0"/>
                  </a:ln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31"/>
            <p:cNvSpPr>
              <a:spLocks/>
            </p:cNvSpPr>
            <p:nvPr/>
          </p:nvSpPr>
          <p:spPr bwMode="gray">
            <a:xfrm>
              <a:off x="5619750" y="3054350"/>
              <a:ext cx="954088" cy="654050"/>
            </a:xfrm>
            <a:custGeom>
              <a:avLst/>
              <a:gdLst>
                <a:gd name="T0" fmla="*/ 2147483647 w 335"/>
                <a:gd name="T1" fmla="*/ 0 h 230"/>
                <a:gd name="T2" fmla="*/ 2147483647 w 335"/>
                <a:gd name="T3" fmla="*/ 2147483647 h 230"/>
                <a:gd name="T4" fmla="*/ 0 w 335"/>
                <a:gd name="T5" fmla="*/ 2147483647 h 230"/>
                <a:gd name="T6" fmla="*/ 2147483647 w 335"/>
                <a:gd name="T7" fmla="*/ 2147483647 h 230"/>
                <a:gd name="T8" fmla="*/ 2147483647 w 335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230"/>
                <a:gd name="T17" fmla="*/ 335 w 335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230">
                  <a:moveTo>
                    <a:pt x="335" y="0"/>
                  </a:moveTo>
                  <a:lnTo>
                    <a:pt x="309" y="109"/>
                  </a:lnTo>
                  <a:lnTo>
                    <a:pt x="0" y="230"/>
                  </a:lnTo>
                  <a:lnTo>
                    <a:pt x="15" y="12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gray">
            <a:xfrm>
              <a:off x="5675313" y="3468688"/>
              <a:ext cx="195262" cy="696912"/>
            </a:xfrm>
            <a:custGeom>
              <a:avLst/>
              <a:gdLst>
                <a:gd name="T0" fmla="*/ 2147483647 w 70"/>
                <a:gd name="T1" fmla="*/ 2147483647 h 248"/>
                <a:gd name="T2" fmla="*/ 2147483647 w 70"/>
                <a:gd name="T3" fmla="*/ 2147483647 h 248"/>
                <a:gd name="T4" fmla="*/ 2147483647 w 70"/>
                <a:gd name="T5" fmla="*/ 2147483647 h 248"/>
                <a:gd name="T6" fmla="*/ 2147483647 w 70"/>
                <a:gd name="T7" fmla="*/ 0 h 248"/>
                <a:gd name="T8" fmla="*/ 0 w 70"/>
                <a:gd name="T9" fmla="*/ 2147483647 h 248"/>
                <a:gd name="T10" fmla="*/ 2147483647 w 70"/>
                <a:gd name="T11" fmla="*/ 2147483647 h 248"/>
                <a:gd name="T12" fmla="*/ 2147483647 w 70"/>
                <a:gd name="T13" fmla="*/ 2147483647 h 248"/>
                <a:gd name="T14" fmla="*/ 2147483647 w 70"/>
                <a:gd name="T15" fmla="*/ 2147483647 h 248"/>
                <a:gd name="T16" fmla="*/ 2147483647 w 70"/>
                <a:gd name="T17" fmla="*/ 2147483647 h 248"/>
                <a:gd name="T18" fmla="*/ 2147483647 w 70"/>
                <a:gd name="T19" fmla="*/ 2147483647 h 248"/>
                <a:gd name="T20" fmla="*/ 2147483647 w 70"/>
                <a:gd name="T21" fmla="*/ 2147483647 h 2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248"/>
                <a:gd name="T35" fmla="*/ 70 w 70"/>
                <a:gd name="T36" fmla="*/ 248 h 2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248">
                  <a:moveTo>
                    <a:pt x="62" y="102"/>
                  </a:moveTo>
                  <a:cubicBezTo>
                    <a:pt x="59" y="90"/>
                    <a:pt x="55" y="78"/>
                    <a:pt x="51" y="66"/>
                  </a:cubicBezTo>
                  <a:cubicBezTo>
                    <a:pt x="46" y="54"/>
                    <a:pt x="41" y="43"/>
                    <a:pt x="35" y="32"/>
                  </a:cubicBezTo>
                  <a:cubicBezTo>
                    <a:pt x="29" y="21"/>
                    <a:pt x="22" y="11"/>
                    <a:pt x="15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6" y="120"/>
                    <a:pt x="12" y="130"/>
                    <a:pt x="18" y="141"/>
                  </a:cubicBezTo>
                  <a:cubicBezTo>
                    <a:pt x="24" y="152"/>
                    <a:pt x="29" y="163"/>
                    <a:pt x="33" y="175"/>
                  </a:cubicBezTo>
                  <a:cubicBezTo>
                    <a:pt x="38" y="186"/>
                    <a:pt x="41" y="198"/>
                    <a:pt x="44" y="210"/>
                  </a:cubicBezTo>
                  <a:cubicBezTo>
                    <a:pt x="48" y="223"/>
                    <a:pt x="50" y="235"/>
                    <a:pt x="51" y="248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8" y="127"/>
                    <a:pt x="66" y="114"/>
                    <a:pt x="62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434343"/>
                </a:gs>
                <a:gs pos="100000">
                  <a:srgbClr val="919191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gray">
            <a:xfrm>
              <a:off x="5716588" y="3119438"/>
              <a:ext cx="1303337" cy="741362"/>
            </a:xfrm>
            <a:custGeom>
              <a:avLst/>
              <a:gdLst>
                <a:gd name="T0" fmla="*/ 2147483647 w 464"/>
                <a:gd name="T1" fmla="*/ 0 h 265"/>
                <a:gd name="T2" fmla="*/ 2147483647 w 464"/>
                <a:gd name="T3" fmla="*/ 2147483647 h 265"/>
                <a:gd name="T4" fmla="*/ 2147483647 w 464"/>
                <a:gd name="T5" fmla="*/ 2147483647 h 265"/>
                <a:gd name="T6" fmla="*/ 2147483647 w 464"/>
                <a:gd name="T7" fmla="*/ 2147483647 h 265"/>
                <a:gd name="T8" fmla="*/ 2147483647 w 464"/>
                <a:gd name="T9" fmla="*/ 2147483647 h 265"/>
                <a:gd name="T10" fmla="*/ 2147483647 w 464"/>
                <a:gd name="T11" fmla="*/ 2147483647 h 265"/>
                <a:gd name="T12" fmla="*/ 2147483647 w 464"/>
                <a:gd name="T13" fmla="*/ 2147483647 h 265"/>
                <a:gd name="T14" fmla="*/ 2147483647 w 464"/>
                <a:gd name="T15" fmla="*/ 2147483647 h 265"/>
                <a:gd name="T16" fmla="*/ 2147483647 w 464"/>
                <a:gd name="T17" fmla="*/ 2147483647 h 265"/>
                <a:gd name="T18" fmla="*/ 0 w 464"/>
                <a:gd name="T19" fmla="*/ 2147483647 h 265"/>
                <a:gd name="T20" fmla="*/ 2147483647 w 464"/>
                <a:gd name="T21" fmla="*/ 0 h 2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4"/>
                <a:gd name="T34" fmla="*/ 0 h 265"/>
                <a:gd name="T35" fmla="*/ 464 w 464"/>
                <a:gd name="T36" fmla="*/ 265 h 2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4" h="265">
                  <a:moveTo>
                    <a:pt x="326" y="0"/>
                  </a:moveTo>
                  <a:cubicBezTo>
                    <a:pt x="342" y="19"/>
                    <a:pt x="357" y="39"/>
                    <a:pt x="371" y="59"/>
                  </a:cubicBezTo>
                  <a:cubicBezTo>
                    <a:pt x="385" y="79"/>
                    <a:pt x="397" y="100"/>
                    <a:pt x="409" y="122"/>
                  </a:cubicBezTo>
                  <a:cubicBezTo>
                    <a:pt x="421" y="144"/>
                    <a:pt x="432" y="167"/>
                    <a:pt x="441" y="191"/>
                  </a:cubicBezTo>
                  <a:cubicBezTo>
                    <a:pt x="450" y="215"/>
                    <a:pt x="458" y="239"/>
                    <a:pt x="464" y="265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53" y="252"/>
                    <a:pt x="51" y="239"/>
                    <a:pt x="47" y="227"/>
                  </a:cubicBezTo>
                  <a:cubicBezTo>
                    <a:pt x="44" y="215"/>
                    <a:pt x="40" y="203"/>
                    <a:pt x="36" y="191"/>
                  </a:cubicBezTo>
                  <a:cubicBezTo>
                    <a:pt x="31" y="179"/>
                    <a:pt x="26" y="168"/>
                    <a:pt x="20" y="157"/>
                  </a:cubicBezTo>
                  <a:cubicBezTo>
                    <a:pt x="14" y="146"/>
                    <a:pt x="7" y="136"/>
                    <a:pt x="0" y="125"/>
                  </a:cubicBezTo>
                  <a:lnTo>
                    <a:pt x="326" y="0"/>
                  </a:ln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gray">
            <a:xfrm>
              <a:off x="5816600" y="3860800"/>
              <a:ext cx="1203325" cy="304800"/>
            </a:xfrm>
            <a:custGeom>
              <a:avLst/>
              <a:gdLst>
                <a:gd name="T0" fmla="*/ 2147483647 w 423"/>
                <a:gd name="T1" fmla="*/ 0 h 107"/>
                <a:gd name="T2" fmla="*/ 2147483647 w 423"/>
                <a:gd name="T3" fmla="*/ 2147483647 h 107"/>
                <a:gd name="T4" fmla="*/ 0 w 423"/>
                <a:gd name="T5" fmla="*/ 2147483647 h 107"/>
                <a:gd name="T6" fmla="*/ 2147483647 w 423"/>
                <a:gd name="T7" fmla="*/ 0 h 107"/>
                <a:gd name="T8" fmla="*/ 2147483647 w 423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3"/>
                <a:gd name="T16" fmla="*/ 0 h 107"/>
                <a:gd name="T17" fmla="*/ 423 w 423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3" h="107">
                  <a:moveTo>
                    <a:pt x="423" y="0"/>
                  </a:moveTo>
                  <a:lnTo>
                    <a:pt x="389" y="107"/>
                  </a:lnTo>
                  <a:lnTo>
                    <a:pt x="0" y="107"/>
                  </a:lnTo>
                  <a:lnTo>
                    <a:pt x="19" y="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gray">
            <a:xfrm>
              <a:off x="3273425" y="3468688"/>
              <a:ext cx="198438" cy="696912"/>
            </a:xfrm>
            <a:custGeom>
              <a:avLst/>
              <a:gdLst>
                <a:gd name="T0" fmla="*/ 2147483647 w 71"/>
                <a:gd name="T1" fmla="*/ 2147483647 h 248"/>
                <a:gd name="T2" fmla="*/ 2147483647 w 71"/>
                <a:gd name="T3" fmla="*/ 2147483647 h 248"/>
                <a:gd name="T4" fmla="*/ 2147483647 w 71"/>
                <a:gd name="T5" fmla="*/ 2147483647 h 248"/>
                <a:gd name="T6" fmla="*/ 2147483647 w 71"/>
                <a:gd name="T7" fmla="*/ 2147483647 h 248"/>
                <a:gd name="T8" fmla="*/ 2147483647 w 71"/>
                <a:gd name="T9" fmla="*/ 2147483647 h 248"/>
                <a:gd name="T10" fmla="*/ 2147483647 w 71"/>
                <a:gd name="T11" fmla="*/ 2147483647 h 248"/>
                <a:gd name="T12" fmla="*/ 2147483647 w 71"/>
                <a:gd name="T13" fmla="*/ 2147483647 h 248"/>
                <a:gd name="T14" fmla="*/ 2147483647 w 71"/>
                <a:gd name="T15" fmla="*/ 2147483647 h 248"/>
                <a:gd name="T16" fmla="*/ 2147483647 w 71"/>
                <a:gd name="T17" fmla="*/ 2147483647 h 248"/>
                <a:gd name="T18" fmla="*/ 2147483647 w 71"/>
                <a:gd name="T19" fmla="*/ 2147483647 h 248"/>
                <a:gd name="T20" fmla="*/ 2147483647 w 71"/>
                <a:gd name="T21" fmla="*/ 2147483647 h 248"/>
                <a:gd name="T22" fmla="*/ 2147483647 w 71"/>
                <a:gd name="T23" fmla="*/ 2147483647 h 248"/>
                <a:gd name="T24" fmla="*/ 2147483647 w 71"/>
                <a:gd name="T25" fmla="*/ 2147483647 h 248"/>
                <a:gd name="T26" fmla="*/ 2147483647 w 71"/>
                <a:gd name="T27" fmla="*/ 2147483647 h 248"/>
                <a:gd name="T28" fmla="*/ 2147483647 w 71"/>
                <a:gd name="T29" fmla="*/ 2147483647 h 248"/>
                <a:gd name="T30" fmla="*/ 2147483647 w 71"/>
                <a:gd name="T31" fmla="*/ 2147483647 h 248"/>
                <a:gd name="T32" fmla="*/ 2147483647 w 71"/>
                <a:gd name="T33" fmla="*/ 2147483647 h 248"/>
                <a:gd name="T34" fmla="*/ 2147483647 w 71"/>
                <a:gd name="T35" fmla="*/ 2147483647 h 248"/>
                <a:gd name="T36" fmla="*/ 2147483647 w 71"/>
                <a:gd name="T37" fmla="*/ 2147483647 h 248"/>
                <a:gd name="T38" fmla="*/ 2147483647 w 71"/>
                <a:gd name="T39" fmla="*/ 2147483647 h 248"/>
                <a:gd name="T40" fmla="*/ 2147483647 w 71"/>
                <a:gd name="T41" fmla="*/ 2147483647 h 248"/>
                <a:gd name="T42" fmla="*/ 2147483647 w 71"/>
                <a:gd name="T43" fmla="*/ 2147483647 h 248"/>
                <a:gd name="T44" fmla="*/ 2147483647 w 71"/>
                <a:gd name="T45" fmla="*/ 2147483647 h 248"/>
                <a:gd name="T46" fmla="*/ 2147483647 w 71"/>
                <a:gd name="T47" fmla="*/ 2147483647 h 248"/>
                <a:gd name="T48" fmla="*/ 2147483647 w 71"/>
                <a:gd name="T49" fmla="*/ 2147483647 h 248"/>
                <a:gd name="T50" fmla="*/ 2147483647 w 71"/>
                <a:gd name="T51" fmla="*/ 2147483647 h 248"/>
                <a:gd name="T52" fmla="*/ 2147483647 w 71"/>
                <a:gd name="T53" fmla="*/ 2147483647 h 248"/>
                <a:gd name="T54" fmla="*/ 2147483647 w 71"/>
                <a:gd name="T55" fmla="*/ 2147483647 h 248"/>
                <a:gd name="T56" fmla="*/ 2147483647 w 71"/>
                <a:gd name="T57" fmla="*/ 2147483647 h 248"/>
                <a:gd name="T58" fmla="*/ 2147483647 w 71"/>
                <a:gd name="T59" fmla="*/ 2147483647 h 248"/>
                <a:gd name="T60" fmla="*/ 2147483647 w 71"/>
                <a:gd name="T61" fmla="*/ 2147483647 h 248"/>
                <a:gd name="T62" fmla="*/ 2147483647 w 71"/>
                <a:gd name="T63" fmla="*/ 2147483647 h 248"/>
                <a:gd name="T64" fmla="*/ 2147483647 w 71"/>
                <a:gd name="T65" fmla="*/ 0 h 2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248"/>
                <a:gd name="T101" fmla="*/ 71 w 71"/>
                <a:gd name="T102" fmla="*/ 248 h 2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248">
                  <a:moveTo>
                    <a:pt x="55" y="0"/>
                  </a:moveTo>
                  <a:cubicBezTo>
                    <a:pt x="53" y="2"/>
                    <a:pt x="52" y="5"/>
                    <a:pt x="50" y="7"/>
                  </a:cubicBezTo>
                  <a:cubicBezTo>
                    <a:pt x="49" y="8"/>
                    <a:pt x="49" y="9"/>
                    <a:pt x="48" y="10"/>
                  </a:cubicBezTo>
                  <a:cubicBezTo>
                    <a:pt x="47" y="11"/>
                    <a:pt x="46" y="13"/>
                    <a:pt x="45" y="15"/>
                  </a:cubicBezTo>
                  <a:cubicBezTo>
                    <a:pt x="45" y="16"/>
                    <a:pt x="44" y="17"/>
                    <a:pt x="43" y="18"/>
                  </a:cubicBezTo>
                  <a:cubicBezTo>
                    <a:pt x="43" y="19"/>
                    <a:pt x="42" y="21"/>
                    <a:pt x="41" y="22"/>
                  </a:cubicBezTo>
                  <a:cubicBezTo>
                    <a:pt x="40" y="23"/>
                    <a:pt x="39" y="24"/>
                    <a:pt x="39" y="26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7" y="28"/>
                    <a:pt x="37" y="29"/>
                    <a:pt x="37" y="29"/>
                  </a:cubicBezTo>
                  <a:cubicBezTo>
                    <a:pt x="35" y="33"/>
                    <a:pt x="33" y="37"/>
                    <a:pt x="31" y="41"/>
                  </a:cubicBezTo>
                  <a:cubicBezTo>
                    <a:pt x="30" y="41"/>
                    <a:pt x="30" y="42"/>
                    <a:pt x="30" y="42"/>
                  </a:cubicBezTo>
                  <a:cubicBezTo>
                    <a:pt x="28" y="46"/>
                    <a:pt x="27" y="49"/>
                    <a:pt x="25" y="53"/>
                  </a:cubicBezTo>
                  <a:cubicBezTo>
                    <a:pt x="25" y="54"/>
                    <a:pt x="24" y="54"/>
                    <a:pt x="24" y="55"/>
                  </a:cubicBezTo>
                  <a:cubicBezTo>
                    <a:pt x="22" y="59"/>
                    <a:pt x="20" y="63"/>
                    <a:pt x="19" y="67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6" y="73"/>
                    <a:pt x="15" y="77"/>
                    <a:pt x="14" y="81"/>
                  </a:cubicBezTo>
                  <a:cubicBezTo>
                    <a:pt x="14" y="81"/>
                    <a:pt x="13" y="82"/>
                    <a:pt x="13" y="82"/>
                  </a:cubicBezTo>
                  <a:cubicBezTo>
                    <a:pt x="13" y="82"/>
                    <a:pt x="13" y="82"/>
                    <a:pt x="13" y="83"/>
                  </a:cubicBezTo>
                  <a:cubicBezTo>
                    <a:pt x="12" y="86"/>
                    <a:pt x="11" y="90"/>
                    <a:pt x="10" y="94"/>
                  </a:cubicBezTo>
                  <a:cubicBezTo>
                    <a:pt x="9" y="94"/>
                    <a:pt x="9" y="95"/>
                    <a:pt x="9" y="96"/>
                  </a:cubicBezTo>
                  <a:cubicBezTo>
                    <a:pt x="8" y="99"/>
                    <a:pt x="7" y="102"/>
                    <a:pt x="7" y="105"/>
                  </a:cubicBezTo>
                  <a:cubicBezTo>
                    <a:pt x="6" y="106"/>
                    <a:pt x="6" y="107"/>
                    <a:pt x="6" y="108"/>
                  </a:cubicBezTo>
                  <a:cubicBezTo>
                    <a:pt x="5" y="112"/>
                    <a:pt x="4" y="115"/>
                    <a:pt x="4" y="118"/>
                  </a:cubicBezTo>
                  <a:cubicBezTo>
                    <a:pt x="3" y="119"/>
                    <a:pt x="3" y="120"/>
                    <a:pt x="3" y="120"/>
                  </a:cubicBezTo>
                  <a:cubicBezTo>
                    <a:pt x="2" y="124"/>
                    <a:pt x="2" y="128"/>
                    <a:pt x="1" y="132"/>
                  </a:cubicBezTo>
                  <a:cubicBezTo>
                    <a:pt x="1" y="132"/>
                    <a:pt x="1" y="133"/>
                    <a:pt x="1" y="133"/>
                  </a:cubicBezTo>
                  <a:cubicBezTo>
                    <a:pt x="0" y="135"/>
                    <a:pt x="0" y="137"/>
                    <a:pt x="0" y="140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18" y="247"/>
                    <a:pt x="18" y="247"/>
                    <a:pt x="18" y="246"/>
                  </a:cubicBezTo>
                  <a:cubicBezTo>
                    <a:pt x="19" y="246"/>
                    <a:pt x="19" y="245"/>
                    <a:pt x="19" y="244"/>
                  </a:cubicBezTo>
                  <a:cubicBezTo>
                    <a:pt x="19" y="244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1"/>
                  </a:cubicBezTo>
                  <a:cubicBezTo>
                    <a:pt x="19" y="241"/>
                    <a:pt x="19" y="240"/>
                    <a:pt x="19" y="240"/>
                  </a:cubicBezTo>
                  <a:cubicBezTo>
                    <a:pt x="20" y="236"/>
                    <a:pt x="21" y="232"/>
                    <a:pt x="21" y="228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21" y="228"/>
                    <a:pt x="22" y="227"/>
                    <a:pt x="22" y="227"/>
                  </a:cubicBezTo>
                  <a:cubicBezTo>
                    <a:pt x="22" y="223"/>
                    <a:pt x="23" y="220"/>
                    <a:pt x="24" y="217"/>
                  </a:cubicBezTo>
                  <a:cubicBezTo>
                    <a:pt x="24" y="216"/>
                    <a:pt x="24" y="216"/>
                    <a:pt x="24" y="215"/>
                  </a:cubicBezTo>
                  <a:cubicBezTo>
                    <a:pt x="24" y="215"/>
                    <a:pt x="24" y="214"/>
                    <a:pt x="25" y="214"/>
                  </a:cubicBezTo>
                  <a:cubicBezTo>
                    <a:pt x="25" y="213"/>
                    <a:pt x="25" y="211"/>
                    <a:pt x="25" y="210"/>
                  </a:cubicBezTo>
                  <a:cubicBezTo>
                    <a:pt x="26" y="208"/>
                    <a:pt x="26" y="207"/>
                    <a:pt x="27" y="205"/>
                  </a:cubicBezTo>
                  <a:cubicBezTo>
                    <a:pt x="27" y="204"/>
                    <a:pt x="27" y="204"/>
                    <a:pt x="27" y="203"/>
                  </a:cubicBezTo>
                  <a:cubicBezTo>
                    <a:pt x="27" y="203"/>
                    <a:pt x="27" y="202"/>
                    <a:pt x="27" y="202"/>
                  </a:cubicBezTo>
                  <a:cubicBezTo>
                    <a:pt x="29" y="199"/>
                    <a:pt x="30" y="195"/>
                    <a:pt x="31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190"/>
                    <a:pt x="31" y="190"/>
                    <a:pt x="31" y="189"/>
                  </a:cubicBezTo>
                  <a:cubicBezTo>
                    <a:pt x="33" y="186"/>
                    <a:pt x="34" y="182"/>
                    <a:pt x="35" y="179"/>
                  </a:cubicBezTo>
                  <a:cubicBezTo>
                    <a:pt x="35" y="178"/>
                    <a:pt x="36" y="177"/>
                    <a:pt x="36" y="177"/>
                  </a:cubicBezTo>
                  <a:cubicBezTo>
                    <a:pt x="36" y="177"/>
                    <a:pt x="36" y="176"/>
                    <a:pt x="36" y="176"/>
                  </a:cubicBezTo>
                  <a:cubicBezTo>
                    <a:pt x="36" y="175"/>
                    <a:pt x="36" y="175"/>
                    <a:pt x="37" y="175"/>
                  </a:cubicBezTo>
                  <a:cubicBezTo>
                    <a:pt x="38" y="171"/>
                    <a:pt x="39" y="168"/>
                    <a:pt x="41" y="164"/>
                  </a:cubicBezTo>
                  <a:cubicBezTo>
                    <a:pt x="41" y="164"/>
                    <a:pt x="41" y="164"/>
                    <a:pt x="41" y="163"/>
                  </a:cubicBezTo>
                  <a:cubicBezTo>
                    <a:pt x="41" y="163"/>
                    <a:pt x="42" y="162"/>
                    <a:pt x="42" y="162"/>
                  </a:cubicBezTo>
                  <a:cubicBezTo>
                    <a:pt x="43" y="158"/>
                    <a:pt x="45" y="155"/>
                    <a:pt x="47" y="151"/>
                  </a:cubicBezTo>
                  <a:cubicBezTo>
                    <a:pt x="47" y="151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9" y="147"/>
                    <a:pt x="50" y="144"/>
                    <a:pt x="52" y="141"/>
                  </a:cubicBezTo>
                  <a:cubicBezTo>
                    <a:pt x="52" y="140"/>
                    <a:pt x="52" y="140"/>
                    <a:pt x="53" y="139"/>
                  </a:cubicBezTo>
                  <a:cubicBezTo>
                    <a:pt x="53" y="139"/>
                    <a:pt x="53" y="138"/>
                    <a:pt x="54" y="137"/>
                  </a:cubicBezTo>
                  <a:cubicBezTo>
                    <a:pt x="55" y="135"/>
                    <a:pt x="56" y="132"/>
                    <a:pt x="58" y="130"/>
                  </a:cubicBezTo>
                  <a:cubicBezTo>
                    <a:pt x="59" y="128"/>
                    <a:pt x="59" y="127"/>
                    <a:pt x="60" y="126"/>
                  </a:cubicBezTo>
                  <a:cubicBezTo>
                    <a:pt x="61" y="125"/>
                    <a:pt x="61" y="125"/>
                    <a:pt x="61" y="124"/>
                  </a:cubicBezTo>
                  <a:cubicBezTo>
                    <a:pt x="61" y="124"/>
                    <a:pt x="62" y="123"/>
                    <a:pt x="62" y="123"/>
                  </a:cubicBezTo>
                  <a:cubicBezTo>
                    <a:pt x="63" y="121"/>
                    <a:pt x="65" y="118"/>
                    <a:pt x="66" y="116"/>
                  </a:cubicBezTo>
                  <a:cubicBezTo>
                    <a:pt x="68" y="114"/>
                    <a:pt x="69" y="111"/>
                    <a:pt x="71" y="109"/>
                  </a:cubicBezTo>
                  <a:lnTo>
                    <a:pt x="55" y="0"/>
                  </a:lnTo>
                  <a:close/>
                </a:path>
              </a:pathLst>
            </a:custGeom>
            <a:gradFill rotWithShape="1">
              <a:gsLst>
                <a:gs pos="0">
                  <a:srgbClr val="919191"/>
                </a:gs>
                <a:gs pos="100000">
                  <a:srgbClr val="434343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36"/>
            <p:cNvSpPr>
              <a:spLocks/>
            </p:cNvSpPr>
            <p:nvPr/>
          </p:nvSpPr>
          <p:spPr bwMode="gray">
            <a:xfrm>
              <a:off x="2120900" y="3116263"/>
              <a:ext cx="1306513" cy="744537"/>
            </a:xfrm>
            <a:custGeom>
              <a:avLst/>
              <a:gdLst>
                <a:gd name="T0" fmla="*/ 2147483647 w 465"/>
                <a:gd name="T1" fmla="*/ 0 h 266"/>
                <a:gd name="T2" fmla="*/ 2147483647 w 465"/>
                <a:gd name="T3" fmla="*/ 2147483647 h 266"/>
                <a:gd name="T4" fmla="*/ 2147483647 w 465"/>
                <a:gd name="T5" fmla="*/ 2147483647 h 266"/>
                <a:gd name="T6" fmla="*/ 2147483647 w 465"/>
                <a:gd name="T7" fmla="*/ 2147483647 h 266"/>
                <a:gd name="T8" fmla="*/ 2147483647 w 465"/>
                <a:gd name="T9" fmla="*/ 2147483647 h 266"/>
                <a:gd name="T10" fmla="*/ 2147483647 w 465"/>
                <a:gd name="T11" fmla="*/ 2147483647 h 266"/>
                <a:gd name="T12" fmla="*/ 0 w 465"/>
                <a:gd name="T13" fmla="*/ 2147483647 h 266"/>
                <a:gd name="T14" fmla="*/ 2147483647 w 465"/>
                <a:gd name="T15" fmla="*/ 2147483647 h 266"/>
                <a:gd name="T16" fmla="*/ 2147483647 w 465"/>
                <a:gd name="T17" fmla="*/ 2147483647 h 266"/>
                <a:gd name="T18" fmla="*/ 2147483647 w 465"/>
                <a:gd name="T19" fmla="*/ 2147483647 h 266"/>
                <a:gd name="T20" fmla="*/ 2147483647 w 465"/>
                <a:gd name="T21" fmla="*/ 0 h 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5"/>
                <a:gd name="T34" fmla="*/ 0 h 266"/>
                <a:gd name="T35" fmla="*/ 465 w 465"/>
                <a:gd name="T36" fmla="*/ 266 h 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5" h="266">
                  <a:moveTo>
                    <a:pt x="140" y="0"/>
                  </a:moveTo>
                  <a:cubicBezTo>
                    <a:pt x="465" y="126"/>
                    <a:pt x="465" y="126"/>
                    <a:pt x="465" y="126"/>
                  </a:cubicBezTo>
                  <a:cubicBezTo>
                    <a:pt x="458" y="136"/>
                    <a:pt x="451" y="147"/>
                    <a:pt x="445" y="158"/>
                  </a:cubicBezTo>
                  <a:cubicBezTo>
                    <a:pt x="439" y="169"/>
                    <a:pt x="434" y="180"/>
                    <a:pt x="429" y="192"/>
                  </a:cubicBezTo>
                  <a:cubicBezTo>
                    <a:pt x="425" y="203"/>
                    <a:pt x="421" y="215"/>
                    <a:pt x="417" y="228"/>
                  </a:cubicBezTo>
                  <a:cubicBezTo>
                    <a:pt x="414" y="240"/>
                    <a:pt x="412" y="253"/>
                    <a:pt x="410" y="266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" y="240"/>
                    <a:pt x="15" y="215"/>
                    <a:pt x="24" y="191"/>
                  </a:cubicBezTo>
                  <a:cubicBezTo>
                    <a:pt x="33" y="168"/>
                    <a:pt x="44" y="145"/>
                    <a:pt x="56" y="123"/>
                  </a:cubicBezTo>
                  <a:cubicBezTo>
                    <a:pt x="68" y="101"/>
                    <a:pt x="81" y="79"/>
                    <a:pt x="95" y="59"/>
                  </a:cubicBezTo>
                  <a:cubicBezTo>
                    <a:pt x="109" y="39"/>
                    <a:pt x="124" y="19"/>
                    <a:pt x="1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6" name="Freeform 37"/>
            <p:cNvSpPr>
              <a:spLocks/>
            </p:cNvSpPr>
            <p:nvPr/>
          </p:nvSpPr>
          <p:spPr bwMode="gray">
            <a:xfrm>
              <a:off x="2120900" y="3860800"/>
              <a:ext cx="1203325" cy="304800"/>
            </a:xfrm>
            <a:custGeom>
              <a:avLst/>
              <a:gdLst>
                <a:gd name="T0" fmla="*/ 2147483647 w 423"/>
                <a:gd name="T1" fmla="*/ 0 h 107"/>
                <a:gd name="T2" fmla="*/ 2147483647 w 423"/>
                <a:gd name="T3" fmla="*/ 2147483647 h 107"/>
                <a:gd name="T4" fmla="*/ 2147483647 w 423"/>
                <a:gd name="T5" fmla="*/ 2147483647 h 107"/>
                <a:gd name="T6" fmla="*/ 0 w 423"/>
                <a:gd name="T7" fmla="*/ 0 h 107"/>
                <a:gd name="T8" fmla="*/ 2147483647 w 423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3"/>
                <a:gd name="T16" fmla="*/ 0 h 107"/>
                <a:gd name="T17" fmla="*/ 423 w 423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3" h="107">
                  <a:moveTo>
                    <a:pt x="405" y="0"/>
                  </a:moveTo>
                  <a:lnTo>
                    <a:pt x="423" y="107"/>
                  </a:lnTo>
                  <a:lnTo>
                    <a:pt x="35" y="10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7" name="Text Box 41"/>
            <p:cNvSpPr txBox="1">
              <a:spLocks noChangeArrowheads="1"/>
            </p:cNvSpPr>
            <p:nvPr/>
          </p:nvSpPr>
          <p:spPr bwMode="gray">
            <a:xfrm>
              <a:off x="3983038" y="1520825"/>
              <a:ext cx="1236662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pl-PL" sz="1100" noProof="1">
                  <a:solidFill>
                    <a:srgbClr val="9F250D"/>
                  </a:solidFill>
                </a:rPr>
                <a:t>Bezpieczeństwo</a:t>
              </a:r>
            </a:p>
          </p:txBody>
        </p:sp>
        <p:sp>
          <p:nvSpPr>
            <p:cNvPr id="58" name="Line 42"/>
            <p:cNvSpPr>
              <a:spLocks noChangeShapeType="1"/>
            </p:cNvSpPr>
            <p:nvPr/>
          </p:nvSpPr>
          <p:spPr bwMode="gray">
            <a:xfrm flipV="1">
              <a:off x="4572000" y="182245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9" name="Freeform 47"/>
            <p:cNvSpPr>
              <a:spLocks/>
            </p:cNvSpPr>
            <p:nvPr/>
          </p:nvSpPr>
          <p:spPr bwMode="gray">
            <a:xfrm>
              <a:off x="4170363" y="2276475"/>
              <a:ext cx="192087" cy="976313"/>
            </a:xfrm>
            <a:custGeom>
              <a:avLst/>
              <a:gdLst>
                <a:gd name="T0" fmla="*/ 0 w 121"/>
                <a:gd name="T1" fmla="*/ 0 h 615"/>
                <a:gd name="T2" fmla="*/ 2147483647 w 121"/>
                <a:gd name="T3" fmla="*/ 2147483647 h 615"/>
                <a:gd name="T4" fmla="*/ 2147483647 w 121"/>
                <a:gd name="T5" fmla="*/ 2147483647 h 615"/>
                <a:gd name="T6" fmla="*/ 2147483647 w 121"/>
                <a:gd name="T7" fmla="*/ 2147483647 h 615"/>
                <a:gd name="T8" fmla="*/ 0 w 121"/>
                <a:gd name="T9" fmla="*/ 0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615"/>
                <a:gd name="T17" fmla="*/ 121 w 121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615">
                  <a:moveTo>
                    <a:pt x="0" y="0"/>
                  </a:moveTo>
                  <a:lnTo>
                    <a:pt x="6" y="153"/>
                  </a:lnTo>
                  <a:lnTo>
                    <a:pt x="121" y="615"/>
                  </a:lnTo>
                  <a:lnTo>
                    <a:pt x="11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0" name="Freeform 48"/>
            <p:cNvSpPr>
              <a:spLocks/>
            </p:cNvSpPr>
            <p:nvPr/>
          </p:nvSpPr>
          <p:spPr bwMode="gray">
            <a:xfrm>
              <a:off x="4775200" y="2273300"/>
              <a:ext cx="201613" cy="977900"/>
            </a:xfrm>
            <a:custGeom>
              <a:avLst/>
              <a:gdLst>
                <a:gd name="T0" fmla="*/ 2147483647 w 127"/>
                <a:gd name="T1" fmla="*/ 0 h 616"/>
                <a:gd name="T2" fmla="*/ 2147483647 w 127"/>
                <a:gd name="T3" fmla="*/ 2147483647 h 616"/>
                <a:gd name="T4" fmla="*/ 0 w 127"/>
                <a:gd name="T5" fmla="*/ 2147483647 h 616"/>
                <a:gd name="T6" fmla="*/ 2147483647 w 127"/>
                <a:gd name="T7" fmla="*/ 2147483647 h 616"/>
                <a:gd name="T8" fmla="*/ 2147483647 w 127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616"/>
                <a:gd name="T17" fmla="*/ 127 w 12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616">
                  <a:moveTo>
                    <a:pt x="127" y="0"/>
                  </a:moveTo>
                  <a:lnTo>
                    <a:pt x="127" y="153"/>
                  </a:lnTo>
                  <a:lnTo>
                    <a:pt x="0" y="616"/>
                  </a:lnTo>
                  <a:lnTo>
                    <a:pt x="9" y="42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1" name="Freeform 18"/>
            <p:cNvSpPr>
              <a:spLocks/>
            </p:cNvSpPr>
            <p:nvPr/>
          </p:nvSpPr>
          <p:spPr bwMode="gray">
            <a:xfrm>
              <a:off x="4359275" y="2930525"/>
              <a:ext cx="427038" cy="322263"/>
            </a:xfrm>
            <a:custGeom>
              <a:avLst/>
              <a:gdLst>
                <a:gd name="T0" fmla="*/ 2147483647 w 152"/>
                <a:gd name="T1" fmla="*/ 2147483647 h 115"/>
                <a:gd name="T2" fmla="*/ 2147483647 w 152"/>
                <a:gd name="T3" fmla="*/ 2147483647 h 115"/>
                <a:gd name="T4" fmla="*/ 2147483647 w 152"/>
                <a:gd name="T5" fmla="*/ 2147483647 h 115"/>
                <a:gd name="T6" fmla="*/ 2147483647 w 152"/>
                <a:gd name="T7" fmla="*/ 0 h 115"/>
                <a:gd name="T8" fmla="*/ 2147483647 w 152"/>
                <a:gd name="T9" fmla="*/ 0 h 115"/>
                <a:gd name="T10" fmla="*/ 2147483647 w 152"/>
                <a:gd name="T11" fmla="*/ 0 h 115"/>
                <a:gd name="T12" fmla="*/ 2147483647 w 152"/>
                <a:gd name="T13" fmla="*/ 0 h 115"/>
                <a:gd name="T14" fmla="*/ 2147483647 w 152"/>
                <a:gd name="T15" fmla="*/ 0 h 115"/>
                <a:gd name="T16" fmla="*/ 2147483647 w 152"/>
                <a:gd name="T17" fmla="*/ 2147483647 h 115"/>
                <a:gd name="T18" fmla="*/ 2147483647 w 152"/>
                <a:gd name="T19" fmla="*/ 2147483647 h 115"/>
                <a:gd name="T20" fmla="*/ 2147483647 w 152"/>
                <a:gd name="T21" fmla="*/ 2147483647 h 115"/>
                <a:gd name="T22" fmla="*/ 0 w 152"/>
                <a:gd name="T23" fmla="*/ 2147483647 h 115"/>
                <a:gd name="T24" fmla="*/ 2147483647 w 152"/>
                <a:gd name="T25" fmla="*/ 2147483647 h 115"/>
                <a:gd name="T26" fmla="*/ 2147483647 w 152"/>
                <a:gd name="T27" fmla="*/ 2147483647 h 115"/>
                <a:gd name="T28" fmla="*/ 2147483647 w 152"/>
                <a:gd name="T29" fmla="*/ 2147483647 h 115"/>
                <a:gd name="T30" fmla="*/ 2147483647 w 152"/>
                <a:gd name="T31" fmla="*/ 2147483647 h 115"/>
                <a:gd name="T32" fmla="*/ 2147483647 w 152"/>
                <a:gd name="T33" fmla="*/ 2147483647 h 115"/>
                <a:gd name="T34" fmla="*/ 2147483647 w 152"/>
                <a:gd name="T35" fmla="*/ 2147483647 h 115"/>
                <a:gd name="T36" fmla="*/ 2147483647 w 152"/>
                <a:gd name="T37" fmla="*/ 2147483647 h 115"/>
                <a:gd name="T38" fmla="*/ 2147483647 w 152"/>
                <a:gd name="T39" fmla="*/ 2147483647 h 115"/>
                <a:gd name="T40" fmla="*/ 2147483647 w 152"/>
                <a:gd name="T41" fmla="*/ 2147483647 h 115"/>
                <a:gd name="T42" fmla="*/ 2147483647 w 152"/>
                <a:gd name="T43" fmla="*/ 2147483647 h 115"/>
                <a:gd name="T44" fmla="*/ 2147483647 w 152"/>
                <a:gd name="T45" fmla="*/ 2147483647 h 115"/>
                <a:gd name="T46" fmla="*/ 2147483647 w 152"/>
                <a:gd name="T47" fmla="*/ 2147483647 h 115"/>
                <a:gd name="T48" fmla="*/ 2147483647 w 152"/>
                <a:gd name="T49" fmla="*/ 2147483647 h 115"/>
                <a:gd name="T50" fmla="*/ 2147483647 w 152"/>
                <a:gd name="T51" fmla="*/ 2147483647 h 115"/>
                <a:gd name="T52" fmla="*/ 2147483647 w 152"/>
                <a:gd name="T53" fmla="*/ 2147483647 h 115"/>
                <a:gd name="T54" fmla="*/ 2147483647 w 152"/>
                <a:gd name="T55" fmla="*/ 2147483647 h 115"/>
                <a:gd name="T56" fmla="*/ 2147483647 w 152"/>
                <a:gd name="T57" fmla="*/ 2147483647 h 115"/>
                <a:gd name="T58" fmla="*/ 2147483647 w 152"/>
                <a:gd name="T59" fmla="*/ 2147483647 h 115"/>
                <a:gd name="T60" fmla="*/ 2147483647 w 152"/>
                <a:gd name="T61" fmla="*/ 2147483647 h 115"/>
                <a:gd name="T62" fmla="*/ 2147483647 w 152"/>
                <a:gd name="T63" fmla="*/ 2147483647 h 115"/>
                <a:gd name="T64" fmla="*/ 2147483647 w 152"/>
                <a:gd name="T65" fmla="*/ 2147483647 h 115"/>
                <a:gd name="T66" fmla="*/ 2147483647 w 152"/>
                <a:gd name="T67" fmla="*/ 2147483647 h 1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115"/>
                <a:gd name="T104" fmla="*/ 152 w 152"/>
                <a:gd name="T105" fmla="*/ 115 h 1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115">
                  <a:moveTo>
                    <a:pt x="138" y="3"/>
                  </a:moveTo>
                  <a:cubicBezTo>
                    <a:pt x="137" y="3"/>
                    <a:pt x="135" y="3"/>
                    <a:pt x="133" y="3"/>
                  </a:cubicBezTo>
                  <a:cubicBezTo>
                    <a:pt x="130" y="3"/>
                    <a:pt x="127" y="2"/>
                    <a:pt x="124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6" y="1"/>
                    <a:pt x="113" y="1"/>
                    <a:pt x="110" y="1"/>
                  </a:cubicBezTo>
                  <a:cubicBezTo>
                    <a:pt x="109" y="1"/>
                    <a:pt x="107" y="1"/>
                    <a:pt x="105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98" y="0"/>
                    <a:pt x="96" y="0"/>
                    <a:pt x="93" y="0"/>
                  </a:cubicBezTo>
                  <a:cubicBezTo>
                    <a:pt x="92" y="0"/>
                    <a:pt x="90" y="0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ubicBezTo>
                    <a:pt x="83" y="0"/>
                    <a:pt x="81" y="0"/>
                    <a:pt x="80" y="0"/>
                  </a:cubicBezTo>
                  <a:cubicBezTo>
                    <a:pt x="78" y="0"/>
                    <a:pt x="77" y="0"/>
                    <a:pt x="75" y="0"/>
                  </a:cubicBezTo>
                  <a:cubicBezTo>
                    <a:pt x="74" y="0"/>
                    <a:pt x="72" y="0"/>
                    <a:pt x="71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1" y="0"/>
                    <a:pt x="59" y="0"/>
                    <a:pt x="58" y="0"/>
                  </a:cubicBezTo>
                  <a:cubicBezTo>
                    <a:pt x="53" y="0"/>
                    <a:pt x="48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4" y="1"/>
                    <a:pt x="30" y="2"/>
                  </a:cubicBezTo>
                  <a:cubicBezTo>
                    <a:pt x="29" y="2"/>
                    <a:pt x="27" y="2"/>
                    <a:pt x="26" y="2"/>
                  </a:cubicBezTo>
                  <a:cubicBezTo>
                    <a:pt x="23" y="2"/>
                    <a:pt x="19" y="3"/>
                    <a:pt x="16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8" y="4"/>
                    <a:pt x="4" y="4"/>
                    <a:pt x="0" y="5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6" y="115"/>
                    <a:pt x="9" y="114"/>
                    <a:pt x="13" y="114"/>
                  </a:cubicBezTo>
                  <a:cubicBezTo>
                    <a:pt x="13" y="114"/>
                    <a:pt x="14" y="114"/>
                    <a:pt x="15" y="114"/>
                  </a:cubicBezTo>
                  <a:cubicBezTo>
                    <a:pt x="15" y="114"/>
                    <a:pt x="16" y="113"/>
                    <a:pt x="16" y="113"/>
                  </a:cubicBezTo>
                  <a:cubicBezTo>
                    <a:pt x="17" y="113"/>
                    <a:pt x="18" y="113"/>
                    <a:pt x="18" y="113"/>
                  </a:cubicBezTo>
                  <a:cubicBezTo>
                    <a:pt x="20" y="113"/>
                    <a:pt x="22" y="113"/>
                    <a:pt x="23" y="113"/>
                  </a:cubicBezTo>
                  <a:cubicBezTo>
                    <a:pt x="25" y="113"/>
                    <a:pt x="26" y="112"/>
                    <a:pt x="28" y="112"/>
                  </a:cubicBezTo>
                  <a:cubicBezTo>
                    <a:pt x="29" y="112"/>
                    <a:pt x="29" y="112"/>
                    <a:pt x="30" y="112"/>
                  </a:cubicBezTo>
                  <a:cubicBezTo>
                    <a:pt x="31" y="112"/>
                    <a:pt x="31" y="112"/>
                    <a:pt x="32" y="112"/>
                  </a:cubicBezTo>
                  <a:cubicBezTo>
                    <a:pt x="32" y="112"/>
                    <a:pt x="33" y="112"/>
                    <a:pt x="34" y="112"/>
                  </a:cubicBezTo>
                  <a:cubicBezTo>
                    <a:pt x="37" y="112"/>
                    <a:pt x="41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5" y="111"/>
                    <a:pt x="46" y="111"/>
                    <a:pt x="48" y="111"/>
                  </a:cubicBezTo>
                  <a:cubicBezTo>
                    <a:pt x="49" y="111"/>
                    <a:pt x="50" y="111"/>
                    <a:pt x="51" y="111"/>
                  </a:cubicBezTo>
                  <a:cubicBezTo>
                    <a:pt x="52" y="111"/>
                    <a:pt x="54" y="111"/>
                    <a:pt x="55" y="111"/>
                  </a:cubicBezTo>
                  <a:cubicBezTo>
                    <a:pt x="56" y="111"/>
                    <a:pt x="57" y="110"/>
                    <a:pt x="58" y="110"/>
                  </a:cubicBezTo>
                  <a:cubicBezTo>
                    <a:pt x="60" y="110"/>
                    <a:pt x="61" y="110"/>
                    <a:pt x="63" y="110"/>
                  </a:cubicBezTo>
                  <a:cubicBezTo>
                    <a:pt x="64" y="110"/>
                    <a:pt x="65" y="110"/>
                    <a:pt x="67" y="110"/>
                  </a:cubicBezTo>
                  <a:cubicBezTo>
                    <a:pt x="68" y="110"/>
                    <a:pt x="70" y="110"/>
                    <a:pt x="71" y="110"/>
                  </a:cubicBezTo>
                  <a:cubicBezTo>
                    <a:pt x="73" y="110"/>
                    <a:pt x="74" y="110"/>
                    <a:pt x="75" y="110"/>
                  </a:cubicBezTo>
                  <a:cubicBezTo>
                    <a:pt x="77" y="110"/>
                    <a:pt x="78" y="110"/>
                    <a:pt x="80" y="110"/>
                  </a:cubicBezTo>
                  <a:cubicBezTo>
                    <a:pt x="81" y="110"/>
                    <a:pt x="83" y="110"/>
                    <a:pt x="84" y="110"/>
                  </a:cubicBezTo>
                  <a:cubicBezTo>
                    <a:pt x="85" y="110"/>
                    <a:pt x="87" y="110"/>
                    <a:pt x="88" y="110"/>
                  </a:cubicBezTo>
                  <a:cubicBezTo>
                    <a:pt x="90" y="110"/>
                    <a:pt x="91" y="110"/>
                    <a:pt x="92" y="110"/>
                  </a:cubicBezTo>
                  <a:cubicBezTo>
                    <a:pt x="93" y="110"/>
                    <a:pt x="94" y="110"/>
                    <a:pt x="94" y="110"/>
                  </a:cubicBezTo>
                  <a:cubicBezTo>
                    <a:pt x="95" y="111"/>
                    <a:pt x="95" y="111"/>
                    <a:pt x="96" y="111"/>
                  </a:cubicBezTo>
                  <a:cubicBezTo>
                    <a:pt x="97" y="111"/>
                    <a:pt x="97" y="111"/>
                    <a:pt x="98" y="111"/>
                  </a:cubicBezTo>
                  <a:cubicBezTo>
                    <a:pt x="98" y="111"/>
                    <a:pt x="99" y="111"/>
                    <a:pt x="100" y="111"/>
                  </a:cubicBezTo>
                  <a:cubicBezTo>
                    <a:pt x="101" y="111"/>
                    <a:pt x="102" y="111"/>
                    <a:pt x="104" y="111"/>
                  </a:cubicBezTo>
                  <a:cubicBezTo>
                    <a:pt x="105" y="111"/>
                    <a:pt x="106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11" y="111"/>
                    <a:pt x="112" y="111"/>
                  </a:cubicBezTo>
                  <a:cubicBezTo>
                    <a:pt x="114" y="112"/>
                    <a:pt x="116" y="112"/>
                    <a:pt x="118" y="112"/>
                  </a:cubicBezTo>
                  <a:cubicBezTo>
                    <a:pt x="119" y="112"/>
                    <a:pt x="120" y="112"/>
                    <a:pt x="121" y="112"/>
                  </a:cubicBezTo>
                  <a:cubicBezTo>
                    <a:pt x="122" y="112"/>
                    <a:pt x="122" y="112"/>
                    <a:pt x="123" y="112"/>
                  </a:cubicBezTo>
                  <a:cubicBezTo>
                    <a:pt x="123" y="112"/>
                    <a:pt x="124" y="112"/>
                    <a:pt x="125" y="112"/>
                  </a:cubicBezTo>
                  <a:cubicBezTo>
                    <a:pt x="127" y="113"/>
                    <a:pt x="129" y="113"/>
                    <a:pt x="131" y="113"/>
                  </a:cubicBezTo>
                  <a:cubicBezTo>
                    <a:pt x="133" y="113"/>
                    <a:pt x="134" y="113"/>
                    <a:pt x="135" y="113"/>
                  </a:cubicBezTo>
                  <a:cubicBezTo>
                    <a:pt x="135" y="113"/>
                    <a:pt x="136" y="114"/>
                    <a:pt x="136" y="114"/>
                  </a:cubicBezTo>
                  <a:cubicBezTo>
                    <a:pt x="136" y="114"/>
                    <a:pt x="137" y="114"/>
                    <a:pt x="137" y="114"/>
                  </a:cubicBezTo>
                  <a:cubicBezTo>
                    <a:pt x="141" y="114"/>
                    <a:pt x="145" y="115"/>
                    <a:pt x="149" y="115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47" y="4"/>
                    <a:pt x="143" y="4"/>
                    <a:pt x="138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2" name="Freeform 19"/>
            <p:cNvSpPr>
              <a:spLocks/>
            </p:cNvSpPr>
            <p:nvPr/>
          </p:nvSpPr>
          <p:spPr bwMode="gray">
            <a:xfrm>
              <a:off x="4164013" y="2243138"/>
              <a:ext cx="819150" cy="701675"/>
            </a:xfrm>
            <a:custGeom>
              <a:avLst/>
              <a:gdLst>
                <a:gd name="T0" fmla="*/ 2147483647 w 292"/>
                <a:gd name="T1" fmla="*/ 0 h 250"/>
                <a:gd name="T2" fmla="*/ 2147483647 w 292"/>
                <a:gd name="T3" fmla="*/ 0 h 250"/>
                <a:gd name="T4" fmla="*/ 2147483647 w 292"/>
                <a:gd name="T5" fmla="*/ 0 h 250"/>
                <a:gd name="T6" fmla="*/ 2147483647 w 292"/>
                <a:gd name="T7" fmla="*/ 0 h 250"/>
                <a:gd name="T8" fmla="*/ 2147483647 w 292"/>
                <a:gd name="T9" fmla="*/ 0 h 250"/>
                <a:gd name="T10" fmla="*/ 2147483647 w 292"/>
                <a:gd name="T11" fmla="*/ 2147483647 h 250"/>
                <a:gd name="T12" fmla="*/ 2147483647 w 292"/>
                <a:gd name="T13" fmla="*/ 2147483647 h 250"/>
                <a:gd name="T14" fmla="*/ 2147483647 w 292"/>
                <a:gd name="T15" fmla="*/ 2147483647 h 250"/>
                <a:gd name="T16" fmla="*/ 2147483647 w 292"/>
                <a:gd name="T17" fmla="*/ 2147483647 h 250"/>
                <a:gd name="T18" fmla="*/ 2147483647 w 292"/>
                <a:gd name="T19" fmla="*/ 2147483647 h 250"/>
                <a:gd name="T20" fmla="*/ 2147483647 w 292"/>
                <a:gd name="T21" fmla="*/ 2147483647 h 250"/>
                <a:gd name="T22" fmla="*/ 2147483647 w 292"/>
                <a:gd name="T23" fmla="*/ 2147483647 h 250"/>
                <a:gd name="T24" fmla="*/ 2147483647 w 292"/>
                <a:gd name="T25" fmla="*/ 2147483647 h 250"/>
                <a:gd name="T26" fmla="*/ 2147483647 w 292"/>
                <a:gd name="T27" fmla="*/ 2147483647 h 250"/>
                <a:gd name="T28" fmla="*/ 2147483647 w 292"/>
                <a:gd name="T29" fmla="*/ 2147483647 h 250"/>
                <a:gd name="T30" fmla="*/ 2147483647 w 292"/>
                <a:gd name="T31" fmla="*/ 2147483647 h 250"/>
                <a:gd name="T32" fmla="*/ 2147483647 w 292"/>
                <a:gd name="T33" fmla="*/ 2147483647 h 250"/>
                <a:gd name="T34" fmla="*/ 2147483647 w 292"/>
                <a:gd name="T35" fmla="*/ 2147483647 h 250"/>
                <a:gd name="T36" fmla="*/ 2147483647 w 292"/>
                <a:gd name="T37" fmla="*/ 2147483647 h 250"/>
                <a:gd name="T38" fmla="*/ 2147483647 w 292"/>
                <a:gd name="T39" fmla="*/ 2147483647 h 250"/>
                <a:gd name="T40" fmla="*/ 2147483647 w 292"/>
                <a:gd name="T41" fmla="*/ 2147483647 h 250"/>
                <a:gd name="T42" fmla="*/ 2147483647 w 292"/>
                <a:gd name="T43" fmla="*/ 2147483647 h 250"/>
                <a:gd name="T44" fmla="*/ 2147483647 w 292"/>
                <a:gd name="T45" fmla="*/ 2147483647 h 250"/>
                <a:gd name="T46" fmla="*/ 2147483647 w 292"/>
                <a:gd name="T47" fmla="*/ 2147483647 h 250"/>
                <a:gd name="T48" fmla="*/ 2147483647 w 292"/>
                <a:gd name="T49" fmla="*/ 2147483647 h 250"/>
                <a:gd name="T50" fmla="*/ 2147483647 w 292"/>
                <a:gd name="T51" fmla="*/ 2147483647 h 250"/>
                <a:gd name="T52" fmla="*/ 0 w 292"/>
                <a:gd name="T53" fmla="*/ 2147483647 h 250"/>
                <a:gd name="T54" fmla="*/ 2147483647 w 292"/>
                <a:gd name="T55" fmla="*/ 2147483647 h 250"/>
                <a:gd name="T56" fmla="*/ 2147483647 w 292"/>
                <a:gd name="T57" fmla="*/ 2147483647 h 250"/>
                <a:gd name="T58" fmla="*/ 2147483647 w 292"/>
                <a:gd name="T59" fmla="*/ 2147483647 h 250"/>
                <a:gd name="T60" fmla="*/ 2147483647 w 292"/>
                <a:gd name="T61" fmla="*/ 0 h 250"/>
                <a:gd name="T62" fmla="*/ 2147483647 w 292"/>
                <a:gd name="T63" fmla="*/ 0 h 250"/>
                <a:gd name="T64" fmla="*/ 2147483647 w 292"/>
                <a:gd name="T65" fmla="*/ 0 h 250"/>
                <a:gd name="T66" fmla="*/ 2147483647 w 292"/>
                <a:gd name="T67" fmla="*/ 0 h 250"/>
                <a:gd name="T68" fmla="*/ 2147483647 w 292"/>
                <a:gd name="T69" fmla="*/ 0 h 2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250"/>
                <a:gd name="T107" fmla="*/ 292 w 292"/>
                <a:gd name="T108" fmla="*/ 250 h 2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250">
                  <a:moveTo>
                    <a:pt x="145" y="0"/>
                  </a:moveTo>
                  <a:cubicBezTo>
                    <a:pt x="147" y="0"/>
                    <a:pt x="148" y="0"/>
                    <a:pt x="149" y="0"/>
                  </a:cubicBezTo>
                  <a:cubicBezTo>
                    <a:pt x="151" y="0"/>
                    <a:pt x="152" y="0"/>
                    <a:pt x="154" y="0"/>
                  </a:cubicBezTo>
                  <a:cubicBezTo>
                    <a:pt x="155" y="0"/>
                    <a:pt x="156" y="0"/>
                    <a:pt x="158" y="0"/>
                  </a:cubicBezTo>
                  <a:cubicBezTo>
                    <a:pt x="159" y="0"/>
                    <a:pt x="160" y="0"/>
                    <a:pt x="162" y="0"/>
                  </a:cubicBezTo>
                  <a:cubicBezTo>
                    <a:pt x="173" y="0"/>
                    <a:pt x="184" y="1"/>
                    <a:pt x="195" y="1"/>
                  </a:cubicBezTo>
                  <a:cubicBezTo>
                    <a:pt x="206" y="2"/>
                    <a:pt x="217" y="2"/>
                    <a:pt x="228" y="3"/>
                  </a:cubicBezTo>
                  <a:cubicBezTo>
                    <a:pt x="239" y="4"/>
                    <a:pt x="250" y="5"/>
                    <a:pt x="260" y="6"/>
                  </a:cubicBezTo>
                  <a:cubicBezTo>
                    <a:pt x="271" y="7"/>
                    <a:pt x="282" y="9"/>
                    <a:pt x="292" y="10"/>
                  </a:cubicBezTo>
                  <a:cubicBezTo>
                    <a:pt x="222" y="250"/>
                    <a:pt x="222" y="250"/>
                    <a:pt x="222" y="250"/>
                  </a:cubicBezTo>
                  <a:cubicBezTo>
                    <a:pt x="217" y="249"/>
                    <a:pt x="212" y="249"/>
                    <a:pt x="207" y="248"/>
                  </a:cubicBezTo>
                  <a:cubicBezTo>
                    <a:pt x="202" y="248"/>
                    <a:pt x="198" y="247"/>
                    <a:pt x="193" y="247"/>
                  </a:cubicBezTo>
                  <a:cubicBezTo>
                    <a:pt x="188" y="246"/>
                    <a:pt x="183" y="246"/>
                    <a:pt x="178" y="246"/>
                  </a:cubicBezTo>
                  <a:cubicBezTo>
                    <a:pt x="173" y="246"/>
                    <a:pt x="168" y="245"/>
                    <a:pt x="163" y="245"/>
                  </a:cubicBezTo>
                  <a:cubicBezTo>
                    <a:pt x="162" y="245"/>
                    <a:pt x="160" y="245"/>
                    <a:pt x="159" y="245"/>
                  </a:cubicBezTo>
                  <a:cubicBezTo>
                    <a:pt x="157" y="245"/>
                    <a:pt x="156" y="245"/>
                    <a:pt x="154" y="245"/>
                  </a:cubicBezTo>
                  <a:cubicBezTo>
                    <a:pt x="153" y="245"/>
                    <a:pt x="151" y="245"/>
                    <a:pt x="150" y="245"/>
                  </a:cubicBezTo>
                  <a:cubicBezTo>
                    <a:pt x="148" y="245"/>
                    <a:pt x="147" y="245"/>
                    <a:pt x="145" y="245"/>
                  </a:cubicBezTo>
                  <a:cubicBezTo>
                    <a:pt x="144" y="245"/>
                    <a:pt x="142" y="245"/>
                    <a:pt x="141" y="245"/>
                  </a:cubicBezTo>
                  <a:cubicBezTo>
                    <a:pt x="139" y="245"/>
                    <a:pt x="138" y="245"/>
                    <a:pt x="137" y="245"/>
                  </a:cubicBezTo>
                  <a:cubicBezTo>
                    <a:pt x="135" y="245"/>
                    <a:pt x="134" y="245"/>
                    <a:pt x="132" y="245"/>
                  </a:cubicBezTo>
                  <a:cubicBezTo>
                    <a:pt x="131" y="245"/>
                    <a:pt x="129" y="245"/>
                    <a:pt x="128" y="245"/>
                  </a:cubicBezTo>
                  <a:cubicBezTo>
                    <a:pt x="123" y="245"/>
                    <a:pt x="118" y="246"/>
                    <a:pt x="113" y="246"/>
                  </a:cubicBezTo>
                  <a:cubicBezTo>
                    <a:pt x="108" y="246"/>
                    <a:pt x="103" y="246"/>
                    <a:pt x="98" y="247"/>
                  </a:cubicBezTo>
                  <a:cubicBezTo>
                    <a:pt x="94" y="247"/>
                    <a:pt x="89" y="248"/>
                    <a:pt x="84" y="248"/>
                  </a:cubicBezTo>
                  <a:cubicBezTo>
                    <a:pt x="79" y="249"/>
                    <a:pt x="74" y="249"/>
                    <a:pt x="70" y="2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8"/>
                    <a:pt x="21" y="7"/>
                    <a:pt x="31" y="6"/>
                  </a:cubicBezTo>
                  <a:cubicBezTo>
                    <a:pt x="42" y="5"/>
                    <a:pt x="53" y="4"/>
                    <a:pt x="64" y="3"/>
                  </a:cubicBezTo>
                  <a:cubicBezTo>
                    <a:pt x="74" y="2"/>
                    <a:pt x="85" y="2"/>
                    <a:pt x="96" y="1"/>
                  </a:cubicBezTo>
                  <a:cubicBezTo>
                    <a:pt x="107" y="1"/>
                    <a:pt x="118" y="0"/>
                    <a:pt x="129" y="0"/>
                  </a:cubicBezTo>
                  <a:cubicBezTo>
                    <a:pt x="130" y="0"/>
                    <a:pt x="132" y="0"/>
                    <a:pt x="133" y="0"/>
                  </a:cubicBezTo>
                  <a:cubicBezTo>
                    <a:pt x="134" y="0"/>
                    <a:pt x="136" y="0"/>
                    <a:pt x="137" y="0"/>
                  </a:cubicBezTo>
                  <a:cubicBezTo>
                    <a:pt x="139" y="0"/>
                    <a:pt x="140" y="0"/>
                    <a:pt x="141" y="0"/>
                  </a:cubicBezTo>
                  <a:cubicBezTo>
                    <a:pt x="143" y="0"/>
                    <a:pt x="144" y="0"/>
                    <a:pt x="1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3" name="Line 42"/>
            <p:cNvSpPr>
              <a:spLocks noChangeShapeType="1"/>
            </p:cNvSpPr>
            <p:nvPr/>
          </p:nvSpPr>
          <p:spPr bwMode="gray">
            <a:xfrm flipV="1">
              <a:off x="5508625" y="197485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4" name="Line 42"/>
            <p:cNvSpPr>
              <a:spLocks noChangeShapeType="1"/>
            </p:cNvSpPr>
            <p:nvPr/>
          </p:nvSpPr>
          <p:spPr bwMode="gray">
            <a:xfrm flipV="1">
              <a:off x="6264275" y="23622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5" name="Line 42"/>
            <p:cNvSpPr>
              <a:spLocks noChangeShapeType="1"/>
            </p:cNvSpPr>
            <p:nvPr/>
          </p:nvSpPr>
          <p:spPr bwMode="gray">
            <a:xfrm flipV="1">
              <a:off x="6911975" y="31369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6" name="Line 42"/>
            <p:cNvSpPr>
              <a:spLocks noChangeShapeType="1"/>
            </p:cNvSpPr>
            <p:nvPr/>
          </p:nvSpPr>
          <p:spPr bwMode="gray">
            <a:xfrm flipV="1">
              <a:off x="2792413" y="2409825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7" name="Line 42"/>
            <p:cNvSpPr>
              <a:spLocks noChangeShapeType="1"/>
            </p:cNvSpPr>
            <p:nvPr/>
          </p:nvSpPr>
          <p:spPr bwMode="gray">
            <a:xfrm flipV="1">
              <a:off x="2232025" y="3165475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8" name="Line 42"/>
            <p:cNvSpPr>
              <a:spLocks noChangeShapeType="1"/>
            </p:cNvSpPr>
            <p:nvPr/>
          </p:nvSpPr>
          <p:spPr bwMode="gray">
            <a:xfrm flipV="1">
              <a:off x="3635375" y="19685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9" name="Text Box 41"/>
            <p:cNvSpPr txBox="1">
              <a:spLocks noChangeArrowheads="1"/>
            </p:cNvSpPr>
            <p:nvPr/>
          </p:nvSpPr>
          <p:spPr bwMode="gray">
            <a:xfrm>
              <a:off x="5508625" y="1928813"/>
              <a:ext cx="28797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100" dirty="0">
                  <a:solidFill>
                    <a:srgbClr val="9F250D"/>
                  </a:solidFill>
                </a:rPr>
                <a:t>Portale i system informacji /komunikacji wewnętrznej</a:t>
              </a:r>
            </a:p>
          </p:txBody>
        </p:sp>
        <p:sp>
          <p:nvSpPr>
            <p:cNvPr id="70" name="Text Box 41"/>
            <p:cNvSpPr txBox="1">
              <a:spLocks noChangeArrowheads="1"/>
            </p:cNvSpPr>
            <p:nvPr/>
          </p:nvSpPr>
          <p:spPr bwMode="gray">
            <a:xfrm>
              <a:off x="6273800" y="2325688"/>
              <a:ext cx="2619375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r>
                <a:rPr lang="pl-PL" sz="1100" dirty="0">
                  <a:solidFill>
                    <a:srgbClr val="9F250D"/>
                  </a:solidFill>
                </a:rPr>
                <a:t>Standaryzacja i jednolitość sprzętu komputerowego/serwerowego</a:t>
              </a:r>
            </a:p>
          </p:txBody>
        </p:sp>
        <p:sp>
          <p:nvSpPr>
            <p:cNvPr id="71" name="Text Box 41"/>
            <p:cNvSpPr txBox="1">
              <a:spLocks noChangeArrowheads="1"/>
            </p:cNvSpPr>
            <p:nvPr/>
          </p:nvSpPr>
          <p:spPr bwMode="gray">
            <a:xfrm>
              <a:off x="6911975" y="3117850"/>
              <a:ext cx="187325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l-PL" sz="1100" noProof="1">
                  <a:solidFill>
                    <a:srgbClr val="9F250D"/>
                  </a:solidFill>
                </a:rPr>
                <a:t>Archiwizacja cyfrowa</a:t>
              </a:r>
            </a:p>
          </p:txBody>
        </p:sp>
        <p:sp>
          <p:nvSpPr>
            <p:cNvPr id="72" name="Text Box 41"/>
            <p:cNvSpPr txBox="1">
              <a:spLocks noChangeArrowheads="1"/>
            </p:cNvSpPr>
            <p:nvPr/>
          </p:nvSpPr>
          <p:spPr bwMode="gray">
            <a:xfrm>
              <a:off x="71438" y="3117850"/>
              <a:ext cx="2160587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algn="r"/>
              <a:r>
                <a:rPr lang="pl-PL" sz="1100" dirty="0">
                  <a:solidFill>
                    <a:srgbClr val="9F250D"/>
                  </a:solidFill>
                </a:rPr>
                <a:t>Rozbudowa i modernizacja infrastruktury</a:t>
              </a:r>
            </a:p>
          </p:txBody>
        </p:sp>
        <p:sp>
          <p:nvSpPr>
            <p:cNvPr id="73" name="Text Box 41"/>
            <p:cNvSpPr txBox="1">
              <a:spLocks noChangeArrowheads="1"/>
            </p:cNvSpPr>
            <p:nvPr/>
          </p:nvSpPr>
          <p:spPr bwMode="gray">
            <a:xfrm>
              <a:off x="287338" y="2397125"/>
              <a:ext cx="25050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l-PL" sz="1100" dirty="0">
                  <a:solidFill>
                    <a:srgbClr val="9F250D"/>
                  </a:solidFill>
                </a:rPr>
                <a:t>Centrum Personalizacji ELS</a:t>
              </a:r>
            </a:p>
          </p:txBody>
        </p:sp>
        <p:sp>
          <p:nvSpPr>
            <p:cNvPr id="74" name="Text Box 41"/>
            <p:cNvSpPr txBox="1">
              <a:spLocks noChangeArrowheads="1"/>
            </p:cNvSpPr>
            <p:nvPr/>
          </p:nvSpPr>
          <p:spPr bwMode="gray">
            <a:xfrm>
              <a:off x="1130300" y="1928813"/>
              <a:ext cx="2505075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pl-PL" sz="1100" dirty="0">
                  <a:solidFill>
                    <a:srgbClr val="9F250D"/>
                  </a:solidFill>
                </a:rPr>
                <a:t>Rozbudowa narzędzi zarządzania</a:t>
              </a:r>
            </a:p>
          </p:txBody>
        </p:sp>
        <p:sp>
          <p:nvSpPr>
            <p:cNvPr id="75" name="Freeform 33"/>
            <p:cNvSpPr>
              <a:spLocks/>
            </p:cNvSpPr>
            <p:nvPr/>
          </p:nvSpPr>
          <p:spPr bwMode="gray">
            <a:xfrm>
              <a:off x="3384000" y="3354388"/>
              <a:ext cx="2384425" cy="1044449"/>
            </a:xfrm>
            <a:custGeom>
              <a:avLst/>
              <a:gdLst>
                <a:gd name="T0" fmla="*/ 2147483647 w 848"/>
                <a:gd name="T1" fmla="*/ 0 h 307"/>
                <a:gd name="T2" fmla="*/ 2147483647 w 848"/>
                <a:gd name="T3" fmla="*/ 2147483647 h 307"/>
                <a:gd name="T4" fmla="*/ 2147483647 w 848"/>
                <a:gd name="T5" fmla="*/ 2147483647 h 307"/>
                <a:gd name="T6" fmla="*/ 2147483647 w 848"/>
                <a:gd name="T7" fmla="*/ 2147483647 h 307"/>
                <a:gd name="T8" fmla="*/ 2147483647 w 848"/>
                <a:gd name="T9" fmla="*/ 2147483647 h 307"/>
                <a:gd name="T10" fmla="*/ 0 w 848"/>
                <a:gd name="T11" fmla="*/ 2147483647 h 307"/>
                <a:gd name="T12" fmla="*/ 2147483647 w 848"/>
                <a:gd name="T13" fmla="*/ 2147483647 h 307"/>
                <a:gd name="T14" fmla="*/ 2147483647 w 848"/>
                <a:gd name="T15" fmla="*/ 2147483647 h 307"/>
                <a:gd name="T16" fmla="*/ 2147483647 w 848"/>
                <a:gd name="T17" fmla="*/ 2147483647 h 307"/>
                <a:gd name="T18" fmla="*/ 2147483647 w 848"/>
                <a:gd name="T19" fmla="*/ 0 h 3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8"/>
                <a:gd name="T31" fmla="*/ 0 h 307"/>
                <a:gd name="T32" fmla="*/ 848 w 848"/>
                <a:gd name="T33" fmla="*/ 307 h 3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8" h="307">
                  <a:moveTo>
                    <a:pt x="424" y="0"/>
                  </a:moveTo>
                  <a:cubicBezTo>
                    <a:pt x="478" y="0"/>
                    <a:pt x="529" y="8"/>
                    <a:pt x="576" y="22"/>
                  </a:cubicBezTo>
                  <a:cubicBezTo>
                    <a:pt x="623" y="37"/>
                    <a:pt x="667" y="58"/>
                    <a:pt x="705" y="84"/>
                  </a:cubicBezTo>
                  <a:cubicBezTo>
                    <a:pt x="743" y="111"/>
                    <a:pt x="776" y="143"/>
                    <a:pt x="801" y="180"/>
                  </a:cubicBezTo>
                  <a:cubicBezTo>
                    <a:pt x="826" y="218"/>
                    <a:pt x="843" y="261"/>
                    <a:pt x="848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6" y="261"/>
                    <a:pt x="23" y="218"/>
                    <a:pt x="48" y="180"/>
                  </a:cubicBezTo>
                  <a:cubicBezTo>
                    <a:pt x="73" y="143"/>
                    <a:pt x="105" y="111"/>
                    <a:pt x="144" y="84"/>
                  </a:cubicBezTo>
                  <a:cubicBezTo>
                    <a:pt x="182" y="58"/>
                    <a:pt x="225" y="37"/>
                    <a:pt x="273" y="22"/>
                  </a:cubicBezTo>
                  <a:cubicBezTo>
                    <a:pt x="320" y="8"/>
                    <a:pt x="371" y="0"/>
                    <a:pt x="424" y="0"/>
                  </a:cubicBezTo>
                  <a:close/>
                </a:path>
              </a:pathLst>
            </a:custGeom>
            <a:solidFill>
              <a:srgbClr val="9F250D">
                <a:alpha val="83136"/>
              </a:srgbClr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76" name="AutoShape 34"/>
            <p:cNvSpPr>
              <a:spLocks noChangeArrowheads="1"/>
            </p:cNvSpPr>
            <p:nvPr/>
          </p:nvSpPr>
          <p:spPr bwMode="gray">
            <a:xfrm>
              <a:off x="3384000" y="4328825"/>
              <a:ext cx="2384425" cy="304800"/>
            </a:xfrm>
            <a:custGeom>
              <a:avLst/>
              <a:gdLst>
                <a:gd name="G0" fmla="+- 403 0 0"/>
                <a:gd name="G1" fmla="+- 21600 0 403"/>
                <a:gd name="G2" fmla="*/ 403 1 2"/>
                <a:gd name="G3" fmla="+- 21600 0 G2"/>
                <a:gd name="G4" fmla="+/ 403 21600 2"/>
                <a:gd name="G5" fmla="+/ G1 0 2"/>
                <a:gd name="G6" fmla="*/ 21600 21600 403"/>
                <a:gd name="G7" fmla="*/ G6 1 2"/>
                <a:gd name="G8" fmla="+- 21600 0 G7"/>
                <a:gd name="G9" fmla="*/ 21600 1 2"/>
                <a:gd name="G10" fmla="+- 403 0 G9"/>
                <a:gd name="G11" fmla="?: G10 G8 0"/>
                <a:gd name="G12" fmla="?: G10 G7 21600"/>
                <a:gd name="T0" fmla="*/ 21398 w 21600"/>
                <a:gd name="T1" fmla="*/ 10800 h 21600"/>
                <a:gd name="T2" fmla="*/ 10800 w 21600"/>
                <a:gd name="T3" fmla="*/ 21600 h 21600"/>
                <a:gd name="T4" fmla="*/ 202 w 21600"/>
                <a:gd name="T5" fmla="*/ 10800 h 21600"/>
                <a:gd name="T6" fmla="*/ 10800 w 21600"/>
                <a:gd name="T7" fmla="*/ 0 h 21600"/>
                <a:gd name="T8" fmla="*/ 2002 w 21600"/>
                <a:gd name="T9" fmla="*/ 2002 h 21600"/>
                <a:gd name="T10" fmla="*/ 19598 w 21600"/>
                <a:gd name="T11" fmla="*/ 1959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03" y="21600"/>
                  </a:lnTo>
                  <a:lnTo>
                    <a:pt x="2119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6350">
              <a:solidFill>
                <a:srgbClr val="DBDBDB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b="0"/>
            </a:p>
          </p:txBody>
        </p:sp>
        <p:sp>
          <p:nvSpPr>
            <p:cNvPr id="77" name="Text Box 38"/>
            <p:cNvSpPr txBox="1">
              <a:spLocks noChangeArrowheads="1"/>
            </p:cNvSpPr>
            <p:nvPr/>
          </p:nvSpPr>
          <p:spPr bwMode="gray">
            <a:xfrm>
              <a:off x="3556000" y="3608825"/>
              <a:ext cx="2095500" cy="73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l-PL" sz="1400" b="0" noProof="1">
                  <a:solidFill>
                    <a:schemeClr val="bg1"/>
                  </a:solidFill>
                </a:rPr>
                <a:t>Centrum </a:t>
              </a:r>
            </a:p>
            <a:p>
              <a:pPr algn="ctr"/>
              <a:r>
                <a:rPr lang="pl-PL" sz="1400" b="0" noProof="1">
                  <a:solidFill>
                    <a:schemeClr val="bg1"/>
                  </a:solidFill>
                </a:rPr>
                <a:t>Kompetencji Informatycznych</a:t>
              </a:r>
            </a:p>
          </p:txBody>
        </p:sp>
      </p:grpSp>
      <p:graphicFrame>
        <p:nvGraphicFramePr>
          <p:cNvPr id="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145947"/>
              </p:ext>
            </p:extLst>
          </p:nvPr>
        </p:nvGraphicFramePr>
        <p:xfrm>
          <a:off x="6911975" y="4814823"/>
          <a:ext cx="153987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Visio" r:id="rId3" imgW="1539402" imgH="1095555" progId="Visio.Drawing.11">
                  <p:link updateAutomatic="1"/>
                </p:oleObj>
              </mc:Choice>
              <mc:Fallback>
                <p:oleObj name="Visio" r:id="rId3" imgW="1539402" imgH="1095555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1975" y="4814823"/>
                        <a:ext cx="1539875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4814823"/>
            <a:ext cx="1504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pole tekstowe 79"/>
          <p:cNvSpPr txBox="1"/>
          <p:nvPr/>
        </p:nvSpPr>
        <p:spPr>
          <a:xfrm>
            <a:off x="323711" y="5620013"/>
            <a:ext cx="792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err="1" smtClean="0">
                <a:solidFill>
                  <a:srgbClr val="006699"/>
                </a:solidFill>
              </a:rPr>
              <a:t>PWR.Net</a:t>
            </a:r>
            <a:endParaRPr lang="pl-PL" sz="1100" dirty="0">
              <a:solidFill>
                <a:srgbClr val="006699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20850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405953" y="536575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b="0" dirty="0" smtClean="0"/>
              <a:t>Informatyzacja Uczelni</a:t>
            </a:r>
            <a:endParaRPr lang="pl-PL" b="0" dirty="0"/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612565" y="1268413"/>
            <a:ext cx="4031110" cy="2520794"/>
            <a:chOff x="130" y="979"/>
            <a:chExt cx="1389" cy="1265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gray">
            <a:xfrm>
              <a:off x="130" y="979"/>
              <a:ext cx="1315" cy="22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288000" tIns="0" rIns="0" bIns="0" anchor="ctr"/>
            <a:lstStyle/>
            <a:p>
              <a:r>
                <a:rPr lang="pl-PL" sz="1600" dirty="0" smtClean="0"/>
                <a:t>Zadania ACI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204" y="1206"/>
              <a:ext cx="1315" cy="103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8000" tIns="108000" rIns="144000" bIns="72000"/>
            <a:lstStyle/>
            <a:p>
              <a:pPr>
                <a:buClr>
                  <a:srgbClr val="9F250D"/>
                </a:buClr>
                <a:buFont typeface="Wingdings" pitchFamily="2" charset="2"/>
                <a:buNone/>
                <a:tabLst>
                  <a:tab pos="358775" algn="l"/>
                </a:tabLst>
              </a:pPr>
              <a:r>
                <a:rPr lang="pl-PL" sz="1200" dirty="0" smtClean="0"/>
                <a:t>Rozbudowa i modernizacja infrastruktury (sieć PWR.NET)</a:t>
              </a:r>
            </a:p>
            <a:p>
              <a:pPr marL="266700" lvl="1" indent="-266700">
                <a:buClr>
                  <a:srgbClr val="9F250D"/>
                </a:buClr>
                <a:buFont typeface="Wingdings" pitchFamily="2" charset="2"/>
                <a:buChar char="§"/>
                <a:tabLst>
                  <a:tab pos="266700" algn="l"/>
                </a:tabLst>
              </a:pPr>
              <a:r>
                <a:rPr lang="pl-PL" sz="1100" dirty="0" smtClean="0"/>
                <a:t>modernizacja sprzętowa</a:t>
              </a:r>
            </a:p>
            <a:p>
              <a:pPr marL="266700" lvl="1" indent="-266700">
                <a:buClr>
                  <a:srgbClr val="9F250D"/>
                </a:buClr>
                <a:buFont typeface="Wingdings" pitchFamily="2" charset="2"/>
                <a:buChar char="§"/>
                <a:tabLst>
                  <a:tab pos="266700" algn="l"/>
                </a:tabLst>
              </a:pPr>
              <a:r>
                <a:rPr lang="pl-PL" sz="1100" dirty="0" smtClean="0"/>
                <a:t>rozbudowa usługowa - uruchomiono usługę </a:t>
              </a:r>
              <a:br>
                <a:rPr lang="pl-PL" sz="1100" dirty="0" smtClean="0"/>
              </a:br>
              <a:r>
                <a:rPr lang="pl-PL" sz="1100" dirty="0" smtClean="0"/>
                <a:t>PWR-VPN</a:t>
              </a:r>
            </a:p>
            <a:p>
              <a:pPr marL="266700" lvl="1" indent="-266700">
                <a:buClr>
                  <a:srgbClr val="9F250D"/>
                </a:buClr>
                <a:buFont typeface="Wingdings" pitchFamily="2" charset="2"/>
                <a:buChar char="§"/>
                <a:tabLst>
                  <a:tab pos="266700" algn="l"/>
                </a:tabLst>
              </a:pPr>
              <a:r>
                <a:rPr lang="pl-PL" sz="1100" dirty="0" smtClean="0"/>
                <a:t>rozbudowa sieci </a:t>
              </a:r>
              <a:r>
                <a:rPr lang="pl-PL" sz="1100" dirty="0" err="1" smtClean="0"/>
                <a:t>WiFi</a:t>
              </a:r>
              <a:r>
                <a:rPr lang="pl-PL" sz="1100" dirty="0" smtClean="0"/>
                <a:t>  (dotacja ministerialna – 0,5 mln zł)</a:t>
              </a:r>
            </a:p>
            <a:p>
              <a:pPr marL="266700" lvl="1" indent="-266700">
                <a:buClr>
                  <a:srgbClr val="9F250D"/>
                </a:buClr>
                <a:buFont typeface="Wingdings" pitchFamily="2" charset="2"/>
                <a:buChar char="§"/>
                <a:tabLst>
                  <a:tab pos="266700" algn="l"/>
                </a:tabLst>
              </a:pPr>
              <a:r>
                <a:rPr lang="pl-PL" sz="1100" dirty="0" smtClean="0"/>
                <a:t>pozyskanie środków na rozbudowę sieci przetwarzania w technologii chmury (budowa węzła </a:t>
              </a:r>
              <a:r>
                <a:rPr lang="pl-PL" sz="1100" dirty="0" err="1" smtClean="0"/>
                <a:t>IasS</a:t>
              </a:r>
              <a:r>
                <a:rPr lang="pl-PL" sz="1100" dirty="0" smtClean="0"/>
                <a:t> (</a:t>
              </a:r>
              <a:r>
                <a:rPr lang="pl-PL" sz="1100" dirty="0" err="1" smtClean="0"/>
                <a:t>Infrastructure</a:t>
              </a:r>
              <a:r>
                <a:rPr lang="pl-PL" sz="1100" dirty="0" smtClean="0"/>
                <a:t> as a Service) – 0,65 mln zł)</a:t>
              </a:r>
            </a:p>
          </p:txBody>
        </p:sp>
      </p:grp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16" y="243227"/>
            <a:ext cx="2367198" cy="2955068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gray">
          <a:xfrm>
            <a:off x="827325" y="4117429"/>
            <a:ext cx="3816000" cy="9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8000" tIns="108000" rIns="144000" bIns="72000"/>
          <a:lstStyle/>
          <a:p>
            <a:pPr>
              <a:buClr>
                <a:srgbClr val="9F250D"/>
              </a:buClr>
              <a:buFont typeface="Wingdings" pitchFamily="2" charset="2"/>
              <a:buNone/>
              <a:tabLst>
                <a:tab pos="358775" algn="l"/>
              </a:tabLst>
            </a:pPr>
            <a:r>
              <a:rPr lang="pl-PL" sz="1200" dirty="0" smtClean="0"/>
              <a:t>Budowa bezpiecznej sieci transmisji danych </a:t>
            </a:r>
            <a:r>
              <a:rPr lang="pl-PL" sz="1200" dirty="0" err="1" smtClean="0"/>
              <a:t>PWR.Net</a:t>
            </a:r>
            <a:r>
              <a:rPr lang="pl-PL" sz="1200" dirty="0" smtClean="0"/>
              <a:t> – Infrastruktura Klucza Publicznego (PKI)</a:t>
            </a:r>
          </a:p>
          <a:p>
            <a:pPr marL="266700" lvl="1" indent="-266700">
              <a:buClr>
                <a:srgbClr val="9F250D"/>
              </a:buClr>
              <a:buFont typeface="Wingdings" pitchFamily="2" charset="2"/>
              <a:buChar char="§"/>
              <a:tabLst>
                <a:tab pos="266700" algn="l"/>
              </a:tabLst>
            </a:pPr>
            <a:r>
              <a:rPr lang="pl-PL" sz="1100" dirty="0" smtClean="0"/>
              <a:t>Projekt RPO 2.1. – dofinansowanie 3,78 mln zł</a:t>
            </a:r>
          </a:p>
          <a:p>
            <a:pPr>
              <a:buClr>
                <a:srgbClr val="9F250D"/>
              </a:buClr>
              <a:buFont typeface="Wingdings" pitchFamily="2" charset="2"/>
              <a:buNone/>
              <a:tabLst>
                <a:tab pos="358775" algn="l"/>
              </a:tabLst>
            </a:pPr>
            <a:endParaRPr lang="pl-PL" sz="1200" dirty="0" smtClean="0"/>
          </a:p>
          <a:p>
            <a:pPr>
              <a:buClr>
                <a:srgbClr val="9F250D"/>
              </a:buClr>
              <a:buFont typeface="Wingdings" pitchFamily="2" charset="2"/>
              <a:buNone/>
              <a:tabLst>
                <a:tab pos="358775" algn="l"/>
              </a:tabLst>
            </a:pPr>
            <a:endParaRPr lang="pl-PL" sz="1200" dirty="0" smtClean="0"/>
          </a:p>
          <a:p>
            <a:pPr marL="180975" lvl="1" indent="-180975"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9F250D"/>
              </a:buClr>
              <a:buFont typeface="Wingdings" pitchFamily="2" charset="2"/>
              <a:buChar char="§"/>
            </a:pPr>
            <a:endParaRPr lang="pl-PL" sz="1200" dirty="0" smtClean="0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4896000" y="3276000"/>
          <a:ext cx="3922902" cy="2614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Visio" r:id="rId4" imgW="12253305" imgH="8193253" progId="Visio.Drawing.11">
                  <p:embed/>
                </p:oleObj>
              </mc:Choice>
              <mc:Fallback>
                <p:oleObj name="Visio" r:id="rId4" imgW="12253305" imgH="819325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6000" y="3276000"/>
                        <a:ext cx="3922902" cy="26142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32376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285750" y="549275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b="0" dirty="0" smtClean="0"/>
              <a:t>Informatyzacja Uczelni</a:t>
            </a:r>
            <a:endParaRPr lang="pl-PL" b="0" dirty="0"/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454359" y="1284065"/>
            <a:ext cx="3996284" cy="2799775"/>
            <a:chOff x="142" y="979"/>
            <a:chExt cx="1377" cy="1405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gray">
            <a:xfrm>
              <a:off x="142" y="979"/>
              <a:ext cx="1315" cy="22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288000" tIns="0" rIns="0" bIns="0" anchor="ctr"/>
            <a:lstStyle/>
            <a:p>
              <a:r>
                <a:rPr lang="pl-PL" sz="1600" dirty="0" smtClean="0"/>
                <a:t>Zadania ACI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204" y="1210"/>
              <a:ext cx="1315" cy="117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8000" tIns="108000" rIns="144000" bIns="72000"/>
            <a:lstStyle/>
            <a:p>
              <a:pPr>
                <a:buClr>
                  <a:srgbClr val="9F250D"/>
                </a:buClr>
                <a:buFont typeface="Wingdings" pitchFamily="2" charset="2"/>
                <a:buNone/>
                <a:tabLst>
                  <a:tab pos="358775" algn="l"/>
                </a:tabLst>
              </a:pPr>
              <a:r>
                <a:rPr lang="pl-PL" sz="1200" dirty="0" smtClean="0"/>
                <a:t>Centrum Personalizacji ELS</a:t>
              </a:r>
            </a:p>
            <a:p>
              <a:pPr marL="180975" lvl="1" indent="-180975" algn="just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9F250D"/>
                </a:buClr>
                <a:buFont typeface="Wingdings" pitchFamily="2" charset="2"/>
                <a:buChar char="§"/>
              </a:pPr>
              <a:r>
                <a:rPr lang="pl-PL" sz="1200" dirty="0" smtClean="0"/>
                <a:t>Audyty bezpieczeństwa </a:t>
              </a:r>
            </a:p>
            <a:p>
              <a:pPr marL="180975" lvl="1" indent="-180975" algn="just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9F250D"/>
                </a:buClr>
                <a:buFont typeface="Wingdings" pitchFamily="2" charset="2"/>
                <a:buChar char="§"/>
              </a:pPr>
              <a:r>
                <a:rPr lang="pl-PL" sz="1200" dirty="0" smtClean="0"/>
                <a:t>Rozwój usług dla ELS (</a:t>
              </a:r>
              <a:r>
                <a:rPr lang="pl-PL" sz="1200" dirty="0" err="1" smtClean="0"/>
                <a:t>rowerownia</a:t>
              </a:r>
              <a:r>
                <a:rPr lang="pl-PL" sz="1200" dirty="0" smtClean="0"/>
                <a:t>, wydruki, parkingi, kolejka linowa etc.)</a:t>
              </a:r>
            </a:p>
            <a:p>
              <a:pPr marL="180975" lvl="1" indent="-180975" algn="just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9F250D"/>
                </a:buClr>
                <a:buFont typeface="Wingdings" pitchFamily="2" charset="2"/>
                <a:buChar char="§"/>
              </a:pPr>
              <a:r>
                <a:rPr lang="pl-PL" sz="1200" dirty="0" smtClean="0"/>
                <a:t>Przygotowanie wdrożenia Elektronicznej Karty Pracowniczej (wydruki, parkingi etc.)</a:t>
              </a:r>
            </a:p>
            <a:p>
              <a:pPr marL="180975" lvl="1" indent="-180975" algn="just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9F250D"/>
                </a:buClr>
                <a:buFont typeface="Wingdings" pitchFamily="2" charset="2"/>
                <a:buChar char="§"/>
              </a:pPr>
              <a:r>
                <a:rPr lang="pl-PL" sz="1200" dirty="0" smtClean="0"/>
                <a:t>Opracowanie koncepcji zintegrowanego systemu kontroli dostęp  i bezpieczeństwa fizycznego (parkingi, szlabany i rozpoznawanie numerów rejestracyjnych, inteligentny pilot, kontrola dostępu do pomieszczeń, monitoring etc.)</a:t>
              </a:r>
            </a:p>
            <a:p>
              <a:pPr marL="180975" lvl="1" indent="-180975" algn="just">
                <a:lnSpc>
                  <a:spcPct val="9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9F250D"/>
                </a:buClr>
                <a:buFont typeface="Wingdings" pitchFamily="2" charset="2"/>
                <a:buChar char="§"/>
              </a:pPr>
              <a:endParaRPr lang="pl-PL" sz="1200" dirty="0" smtClean="0"/>
            </a:p>
          </p:txBody>
        </p:sp>
      </p:grpSp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5119307" y="1268417"/>
            <a:ext cx="2240945" cy="2019103"/>
            <a:chOff x="5119305" y="1268414"/>
            <a:chExt cx="3567495" cy="3214330"/>
          </a:xfrm>
        </p:grpSpPr>
        <p:pic>
          <p:nvPicPr>
            <p:cNvPr id="8" name="Obraz 7" descr="CARD_awer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9305" y="1268414"/>
              <a:ext cx="2290806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Obraz 8" descr="CARD_dokt_awer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2941" y="2139541"/>
              <a:ext cx="2245638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Obraz 9" descr="DRUK ELP - Szablon Awers - z danymi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20718" y="3042744"/>
              <a:ext cx="2266082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Rectangle 5"/>
          <p:cNvSpPr>
            <a:spLocks noChangeArrowheads="1"/>
          </p:cNvSpPr>
          <p:nvPr/>
        </p:nvSpPr>
        <p:spPr bwMode="gray">
          <a:xfrm>
            <a:off x="4870800" y="3825044"/>
            <a:ext cx="3816000" cy="19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>
              <a:buClr>
                <a:srgbClr val="9F250D"/>
              </a:buClr>
              <a:buFont typeface="Wingdings" pitchFamily="2" charset="2"/>
              <a:buNone/>
              <a:tabLst>
                <a:tab pos="358775" algn="l"/>
              </a:tabLst>
            </a:pPr>
            <a:r>
              <a:rPr lang="pl-PL" sz="1200" dirty="0" smtClean="0"/>
              <a:t>Budowa bezpiecznej sieci transmisji danych </a:t>
            </a:r>
            <a:r>
              <a:rPr lang="pl-PL" sz="1200" dirty="0" err="1" smtClean="0"/>
              <a:t>PWR.Net</a:t>
            </a:r>
            <a:r>
              <a:rPr lang="pl-PL" sz="1200" dirty="0" smtClean="0"/>
              <a:t> – Infrastruktura Klucza Publicznego (PKI)</a:t>
            </a:r>
          </a:p>
          <a:p>
            <a:pPr marL="180975" lvl="1" indent="-180975"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/>
              <a:t>Organizacja i uruchomienie bezpiecznej transmisji danych w ramach sieci transmisji danych Politechniki Wrocławskiej (w projekcie nazywana </a:t>
            </a:r>
            <a:r>
              <a:rPr lang="pl-PL" sz="1200" dirty="0" err="1" smtClean="0"/>
              <a:t>PWR.Net</a:t>
            </a:r>
            <a:r>
              <a:rPr lang="pl-PL" sz="1200" dirty="0" smtClean="0"/>
              <a:t>.),</a:t>
            </a:r>
          </a:p>
          <a:p>
            <a:pPr marL="180975" lvl="1" indent="-180975"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/>
              <a:t>Budowa infrastruktury klucza publicznego wraz z grupa usług</a:t>
            </a:r>
          </a:p>
          <a:p>
            <a:pPr marL="180975" lvl="1" indent="-180975"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58775" algn="l"/>
              </a:tabLst>
            </a:pPr>
            <a:r>
              <a:rPr lang="pl-PL" sz="1200" dirty="0" smtClean="0"/>
              <a:t>Uruchomienie systemu Zarządzania Tożsamością (IDM)</a:t>
            </a:r>
          </a:p>
          <a:p>
            <a:pPr>
              <a:buClr>
                <a:srgbClr val="9F250D"/>
              </a:buClr>
              <a:buFont typeface="Wingdings" pitchFamily="2" charset="2"/>
              <a:buNone/>
              <a:tabLst>
                <a:tab pos="358775" algn="l"/>
              </a:tabLst>
            </a:pPr>
            <a:endParaRPr lang="pl-PL" sz="1200" dirty="0" smtClean="0"/>
          </a:p>
          <a:p>
            <a:pPr marL="180975" lvl="1" indent="-180975" algn="just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9F250D"/>
              </a:buClr>
              <a:buFont typeface="Wingdings" pitchFamily="2" charset="2"/>
              <a:buChar char="§"/>
            </a:pPr>
            <a:endParaRPr lang="pl-PL" sz="1200" dirty="0" smtClean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b="14000"/>
          <a:stretch>
            <a:fillRect/>
          </a:stretch>
        </p:blipFill>
        <p:spPr bwMode="auto">
          <a:xfrm>
            <a:off x="1435995" y="4149080"/>
            <a:ext cx="3100001" cy="182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8066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647564" y="549275"/>
            <a:ext cx="8327268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0" dirty="0" smtClean="0"/>
              <a:t>Informatyzacja Uczelni</a:t>
            </a:r>
            <a:endParaRPr lang="pl-PL" b="0" dirty="0"/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647564" y="1265015"/>
            <a:ext cx="3816350" cy="4672935"/>
            <a:chOff x="204" y="979"/>
            <a:chExt cx="1315" cy="2345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gray">
            <a:xfrm>
              <a:off x="204" y="979"/>
              <a:ext cx="1315" cy="22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216000" tIns="0" rIns="0" bIns="0" anchor="ctr"/>
            <a:lstStyle/>
            <a:p>
              <a:pPr marL="0" lvl="3">
                <a:lnSpc>
                  <a:spcPct val="90000"/>
                </a:lnSpc>
                <a:buClr>
                  <a:srgbClr val="9F250D"/>
                </a:buClr>
                <a:defRPr/>
              </a:pPr>
              <a:r>
                <a:rPr lang="pl-PL" sz="1400" dirty="0"/>
                <a:t>Zarządzanie procesem obsługi </a:t>
              </a:r>
              <a:r>
                <a:rPr lang="pl-PL" sz="1400" dirty="0" smtClean="0"/>
                <a:t>studentów:</a:t>
              </a:r>
              <a:endParaRPr lang="pl-PL" sz="1400" dirty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204" y="1192"/>
              <a:ext cx="1315" cy="21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08000" tIns="108000" rIns="144000" bIns="72000"/>
            <a:lstStyle/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Zarządzanie procesem obsługi studentów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zakończenie migracji na wszystkich Wydziałach Uczelni oraz Zamiejscowych Ośrodkach Dydaktycznych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rozwój systemu JSOS  - zrealizowane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Przeniesienie na portal indeksu elektronicznego pełnej funkcjonalności portalu </a:t>
              </a:r>
              <a:r>
                <a:rPr lang="pl-PL" sz="1200" dirty="0" err="1" smtClean="0"/>
                <a:t>Edukacja.CL</a:t>
              </a:r>
              <a:endParaRPr lang="pl-PL" sz="1200" dirty="0" smtClean="0"/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Obsługa PENSUM i rozliczenia nadgodzin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rozwój systemu JSOS  - w realizacji </a:t>
              </a:r>
              <a:br>
                <a:rPr lang="pl-PL" sz="1200" dirty="0" smtClean="0"/>
              </a:br>
              <a:r>
                <a:rPr lang="pl-PL" sz="1200" dirty="0" smtClean="0"/>
                <a:t>i planowaniu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Uruchomienie anglojęzycznej wersji portalu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Budowa nowej wersji portalu dla prowadzących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Uruchomienie narzędzi eksportu danych do POLON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Pełna obsługa KRK – poprawna obsługa Programów Kształcenia, uruchomienie narzędzi kontroli jakości kształcenia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Wdrożenie obsługi Doktorantów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Wdrożenie w Dziale Współpracy Międzynarodowej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Uruchomienie aplikacji mobilnej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endParaRPr lang="pl-PL" sz="1200" dirty="0" smtClean="0"/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endParaRPr lang="pl-PL" sz="1200" dirty="0" smtClean="0"/>
            </a:p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 </a:t>
              </a:r>
            </a:p>
            <a:p>
              <a:pPr marL="361950" lvl="2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endParaRPr lang="pl-PL" sz="1200" dirty="0" smtClean="0"/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000" y="494825"/>
            <a:ext cx="3375204" cy="20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140968"/>
            <a:ext cx="3026378" cy="229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a 8"/>
          <p:cNvGraphicFramePr>
            <a:graphicFrameLocks noGrp="1"/>
          </p:cNvGraphicFramePr>
          <p:nvPr/>
        </p:nvGraphicFramePr>
        <p:xfrm>
          <a:off x="5195342" y="2546825"/>
          <a:ext cx="3687862" cy="3960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687862"/>
              </a:tblGrid>
              <a:tr h="39600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 smtClean="0">
                          <a:solidFill>
                            <a:srgbClr val="9F250D"/>
                          </a:solidFill>
                          <a:latin typeface="Trebuchet MS" pitchFamily="34" charset="0"/>
                          <a:ea typeface="+mn-ea"/>
                          <a:cs typeface="+mn-cs"/>
                        </a:rPr>
                        <a:t>Obecna architektura</a:t>
                      </a:r>
                      <a:endParaRPr lang="pl-PL" sz="1400" b="1" kern="1200" dirty="0">
                        <a:solidFill>
                          <a:srgbClr val="9F250D"/>
                        </a:solidFill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F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4716463" y="5499538"/>
          <a:ext cx="3371759" cy="39600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371759"/>
              </a:tblGrid>
              <a:tr h="39600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kern="1200" dirty="0" smtClean="0">
                          <a:solidFill>
                            <a:srgbClr val="9F250D"/>
                          </a:solidFill>
                          <a:latin typeface="Trebuchet MS" pitchFamily="34" charset="0"/>
                          <a:ea typeface="+mn-ea"/>
                          <a:cs typeface="+mn-cs"/>
                        </a:rPr>
                        <a:t>Docelowa architektura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F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3148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294953" y="549275"/>
            <a:ext cx="8686800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pl-PL" b="0" dirty="0" smtClean="0"/>
              <a:t>Informatyzacja Uczelni</a:t>
            </a:r>
            <a:endParaRPr lang="pl-PL" b="0" dirty="0"/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648837" y="1332521"/>
            <a:ext cx="8218938" cy="3232196"/>
            <a:chOff x="204" y="979"/>
            <a:chExt cx="2832" cy="1622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gray">
            <a:xfrm>
              <a:off x="204" y="979"/>
              <a:ext cx="1315" cy="22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288000" tIns="0" rIns="0" bIns="0" anchor="ctr"/>
            <a:lstStyle/>
            <a:p>
              <a:endParaRPr lang="pl-PL" sz="1600" dirty="0" smtClean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204" y="1192"/>
              <a:ext cx="2832" cy="140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108000" tIns="108000" rIns="144000" bIns="72000"/>
            <a:lstStyle/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Zarządzanie Uczelnią</a:t>
              </a:r>
            </a:p>
            <a:p>
              <a:pPr marL="361950" lvl="2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Dostawa, wdrożenie i wsparcie przy utrzymaniu zintegrowanego systemu informatycznego wspomagającego realizację procesów gospodarczych zachodzących w ramach działalności Politechniki </a:t>
              </a:r>
            </a:p>
            <a:p>
              <a:pPr marL="180975" lvl="2" algn="just">
                <a:lnSpc>
                  <a:spcPct val="90000"/>
                </a:lnSpc>
                <a:buClr>
                  <a:srgbClr val="9F250D"/>
                </a:buClr>
                <a:defRPr/>
              </a:pPr>
              <a:endParaRPr lang="pl-PL" sz="1200" dirty="0" smtClean="0"/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Etapy projektu zrealizowane</a:t>
              </a:r>
            </a:p>
            <a:p>
              <a:pPr marL="542925" lvl="4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>
                  <a:solidFill>
                    <a:srgbClr val="9F250D"/>
                  </a:solidFill>
                </a:rPr>
                <a:t>Etap 0 - przygotowanie DIP </a:t>
              </a:r>
            </a:p>
            <a:p>
              <a:pPr marL="542925" lvl="4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>
                  <a:solidFill>
                    <a:srgbClr val="9F250D"/>
                  </a:solidFill>
                </a:rPr>
                <a:t>Etap I – Analiza przedwdrożeniowa</a:t>
              </a:r>
            </a:p>
            <a:p>
              <a:pPr marL="361950" lvl="4" algn="just">
                <a:lnSpc>
                  <a:spcPct val="90000"/>
                </a:lnSpc>
                <a:buClr>
                  <a:srgbClr val="9F250D"/>
                </a:buClr>
                <a:defRPr/>
              </a:pPr>
              <a:endParaRPr lang="pl-PL" sz="1200" dirty="0" smtClean="0">
                <a:solidFill>
                  <a:srgbClr val="9F250D"/>
                </a:solidFill>
              </a:endParaRP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Etapy projektu realizowane</a:t>
              </a:r>
            </a:p>
            <a:p>
              <a:pPr marL="542925" lvl="4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>
                  <a:solidFill>
                    <a:srgbClr val="9F250D"/>
                  </a:solidFill>
                </a:rPr>
                <a:t>Etap II – Wdrożenie ZSI</a:t>
              </a:r>
            </a:p>
            <a:p>
              <a:pPr marL="361950" lvl="4" algn="just">
                <a:lnSpc>
                  <a:spcPct val="90000"/>
                </a:lnSpc>
                <a:buClr>
                  <a:srgbClr val="9F250D"/>
                </a:buClr>
                <a:defRPr/>
              </a:pPr>
              <a:endParaRPr lang="pl-PL" sz="1200" dirty="0" smtClean="0">
                <a:solidFill>
                  <a:srgbClr val="9F250D"/>
                </a:solidFill>
              </a:endParaRP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Etapy projektu do realizacji</a:t>
              </a:r>
            </a:p>
            <a:p>
              <a:pPr marL="542925" lvl="4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Etap III - Gwarancja –</a:t>
              </a:r>
            </a:p>
            <a:p>
              <a:pPr marL="361950" lvl="4" algn="just">
                <a:lnSpc>
                  <a:spcPct val="90000"/>
                </a:lnSpc>
                <a:buClr>
                  <a:srgbClr val="9F250D"/>
                </a:buClr>
                <a:defRPr/>
              </a:pPr>
              <a:r>
                <a:rPr lang="pl-PL" sz="1200" dirty="0" smtClean="0"/>
                <a:t> (równolegle do Etapu IV)</a:t>
              </a:r>
            </a:p>
            <a:p>
              <a:pPr marL="542925" lvl="4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Etap IV - Asysta techniczna</a:t>
              </a: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883" y="3192250"/>
            <a:ext cx="5257065" cy="27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11" name="Prostokąt 10"/>
          <p:cNvSpPr/>
          <p:nvPr/>
        </p:nvSpPr>
        <p:spPr>
          <a:xfrm>
            <a:off x="719572" y="1331542"/>
            <a:ext cx="3501216" cy="3139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 algn="just">
              <a:lnSpc>
                <a:spcPct val="90000"/>
              </a:lnSpc>
              <a:buClr>
                <a:srgbClr val="9F250D"/>
              </a:buClr>
              <a:buFont typeface="Arial" charset="0"/>
              <a:buNone/>
            </a:pPr>
            <a:r>
              <a:rPr lang="pl-PL" sz="1600" dirty="0"/>
              <a:t>Rozbudowa narzędzi zarządzania:</a:t>
            </a:r>
          </a:p>
        </p:txBody>
      </p:sp>
    </p:spTree>
    <p:extLst>
      <p:ext uri="{BB962C8B-B14F-4D97-AF65-F5344CB8AC3E}">
        <p14:creationId xmlns:p14="http://schemas.microsoft.com/office/powerpoint/2010/main" val="376482857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dirty="0" smtClean="0"/>
              <a:t>Nauczyciele akademiccy</a:t>
            </a:r>
          </a:p>
        </p:txBody>
      </p:sp>
      <p:graphicFrame>
        <p:nvGraphicFramePr>
          <p:cNvPr id="824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925368"/>
              </p:ext>
            </p:extLst>
          </p:nvPr>
        </p:nvGraphicFramePr>
        <p:xfrm>
          <a:off x="1146175" y="1520825"/>
          <a:ext cx="6918325" cy="3694117"/>
        </p:xfrm>
        <a:graphic>
          <a:graphicData uri="http://schemas.openxmlformats.org/drawingml/2006/table">
            <a:tbl>
              <a:tblPr/>
              <a:tblGrid>
                <a:gridCol w="3228975"/>
                <a:gridCol w="1879600"/>
                <a:gridCol w="180975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Nauczyciele akademiccy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pełnych etatów 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1 892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1 842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profesorów tytularnych 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wyczajn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profesora wizytującego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profesorów nadzw. PWr 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dr. hab. na stanowisku adiunkta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Liczba doktorów 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1 046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a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diunktów</a:t>
                      </a:r>
                      <a:endParaRPr kumimoji="0" lang="pl-PL" sz="1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906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913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a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systen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tów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8245" name="Prostokąt 5"/>
          <p:cNvSpPr>
            <a:spLocks noChangeArrowheads="1"/>
          </p:cNvSpPr>
          <p:nvPr/>
        </p:nvSpPr>
        <p:spPr bwMode="auto">
          <a:xfrm>
            <a:off x="1146175" y="5214938"/>
            <a:ext cx="7535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pl-PL" sz="1400" b="1" dirty="0">
                <a:solidFill>
                  <a:prstClr val="black"/>
                </a:solidFill>
                <a:latin typeface="Trebuchet MS" pitchFamily="34" charset="0"/>
              </a:rPr>
              <a:t>liczba doktorów / liczba samodzielnych pracowników: 2,4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pl-PL" sz="1400" dirty="0" smtClean="0">
                <a:latin typeface="Trebuchet MS" pitchFamily="34" charset="0"/>
              </a:rPr>
              <a:t>średnia </a:t>
            </a:r>
            <a:r>
              <a:rPr lang="pl-PL" sz="1400" dirty="0">
                <a:latin typeface="Trebuchet MS" pitchFamily="34" charset="0"/>
              </a:rPr>
              <a:t>w </a:t>
            </a:r>
            <a:r>
              <a:rPr lang="pl-PL" sz="1400" dirty="0" smtClean="0">
                <a:latin typeface="Trebuchet MS" pitchFamily="34" charset="0"/>
              </a:rPr>
              <a:t>uczelniach technicznych </a:t>
            </a:r>
            <a:r>
              <a:rPr lang="pl-PL" sz="1400" dirty="0" smtClean="0"/>
              <a:t>za 2011 rok: 2,5</a:t>
            </a:r>
            <a:endParaRPr lang="pl-PL" sz="14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3036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611560" y="549275"/>
            <a:ext cx="8291264" cy="719138"/>
          </a:xfrm>
          <a:prstGeom prst="rect">
            <a:avLst/>
          </a:prstGeom>
        </p:spPr>
        <p:txBody>
          <a:bodyPr/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0" dirty="0" smtClean="0"/>
              <a:t>Informatyzacja uczelni</a:t>
            </a:r>
          </a:p>
        </p:txBody>
      </p:sp>
      <p:grpSp>
        <p:nvGrpSpPr>
          <p:cNvPr id="4" name="Group 173"/>
          <p:cNvGrpSpPr>
            <a:grpSpLocks/>
          </p:cNvGrpSpPr>
          <p:nvPr/>
        </p:nvGrpSpPr>
        <p:grpSpPr bwMode="auto">
          <a:xfrm>
            <a:off x="503548" y="1384698"/>
            <a:ext cx="3923730" cy="3700486"/>
            <a:chOff x="204" y="979"/>
            <a:chExt cx="1352" cy="1857"/>
          </a:xfrm>
          <a:solidFill>
            <a:schemeClr val="bg1"/>
          </a:solidFill>
        </p:grpSpPr>
        <p:sp>
          <p:nvSpPr>
            <p:cNvPr id="5" name="Rectangle 18"/>
            <p:cNvSpPr>
              <a:spLocks noChangeArrowheads="1"/>
            </p:cNvSpPr>
            <p:nvPr/>
          </p:nvSpPr>
          <p:spPr bwMode="gray">
            <a:xfrm>
              <a:off x="204" y="979"/>
              <a:ext cx="1315" cy="227"/>
            </a:xfrm>
            <a:prstGeom prst="rect">
              <a:avLst/>
            </a:prstGeom>
            <a:grpFill/>
            <a:ln w="127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288000" tIns="0" rIns="0" bIns="0" anchor="ctr"/>
            <a:lstStyle/>
            <a:p>
              <a:endParaRPr lang="pl-PL" sz="1600" dirty="0" smtClean="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241" y="1192"/>
              <a:ext cx="1315" cy="16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08000" tIns="108000" rIns="144000" bIns="72000"/>
            <a:lstStyle/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Portale i system komunikacji wewnętrznej (wsparcie komunikacji wewnętrznej narzędziami „stron www”)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obsługa elektronicznego systemu zamówień wspierającego proces zakupu środków poniżej 14 000 Euro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Elektroniczny Obieg Umów (zakończone testy – przygotowane do uruchomienia)</a:t>
              </a:r>
            </a:p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endParaRPr lang="pl-PL" sz="1200" dirty="0" smtClean="0"/>
            </a:p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Standaryzacja i jednolitość sprzętu komputerowego/serwerowego</a:t>
              </a:r>
            </a:p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endParaRPr lang="pl-PL" sz="1200" dirty="0" smtClean="0"/>
            </a:p>
            <a:p>
              <a:pPr marL="18097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r>
                <a:rPr lang="pl-PL" sz="1200" dirty="0" smtClean="0"/>
                <a:t>Archiwizacja cyfrowa 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rozbudowa systemu pamięci masowej</a:t>
              </a:r>
            </a:p>
            <a:p>
              <a:pPr marL="361950" lvl="3" indent="-180975" algn="just">
                <a:lnSpc>
                  <a:spcPct val="90000"/>
                </a:lnSpc>
                <a:buClr>
                  <a:srgbClr val="9F250D"/>
                </a:buClr>
                <a:buFont typeface="Arial" pitchFamily="34" charset="0"/>
                <a:buChar char="•"/>
                <a:defRPr/>
              </a:pPr>
              <a:r>
                <a:rPr lang="pl-PL" sz="1200" dirty="0" smtClean="0"/>
                <a:t>obsługa procesu backupu danych  </a:t>
              </a:r>
            </a:p>
            <a:p>
              <a:pPr marL="542925" lvl="3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ü"/>
                <a:defRPr/>
              </a:pPr>
              <a:r>
                <a:rPr lang="pl-PL" sz="1200" dirty="0" smtClean="0"/>
                <a:t>rozbudowa systemu udziałów sieciowych na potrzeby jednostek AC jak również centralnego systemu </a:t>
              </a:r>
              <a:r>
                <a:rPr lang="pl-PL" sz="1200" dirty="0" err="1" smtClean="0"/>
                <a:t>back-up</a:t>
              </a:r>
              <a:r>
                <a:rPr lang="pl-PL" sz="1200" dirty="0" smtClean="0"/>
                <a:t> </a:t>
              </a:r>
            </a:p>
            <a:p>
              <a:pPr marL="361950" lvl="2" indent="-180975" algn="just">
                <a:lnSpc>
                  <a:spcPct val="90000"/>
                </a:lnSpc>
                <a:buClr>
                  <a:srgbClr val="9F250D"/>
                </a:buClr>
                <a:buFont typeface="Wingdings" pitchFamily="2" charset="2"/>
                <a:buChar char="§"/>
                <a:defRPr/>
              </a:pPr>
              <a:endParaRPr lang="pl-PL" sz="1200" dirty="0" smtClean="0"/>
            </a:p>
          </p:txBody>
        </p:sp>
      </p:grp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sp>
        <p:nvSpPr>
          <p:cNvPr id="12" name="Prostokąt 11"/>
          <p:cNvSpPr/>
          <p:nvPr/>
        </p:nvSpPr>
        <p:spPr>
          <a:xfrm>
            <a:off x="719572" y="1400629"/>
            <a:ext cx="3780346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90000"/>
              </a:lnSpc>
              <a:buClr>
                <a:srgbClr val="9F250D"/>
              </a:buClr>
              <a:buFont typeface="Arial" charset="0"/>
              <a:buNone/>
            </a:pPr>
            <a:r>
              <a:rPr lang="pl-PL" sz="1600" dirty="0"/>
              <a:t>Rozbudowa narzędzi zarządzania:</a:t>
            </a:r>
          </a:p>
        </p:txBody>
      </p:sp>
      <p:grpSp>
        <p:nvGrpSpPr>
          <p:cNvPr id="13" name="Grupa 12"/>
          <p:cNvGrpSpPr/>
          <p:nvPr/>
        </p:nvGrpSpPr>
        <p:grpSpPr>
          <a:xfrm>
            <a:off x="4331621" y="1124743"/>
            <a:ext cx="4488851" cy="4788533"/>
            <a:chOff x="3481380" y="1019873"/>
            <a:chExt cx="5179944" cy="5015073"/>
          </a:xfrm>
          <a:noFill/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380" y="1019873"/>
              <a:ext cx="3268778" cy="5015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Symbol zastępczy zawartości 2"/>
            <p:cNvSpPr txBox="1">
              <a:spLocks/>
            </p:cNvSpPr>
            <p:nvPr/>
          </p:nvSpPr>
          <p:spPr bwMode="auto">
            <a:xfrm>
              <a:off x="5018974" y="1368000"/>
              <a:ext cx="3642350" cy="43295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Tworzenie treści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Konsultacja merytoryczna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Konsultacja finansowa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Konsultacja prawna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Wydruk i podpisy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 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02F10"/>
                  </a:solidFill>
                  <a:effectLst/>
                  <a:uLnTx/>
                  <a:uFillTx/>
                </a:rPr>
                <a:t>Archiwizacja</a:t>
              </a:r>
            </a:p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pl-PL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Prostokąt 15"/>
            <p:cNvSpPr/>
            <p:nvPr/>
          </p:nvSpPr>
          <p:spPr>
            <a:xfrm>
              <a:off x="3492000" y="1296000"/>
              <a:ext cx="1526974" cy="5174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59761043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640247" y="620688"/>
            <a:ext cx="7535862" cy="719138"/>
          </a:xfrm>
        </p:spPr>
        <p:txBody>
          <a:bodyPr/>
          <a:lstStyle/>
          <a:p>
            <a:pPr indent="0"/>
            <a:r>
              <a:rPr lang="pl-PL" sz="2900" dirty="0" smtClean="0"/>
              <a:t>Struktura organizacyjna Uczelni – kluczowe zmiany </a:t>
            </a:r>
            <a:r>
              <a:rPr lang="pl-PL" sz="2900" baseline="30000" dirty="0" smtClean="0"/>
              <a:t>(1)</a:t>
            </a:r>
            <a:endParaRPr lang="pl-PL" sz="2900" dirty="0" smtClean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01955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755576" y="1520788"/>
            <a:ext cx="7021512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9F250D"/>
              </a:buClr>
            </a:pPr>
            <a:r>
              <a:rPr lang="pl-PL" sz="1400" b="0" dirty="0" smtClean="0"/>
              <a:t>Intencja</a:t>
            </a:r>
            <a:r>
              <a:rPr lang="pl-PL" sz="1400" b="0" dirty="0" smtClean="0">
                <a:latin typeface="Arial" charset="0"/>
              </a:rPr>
              <a:t>: </a:t>
            </a:r>
            <a:br>
              <a:rPr lang="pl-PL" sz="1400" b="0" dirty="0" smtClean="0">
                <a:latin typeface="Arial" charset="0"/>
              </a:rPr>
            </a:br>
            <a:r>
              <a:rPr lang="pl-PL" sz="1400" b="0" dirty="0" smtClean="0">
                <a:latin typeface="Arial" charset="0"/>
              </a:rPr>
              <a:t>S</a:t>
            </a:r>
            <a:r>
              <a:rPr lang="pl-PL" sz="1400" b="0" dirty="0" smtClean="0"/>
              <a:t>TWORZENIE SYSTEMU ZRÓWNOWAŻONEGO ROZWOJU </a:t>
            </a:r>
            <a:br>
              <a:rPr lang="pl-PL" sz="1400" b="0" dirty="0" smtClean="0"/>
            </a:br>
            <a:r>
              <a:rPr lang="pl-PL" sz="1400" b="0" dirty="0" smtClean="0"/>
              <a:t>JAKO KONCEPCJI ZARZĄDZANIA</a:t>
            </a:r>
            <a:r>
              <a:rPr lang="pl-PL" sz="1400" b="0" dirty="0" smtClean="0">
                <a:latin typeface="Arial" charset="0"/>
              </a:rPr>
              <a:t> </a:t>
            </a:r>
            <a:r>
              <a:rPr lang="pl-PL" sz="1400" b="0" dirty="0" smtClean="0"/>
              <a:t>JEDNOSTKĄ</a:t>
            </a:r>
            <a:endParaRPr lang="pl-PL" sz="1400" b="0" dirty="0">
              <a:latin typeface="Arial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0" dirty="0" smtClean="0"/>
              <a:t>trwa </a:t>
            </a:r>
            <a:r>
              <a:rPr lang="pl-PL" sz="1200" dirty="0"/>
              <a:t>wdrożenie koncepcji </a:t>
            </a:r>
            <a:r>
              <a:rPr lang="pl-PL" sz="1200" dirty="0" smtClean="0"/>
              <a:t>zarządzania </a:t>
            </a:r>
            <a:r>
              <a:rPr lang="pl-PL" sz="1200" dirty="0"/>
              <a:t>procesami </a:t>
            </a:r>
            <a:r>
              <a:rPr lang="pl-PL" sz="1200" b="0" dirty="0"/>
              <a:t>w Politechnice </a:t>
            </a:r>
            <a:r>
              <a:rPr lang="pl-PL" sz="1200" b="0" dirty="0" smtClean="0"/>
              <a:t>Wrocławskiej, którego wynikiem jest reorientacja struktury organizacyjnej w zamodelowanych procesach w tym również jej optymalizacja,</a:t>
            </a:r>
            <a:endParaRPr lang="pl-PL" sz="1200" b="0" dirty="0">
              <a:latin typeface="Arial" charset="0"/>
            </a:endParaRPr>
          </a:p>
          <a:p>
            <a:pPr marL="742950" lvl="1" indent="-285750" algn="just">
              <a:spcBef>
                <a:spcPct val="5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0" dirty="0"/>
              <a:t>w </a:t>
            </a:r>
            <a:r>
              <a:rPr lang="pl-PL" sz="1200" b="0" dirty="0" smtClean="0"/>
              <a:t>strukturze </a:t>
            </a:r>
            <a:r>
              <a:rPr lang="pl-PL" sz="1200" b="0" dirty="0"/>
              <a:t>Zastępcy Kanclerza ds. Administracji i </a:t>
            </a:r>
            <a:r>
              <a:rPr lang="pl-PL" sz="1200" b="0" dirty="0" smtClean="0"/>
              <a:t>Organizacji </a:t>
            </a:r>
            <a:r>
              <a:rPr lang="pl-PL" sz="1200" b="0" dirty="0" smtClean="0">
                <a:latin typeface="Arial" charset="0"/>
              </a:rPr>
              <a:t>powstał </a:t>
            </a:r>
            <a:r>
              <a:rPr lang="pl-PL" sz="1200" dirty="0" smtClean="0"/>
              <a:t>Dział </a:t>
            </a:r>
            <a:r>
              <a:rPr lang="pl-PL" sz="1200" dirty="0"/>
              <a:t>Aparatury i Inwentaryzacji Majątku</a:t>
            </a:r>
            <a:r>
              <a:rPr lang="pl-PL" sz="1200" dirty="0" smtClean="0"/>
              <a:t>,</a:t>
            </a:r>
            <a:r>
              <a:rPr lang="pl-PL" sz="1200" b="0" dirty="0" smtClean="0"/>
              <a:t> do którego włączono </a:t>
            </a:r>
            <a:r>
              <a:rPr lang="pl-PL" sz="1200" dirty="0" smtClean="0"/>
              <a:t>Dział </a:t>
            </a:r>
            <a:r>
              <a:rPr lang="pl-PL" sz="1200" dirty="0"/>
              <a:t>Infrastruktury Badawczej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/>
              <a:t>Dydaktycznej </a:t>
            </a:r>
            <a:r>
              <a:rPr lang="pl-PL" sz="1200" b="0" dirty="0"/>
              <a:t>podległy dotychczas Prorektorowi ds. Badań Naukowych i </a:t>
            </a:r>
            <a:r>
              <a:rPr lang="pl-PL" sz="1200" b="0" dirty="0" smtClean="0"/>
              <a:t>Współpracy</a:t>
            </a:r>
            <a:br>
              <a:rPr lang="pl-PL" sz="1200" b="0" dirty="0" smtClean="0"/>
            </a:br>
            <a:r>
              <a:rPr lang="pl-PL" sz="1200" b="0" dirty="0" smtClean="0"/>
              <a:t>z Gospodarką oraz </a:t>
            </a:r>
            <a:r>
              <a:rPr lang="pl-PL" sz="1200" dirty="0"/>
              <a:t>Zespół ds. </a:t>
            </a:r>
            <a:r>
              <a:rPr lang="pl-PL" sz="1200" dirty="0" smtClean="0"/>
              <a:t>Inwentaryzacji</a:t>
            </a:r>
            <a:r>
              <a:rPr lang="pl-PL" sz="1200" b="0" dirty="0" smtClean="0"/>
              <a:t>,</a:t>
            </a:r>
          </a:p>
          <a:p>
            <a:pPr marL="742950" lvl="1" indent="-285750" algn="just">
              <a:spcBef>
                <a:spcPct val="5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0" dirty="0" smtClean="0"/>
              <a:t>utworzono </a:t>
            </a:r>
            <a:r>
              <a:rPr lang="pl-PL" sz="1200" dirty="0" smtClean="0"/>
              <a:t>Dział </a:t>
            </a:r>
            <a:r>
              <a:rPr lang="pl-PL" sz="1200" dirty="0"/>
              <a:t>Ewidencji Nieruchomości </a:t>
            </a:r>
            <a:r>
              <a:rPr lang="pl-PL" sz="1200" b="0" dirty="0"/>
              <a:t>podległy Zastępcy Kanclerza </a:t>
            </a:r>
            <a:br>
              <a:rPr lang="pl-PL" sz="1200" b="0" dirty="0"/>
            </a:br>
            <a:r>
              <a:rPr lang="pl-PL" sz="1200" b="0" dirty="0"/>
              <a:t>ds. Administracji i </a:t>
            </a:r>
            <a:r>
              <a:rPr lang="pl-PL" sz="1200" b="0" dirty="0" smtClean="0"/>
              <a:t>Organizacji, do którego włączono jako </a:t>
            </a:r>
            <a:r>
              <a:rPr lang="pl-PL" sz="1200" b="0" dirty="0"/>
              <a:t>sekcję </a:t>
            </a:r>
            <a:r>
              <a:rPr lang="pl-PL" sz="1200" dirty="0"/>
              <a:t>Archiwum Terenów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i Budowli </a:t>
            </a:r>
            <a:r>
              <a:rPr lang="pl-PL" sz="1200" b="0" dirty="0" smtClean="0"/>
              <a:t>będące dotychczas w strukturze Zastępcy </a:t>
            </a:r>
            <a:r>
              <a:rPr lang="pl-PL" sz="1200" b="0" dirty="0"/>
              <a:t>Kanclerza ds. Technicznych </a:t>
            </a:r>
            <a:r>
              <a:rPr lang="pl-PL" sz="1200" b="0" dirty="0" smtClean="0"/>
              <a:t/>
            </a:r>
            <a:br>
              <a:rPr lang="pl-PL" sz="1200" b="0" dirty="0" smtClean="0"/>
            </a:br>
            <a:r>
              <a:rPr lang="pl-PL" sz="1200" b="0" dirty="0" smtClean="0"/>
              <a:t>i Inwestycji,</a:t>
            </a:r>
          </a:p>
          <a:p>
            <a:pPr marL="742950" lvl="1" indent="-285750" algn="just">
              <a:spcBef>
                <a:spcPct val="5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0" dirty="0" smtClean="0"/>
              <a:t>utworzono </a:t>
            </a:r>
            <a:r>
              <a:rPr lang="pl-PL" sz="1200" dirty="0"/>
              <a:t>Dział Zakupów i Logistyki </a:t>
            </a:r>
            <a:r>
              <a:rPr lang="pl-PL" sz="1200" b="0" dirty="0"/>
              <a:t>podległy Zastępcy Kanclerza ds. Administracji </a:t>
            </a:r>
            <a:r>
              <a:rPr lang="pl-PL" sz="1200" b="0" dirty="0" smtClean="0"/>
              <a:t/>
            </a:r>
            <a:br>
              <a:rPr lang="pl-PL" sz="1200" b="0" dirty="0" smtClean="0"/>
            </a:br>
            <a:r>
              <a:rPr lang="pl-PL" sz="1200" b="0" dirty="0" smtClean="0"/>
              <a:t>i Organizacji, do </a:t>
            </a:r>
            <a:r>
              <a:rPr lang="pl-PL" sz="1200" b="0" dirty="0"/>
              <a:t>którego </a:t>
            </a:r>
            <a:r>
              <a:rPr lang="pl-PL" sz="1200" b="0" dirty="0" smtClean="0"/>
              <a:t>włączono dotychczasowy </a:t>
            </a:r>
            <a:r>
              <a:rPr lang="pl-PL" sz="1200" dirty="0"/>
              <a:t>Dział Zakupów</a:t>
            </a:r>
            <a:r>
              <a:rPr lang="pl-PL" sz="1200" b="0" dirty="0" smtClean="0"/>
              <a:t>,</a:t>
            </a:r>
          </a:p>
          <a:p>
            <a:pPr marL="742950" lvl="1" indent="-285750" algn="just">
              <a:spcBef>
                <a:spcPct val="5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0" dirty="0"/>
              <a:t>przekształcono </a:t>
            </a:r>
            <a:r>
              <a:rPr lang="pl-PL" sz="1200" dirty="0"/>
              <a:t>Dział Transportu </a:t>
            </a:r>
            <a:r>
              <a:rPr lang="pl-PL" sz="1200" b="0" dirty="0"/>
              <a:t>w </a:t>
            </a:r>
            <a:r>
              <a:rPr lang="pl-PL" sz="1200" dirty="0"/>
              <a:t>Sekcję Transportu </a:t>
            </a:r>
            <a:r>
              <a:rPr lang="pl-PL" sz="1200" b="0" dirty="0" smtClean="0"/>
              <a:t>przeniesiono tę komórkę organizacyjną do struktury </a:t>
            </a:r>
            <a:r>
              <a:rPr lang="pl-PL" sz="1200" b="0" dirty="0"/>
              <a:t>Zastępcy Kanclerza ds. Technicznych i </a:t>
            </a:r>
            <a:r>
              <a:rPr lang="pl-PL" sz="1200" b="0" dirty="0" smtClean="0"/>
              <a:t>Inwestycji,</a:t>
            </a:r>
            <a:endParaRPr lang="pl-PL" sz="1200" b="0" dirty="0"/>
          </a:p>
          <a:p>
            <a:pPr lvl="1" algn="just">
              <a:spcBef>
                <a:spcPct val="50000"/>
              </a:spcBef>
              <a:buClr>
                <a:srgbClr val="9F250D"/>
              </a:buClr>
            </a:pPr>
            <a:endParaRPr lang="pl-PL" sz="1200" b="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0236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6369" y="1628800"/>
            <a:ext cx="7383462" cy="4130303"/>
          </a:xfrm>
        </p:spPr>
        <p:txBody>
          <a:bodyPr/>
          <a:lstStyle/>
          <a:p>
            <a:pPr marL="625475" lvl="1" indent="-342900" algn="just">
              <a:buClr>
                <a:srgbClr val="A02F10"/>
              </a:buClr>
              <a:buFont typeface="Wingdings" pitchFamily="2" charset="2"/>
              <a:buChar char="§"/>
            </a:pPr>
            <a:r>
              <a:rPr lang="pl-PL" sz="1200" dirty="0" smtClean="0"/>
              <a:t>Przeniesiono obszar zadaniowy </a:t>
            </a:r>
            <a:r>
              <a:rPr lang="pl-PL" sz="1200" b="1" dirty="0" smtClean="0"/>
              <a:t>Działu </a:t>
            </a:r>
            <a:r>
              <a:rPr lang="pl-PL" sz="1200" b="1" dirty="0"/>
              <a:t>Redakcji „Pryzmat</a:t>
            </a:r>
            <a:r>
              <a:rPr lang="pl-PL" sz="1200" b="1" dirty="0" smtClean="0"/>
              <a:t>” </a:t>
            </a:r>
            <a:r>
              <a:rPr lang="pl-PL" sz="1200" dirty="0" smtClean="0"/>
              <a:t>jako</a:t>
            </a:r>
            <a:r>
              <a:rPr lang="pl-PL" sz="1200" b="1" dirty="0" smtClean="0"/>
              <a:t> </a:t>
            </a:r>
            <a:r>
              <a:rPr lang="pl-PL" sz="1200" dirty="0" smtClean="0"/>
              <a:t> </a:t>
            </a:r>
            <a:r>
              <a:rPr lang="pl-PL" sz="1200" b="1" dirty="0"/>
              <a:t>Sekcję Redakcji „Pryzmat</a:t>
            </a:r>
            <a:r>
              <a:rPr lang="pl-PL" sz="1200" b="1" dirty="0" smtClean="0"/>
              <a:t>”</a:t>
            </a:r>
            <a:r>
              <a:rPr lang="pl-PL" sz="1200" dirty="0" smtClean="0"/>
              <a:t>, do Działu </a:t>
            </a:r>
            <a:r>
              <a:rPr lang="pl-PL" sz="1200" dirty="0"/>
              <a:t>Informacji i </a:t>
            </a:r>
            <a:r>
              <a:rPr lang="pl-PL" sz="1200" dirty="0" smtClean="0"/>
              <a:t>Komunikacji</a:t>
            </a:r>
          </a:p>
          <a:p>
            <a:pPr marL="625475" lvl="1" indent="-342900" algn="just">
              <a:buClr>
                <a:srgbClr val="A02F10"/>
              </a:buClr>
              <a:buFont typeface="Wingdings" pitchFamily="2" charset="2"/>
              <a:buChar char="§"/>
            </a:pPr>
            <a:endParaRPr lang="pl-PL" sz="300" dirty="0" smtClean="0"/>
          </a:p>
          <a:p>
            <a:pPr marL="625475" lvl="1" indent="-342900" algn="just">
              <a:buClr>
                <a:srgbClr val="A02F10"/>
              </a:buClr>
              <a:buFont typeface="Wingdings" pitchFamily="2" charset="2"/>
              <a:buChar char="§"/>
            </a:pPr>
            <a:r>
              <a:rPr lang="pl-PL" sz="1200" dirty="0" smtClean="0"/>
              <a:t>powstał </a:t>
            </a:r>
            <a:r>
              <a:rPr lang="pl-PL" sz="1200" b="1" dirty="0" smtClean="0"/>
              <a:t>Dział </a:t>
            </a:r>
            <a:r>
              <a:rPr lang="pl-PL" sz="1200" b="1" dirty="0"/>
              <a:t>ds. Strategii </a:t>
            </a:r>
            <a:r>
              <a:rPr lang="pl-PL" sz="1200" b="1" dirty="0" smtClean="0"/>
              <a:t>Uczelni</a:t>
            </a:r>
            <a:r>
              <a:rPr lang="pl-PL" sz="1200" dirty="0" smtClean="0"/>
              <a:t>,</a:t>
            </a:r>
            <a:r>
              <a:rPr lang="pl-PL" sz="1200" b="1" dirty="0" smtClean="0"/>
              <a:t> </a:t>
            </a:r>
            <a:r>
              <a:rPr lang="pl-PL" sz="1200" dirty="0"/>
              <a:t>podległy bezpośrednio </a:t>
            </a:r>
            <a:r>
              <a:rPr lang="pl-PL" sz="1200" dirty="0" smtClean="0"/>
              <a:t>Rektorowi,</a:t>
            </a:r>
          </a:p>
          <a:p>
            <a:pPr marL="282575" lvl="1" indent="0" algn="just">
              <a:buClr>
                <a:srgbClr val="A02F10"/>
              </a:buClr>
              <a:buNone/>
            </a:pPr>
            <a:endParaRPr lang="pl-PL" sz="300" dirty="0" smtClean="0"/>
          </a:p>
          <a:p>
            <a:pPr marL="625475" lvl="1" indent="-342900" algn="just">
              <a:buClr>
                <a:srgbClr val="A02F10"/>
              </a:buClr>
              <a:buFont typeface="Wingdings" pitchFamily="2" charset="2"/>
              <a:buChar char="§"/>
            </a:pPr>
            <a:r>
              <a:rPr lang="pl-PL" sz="1200" dirty="0" smtClean="0"/>
              <a:t>zmieniono strukturę organizacyjną </a:t>
            </a:r>
            <a:r>
              <a:rPr lang="pl-PL" sz="1200" dirty="0"/>
              <a:t>oraz zakres zadań </a:t>
            </a:r>
            <a:r>
              <a:rPr lang="pl-PL" sz="1200" b="1" dirty="0"/>
              <a:t>Działu Infrastruktury </a:t>
            </a:r>
            <a:r>
              <a:rPr lang="pl-PL" sz="1200" b="1" dirty="0" smtClean="0"/>
              <a:t>Technicznej</a:t>
            </a:r>
            <a:r>
              <a:rPr lang="pl-PL" sz="1200" dirty="0" smtClean="0"/>
              <a:t>,</a:t>
            </a:r>
          </a:p>
          <a:p>
            <a:pPr marL="625475" lvl="1" indent="-342900" algn="just">
              <a:buClr>
                <a:srgbClr val="A02F10"/>
              </a:buClr>
              <a:buFont typeface="Wingdings" pitchFamily="2" charset="2"/>
              <a:buChar char="§"/>
            </a:pPr>
            <a:endParaRPr lang="pl-PL" sz="300" dirty="0" smtClean="0"/>
          </a:p>
          <a:p>
            <a:pPr marL="625475" lvl="1" indent="-342900" algn="just">
              <a:buClr>
                <a:srgbClr val="A02F10"/>
              </a:buClr>
              <a:buFont typeface="Wingdings" pitchFamily="2" charset="2"/>
              <a:buChar char="§"/>
            </a:pPr>
            <a:r>
              <a:rPr lang="pl-PL" sz="1200" dirty="0"/>
              <a:t>z</a:t>
            </a:r>
            <a:r>
              <a:rPr lang="pl-PL" sz="1200" dirty="0" smtClean="0"/>
              <a:t>mieniono strukturę organizacyjną </a:t>
            </a:r>
            <a:r>
              <a:rPr lang="pl-PL" sz="1200" dirty="0"/>
              <a:t>oraz zakres zadań </a:t>
            </a:r>
            <a:r>
              <a:rPr lang="pl-PL" sz="1200" b="1" dirty="0"/>
              <a:t>Działu Administracyjno-Gospodarczego</a:t>
            </a:r>
            <a:r>
              <a:rPr lang="pl-PL" sz="1200" dirty="0"/>
              <a:t>, podległego </a:t>
            </a:r>
            <a:r>
              <a:rPr lang="pl-PL" sz="1200" dirty="0" smtClean="0"/>
              <a:t>Zastępcy </a:t>
            </a:r>
            <a:r>
              <a:rPr lang="pl-PL" sz="1200" dirty="0"/>
              <a:t>Kanclerza ds. Administracji i Organizacji</a:t>
            </a:r>
            <a:r>
              <a:rPr lang="pl-PL" sz="1200" dirty="0" smtClean="0"/>
              <a:t>. </a:t>
            </a:r>
            <a:r>
              <a:rPr lang="pl-PL" sz="1200" dirty="0"/>
              <a:t>W strukturze Działu </a:t>
            </a:r>
            <a:r>
              <a:rPr lang="pl-PL" sz="1200" dirty="0" smtClean="0"/>
              <a:t>wyodrębniono następujące funkcje :</a:t>
            </a:r>
          </a:p>
          <a:p>
            <a:pPr marL="1025525" lvl="2" indent="-342900" algn="just">
              <a:buClr>
                <a:srgbClr val="A02F10"/>
              </a:buClr>
              <a:buFont typeface="Arial" pitchFamily="34" charset="0"/>
              <a:buChar char="•"/>
            </a:pPr>
            <a:r>
              <a:rPr lang="pl-PL" sz="1200" dirty="0" smtClean="0"/>
              <a:t>Sekcja Administracyjna, </a:t>
            </a:r>
          </a:p>
          <a:p>
            <a:pPr marL="1025525" lvl="2" indent="-342900" algn="just">
              <a:buClr>
                <a:srgbClr val="A02F10"/>
              </a:buClr>
              <a:buFont typeface="Arial" pitchFamily="34" charset="0"/>
              <a:buChar char="•"/>
            </a:pPr>
            <a:r>
              <a:rPr lang="pl-PL" sz="1200" dirty="0" smtClean="0"/>
              <a:t>Sekcja </a:t>
            </a:r>
            <a:r>
              <a:rPr lang="pl-PL" sz="1200" dirty="0"/>
              <a:t>Obsługi </a:t>
            </a:r>
            <a:r>
              <a:rPr lang="pl-PL" sz="1200" dirty="0" smtClean="0"/>
              <a:t>Uczelni, </a:t>
            </a:r>
          </a:p>
          <a:p>
            <a:pPr marL="1025525" lvl="2" indent="-342900" algn="just">
              <a:buClr>
                <a:srgbClr val="A02F10"/>
              </a:buClr>
              <a:buFont typeface="Arial" pitchFamily="34" charset="0"/>
              <a:buChar char="•"/>
            </a:pPr>
            <a:r>
              <a:rPr lang="pl-PL" sz="1200" dirty="0" smtClean="0"/>
              <a:t>Dyspozytornia, </a:t>
            </a:r>
          </a:p>
          <a:p>
            <a:pPr marL="1025525" lvl="2" indent="-342900" algn="just">
              <a:buClr>
                <a:srgbClr val="A02F10"/>
              </a:buClr>
              <a:buFont typeface="Arial" pitchFamily="34" charset="0"/>
              <a:buChar char="•"/>
            </a:pPr>
            <a:r>
              <a:rPr lang="pl-PL" sz="1200" dirty="0" smtClean="0"/>
              <a:t>Zespół Konserwacyjny, </a:t>
            </a:r>
          </a:p>
          <a:p>
            <a:pPr marL="1025525" lvl="2" indent="-342900" algn="just">
              <a:buClr>
                <a:srgbClr val="A02F10"/>
              </a:buClr>
              <a:buFont typeface="Arial" pitchFamily="34" charset="0"/>
              <a:buChar char="•"/>
            </a:pPr>
            <a:r>
              <a:rPr lang="pl-PL" sz="1200" dirty="0" smtClean="0"/>
              <a:t>Zespół Gospodarczy, </a:t>
            </a:r>
          </a:p>
          <a:p>
            <a:pPr marL="1025525" lvl="2" indent="-342900" algn="just">
              <a:buClr>
                <a:srgbClr val="A02F10"/>
              </a:buClr>
              <a:buFont typeface="Arial" pitchFamily="34" charset="0"/>
              <a:buChar char="•"/>
            </a:pPr>
            <a:r>
              <a:rPr lang="pl-PL" sz="1200" dirty="0" smtClean="0"/>
              <a:t>Zespół Ogólnobudowlany,</a:t>
            </a:r>
          </a:p>
          <a:p>
            <a:pPr marL="454025" lvl="1" indent="-171450" algn="just">
              <a:buClr>
                <a:srgbClr val="A02F10"/>
              </a:buClr>
              <a:buFont typeface="Wingdings" pitchFamily="2" charset="2"/>
              <a:buChar char="§"/>
            </a:pPr>
            <a:r>
              <a:rPr lang="pl-PL" sz="1200" dirty="0" smtClean="0"/>
              <a:t>utworzono </a:t>
            </a:r>
            <a:r>
              <a:rPr lang="pl-PL" sz="1200" b="1" dirty="0"/>
              <a:t>Dział Organizacyjny </a:t>
            </a:r>
            <a:r>
              <a:rPr lang="pl-PL" sz="1200" dirty="0"/>
              <a:t>podległy bezpośrednio Prorektorowi ds. Organizacji. W strukturę powstałego Działu Organizacyjnego włączono Biuro Organizacyjno-Prawne podległe Prorektorowi ds. Organizacji oraz Dział - Centralny Rejestr Umów podległy dotychczas Kanclerzowi</a:t>
            </a:r>
            <a:endParaRPr lang="pl-PL" sz="1200" dirty="0" smtClean="0"/>
          </a:p>
          <a:p>
            <a:pPr marL="282575" lvl="1" indent="0">
              <a:buClr>
                <a:srgbClr val="A02F10"/>
              </a:buClr>
              <a:buNone/>
            </a:pPr>
            <a:endParaRPr lang="pl-PL" sz="1200" dirty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1200" dirty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1200" dirty="0" smtClean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1200" dirty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1200" dirty="0" smtClean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8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640247" y="620688"/>
            <a:ext cx="7535862" cy="719138"/>
          </a:xfrm>
        </p:spPr>
        <p:txBody>
          <a:bodyPr/>
          <a:lstStyle/>
          <a:p>
            <a:pPr indent="0"/>
            <a:r>
              <a:rPr lang="pl-PL" sz="2900" dirty="0" smtClean="0"/>
              <a:t>Struktura organizacyjna Uczelni – kluczowe zmiany </a:t>
            </a:r>
            <a:r>
              <a:rPr lang="pl-PL" sz="2900" baseline="30000" dirty="0" smtClean="0"/>
              <a:t>(2)</a:t>
            </a:r>
            <a:endParaRPr lang="pl-PL" sz="2900" dirty="0" smtClean="0"/>
          </a:p>
        </p:txBody>
      </p:sp>
    </p:spTree>
    <p:extLst>
      <p:ext uri="{BB962C8B-B14F-4D97-AF65-F5344CB8AC3E}">
        <p14:creationId xmlns:p14="http://schemas.microsoft.com/office/powerpoint/2010/main" val="287166393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1580" y="1628801"/>
            <a:ext cx="7175140" cy="4212468"/>
          </a:xfrm>
        </p:spPr>
        <p:txBody>
          <a:bodyPr/>
          <a:lstStyle/>
          <a:p>
            <a:pPr algn="just">
              <a:buClr>
                <a:srgbClr val="A02F10"/>
              </a:buClr>
              <a:buFont typeface="Wingdings" pitchFamily="2" charset="2"/>
              <a:buChar char="§"/>
            </a:pPr>
            <a:endParaRPr lang="pl-PL" sz="300" dirty="0" smtClean="0"/>
          </a:p>
          <a:p>
            <a:pPr algn="just">
              <a:buClr>
                <a:srgbClr val="A02F10"/>
              </a:buClr>
              <a:buFont typeface="Wingdings" pitchFamily="2" charset="2"/>
              <a:buChar char="§"/>
            </a:pPr>
            <a:r>
              <a:rPr lang="pl-PL" sz="1200" dirty="0"/>
              <a:t>w</a:t>
            </a:r>
            <a:r>
              <a:rPr lang="pl-PL" sz="1200" dirty="0" smtClean="0"/>
              <a:t> </a:t>
            </a:r>
            <a:r>
              <a:rPr lang="pl-PL" sz="1200" dirty="0"/>
              <a:t>strukturze </a:t>
            </a:r>
            <a:r>
              <a:rPr lang="pl-PL" sz="1200" dirty="0" smtClean="0"/>
              <a:t>Prorektora ds</a:t>
            </a:r>
            <a:r>
              <a:rPr lang="pl-PL" sz="1200" dirty="0"/>
              <a:t>. </a:t>
            </a:r>
            <a:r>
              <a:rPr lang="pl-PL" sz="1200" dirty="0" smtClean="0"/>
              <a:t>Organizacji utworzono nową </a:t>
            </a:r>
            <a:r>
              <a:rPr lang="pl-PL" sz="1200" b="1" dirty="0" smtClean="0"/>
              <a:t>Sekcję Wsparcia Systemów Zarządzania</a:t>
            </a:r>
            <a:r>
              <a:rPr lang="pl-PL" sz="1200" dirty="0" smtClean="0"/>
              <a:t>,</a:t>
            </a:r>
          </a:p>
          <a:p>
            <a:pPr algn="just">
              <a:buClr>
                <a:srgbClr val="A02F10"/>
              </a:buClr>
              <a:buFont typeface="Wingdings" pitchFamily="2" charset="2"/>
              <a:buChar char="§"/>
            </a:pPr>
            <a:endParaRPr lang="pl-PL" sz="300" dirty="0" smtClean="0"/>
          </a:p>
          <a:p>
            <a:pPr lvl="0" algn="just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dirty="0" smtClean="0"/>
              <a:t>utworzono nową strukturę </a:t>
            </a:r>
            <a:r>
              <a:rPr lang="pl-PL" sz="1200" b="1" dirty="0" smtClean="0"/>
              <a:t>Zastępcy </a:t>
            </a:r>
            <a:r>
              <a:rPr lang="pl-PL" sz="1200" b="1" dirty="0"/>
              <a:t>Kanclerza ds. </a:t>
            </a:r>
            <a:r>
              <a:rPr lang="pl-PL" sz="1200" b="1" dirty="0" smtClean="0"/>
              <a:t>Informatyzacji. </a:t>
            </a:r>
            <a:r>
              <a:rPr lang="pl-PL" sz="1200" dirty="0"/>
              <a:t>Dział Informatyzacji podległy dotychczas bezpośrednio Kanclerzowi </a:t>
            </a:r>
            <a:r>
              <a:rPr lang="pl-PL" sz="1200" dirty="0" smtClean="0"/>
              <a:t>został włączony do struktury </a:t>
            </a:r>
            <a:r>
              <a:rPr lang="pl-PL" sz="1200" dirty="0"/>
              <a:t>Zastępcy Kanclerza ds. </a:t>
            </a:r>
            <a:r>
              <a:rPr lang="pl-PL" sz="1200" dirty="0" smtClean="0"/>
              <a:t>Informatyzacji. </a:t>
            </a:r>
            <a:r>
              <a:rPr lang="pl-PL" sz="1200" dirty="0"/>
              <a:t>Zmieniono strukturę organizacyjną Działu </a:t>
            </a:r>
            <a:r>
              <a:rPr lang="pl-PL" sz="1200" dirty="0" smtClean="0"/>
              <a:t>Informatyzacji, w którego skład weszły</a:t>
            </a:r>
            <a:r>
              <a:rPr lang="pl-PL" sz="1200" dirty="0"/>
              <a:t>: </a:t>
            </a:r>
            <a:endParaRPr lang="pl-PL" sz="1200" dirty="0" smtClean="0"/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Sekcja </a:t>
            </a:r>
            <a:r>
              <a:rPr lang="pl-PL" sz="1200" dirty="0"/>
              <a:t>Aplikacji Portalowych, Narzędzi Raportowania i </a:t>
            </a:r>
            <a:r>
              <a:rPr lang="pl-PL" sz="1200" dirty="0" smtClean="0"/>
              <a:t>Obiegów, </a:t>
            </a:r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Sekcja </a:t>
            </a:r>
            <a:r>
              <a:rPr lang="pl-PL" sz="1200" dirty="0"/>
              <a:t>Infrastruktury </a:t>
            </a:r>
            <a:r>
              <a:rPr lang="pl-PL" sz="1200" dirty="0" smtClean="0"/>
              <a:t>Teleinformatycznej,</a:t>
            </a:r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Zespół </a:t>
            </a:r>
            <a:r>
              <a:rPr lang="pl-PL" sz="1200" dirty="0"/>
              <a:t>ds. Obsługi Administracji  </a:t>
            </a:r>
            <a:r>
              <a:rPr lang="pl-PL" sz="1200" dirty="0" smtClean="0"/>
              <a:t>Centralnej,</a:t>
            </a:r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Stanowisko </a:t>
            </a:r>
            <a:r>
              <a:rPr lang="pl-PL" sz="1200" dirty="0"/>
              <a:t>ds. Analityki </a:t>
            </a:r>
            <a:r>
              <a:rPr lang="pl-PL" sz="1200" dirty="0" smtClean="0"/>
              <a:t>Informatycznej.</a:t>
            </a:r>
          </a:p>
          <a:p>
            <a:pPr marL="457200" lvl="1" indent="0" algn="just">
              <a:buClr>
                <a:srgbClr val="9F250D"/>
              </a:buClr>
              <a:buNone/>
            </a:pPr>
            <a:r>
              <a:rPr lang="pl-PL" sz="1200" dirty="0" smtClean="0"/>
              <a:t>Powstały również nowe jednostki bezpośrednio </a:t>
            </a:r>
            <a:r>
              <a:rPr lang="pl-PL" sz="1200" dirty="0"/>
              <a:t>podległe Zastępcy Kanclerza ds. </a:t>
            </a:r>
            <a:r>
              <a:rPr lang="pl-PL" sz="1200" dirty="0" smtClean="0"/>
              <a:t>Informatyzacji: </a:t>
            </a:r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Sekcja </a:t>
            </a:r>
            <a:r>
              <a:rPr lang="pl-PL" sz="1200" dirty="0"/>
              <a:t>– Jednolity System Obsługi </a:t>
            </a:r>
            <a:r>
              <a:rPr lang="pl-PL" sz="1200" dirty="0" smtClean="0"/>
              <a:t>Studentów, </a:t>
            </a:r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Sekcja </a:t>
            </a:r>
            <a:r>
              <a:rPr lang="pl-PL" sz="1200" dirty="0"/>
              <a:t>Eksploatacji i Wdrożenia Zintegrowanego Systemu </a:t>
            </a:r>
            <a:r>
              <a:rPr lang="pl-PL" sz="1200" dirty="0" smtClean="0"/>
              <a:t>Informatycznego</a:t>
            </a:r>
          </a:p>
          <a:p>
            <a:pPr lvl="1" algn="just">
              <a:buClr>
                <a:srgbClr val="9F250D"/>
              </a:buClr>
              <a:buFont typeface="Arial" pitchFamily="34" charset="0"/>
              <a:buChar char="•"/>
            </a:pPr>
            <a:r>
              <a:rPr lang="pl-PL" sz="1200" dirty="0" smtClean="0"/>
              <a:t>Samodzielne </a:t>
            </a:r>
            <a:r>
              <a:rPr lang="pl-PL" sz="1200" dirty="0"/>
              <a:t>Stanowisko ds. Bezpieczeństwa </a:t>
            </a:r>
            <a:r>
              <a:rPr lang="pl-PL" sz="1200" dirty="0" smtClean="0"/>
              <a:t>Informacji.</a:t>
            </a:r>
            <a:endParaRPr lang="pl-PL" sz="1200" dirty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1200" dirty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1200" dirty="0" smtClean="0"/>
          </a:p>
          <a:p>
            <a:pPr marL="625475" lvl="1" indent="-342900">
              <a:buClr>
                <a:srgbClr val="A02F10"/>
              </a:buClr>
              <a:buFont typeface="Wingdings" pitchFamily="2" charset="2"/>
              <a:buChar char="§"/>
            </a:pPr>
            <a:endParaRPr lang="pl-PL" sz="8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640247" y="620688"/>
            <a:ext cx="7535862" cy="719138"/>
          </a:xfrm>
        </p:spPr>
        <p:txBody>
          <a:bodyPr/>
          <a:lstStyle/>
          <a:p>
            <a:pPr indent="0"/>
            <a:r>
              <a:rPr lang="pl-PL" sz="2900" dirty="0" smtClean="0"/>
              <a:t>Struktura organizacyjna Uczelni – kluczowe zmiany </a:t>
            </a:r>
            <a:r>
              <a:rPr lang="pl-PL" sz="2900" baseline="30000" dirty="0" smtClean="0"/>
              <a:t>(3)</a:t>
            </a:r>
            <a:endParaRPr lang="pl-PL" sz="2900" dirty="0" smtClean="0"/>
          </a:p>
        </p:txBody>
      </p:sp>
    </p:spTree>
    <p:extLst>
      <p:ext uri="{BB962C8B-B14F-4D97-AF65-F5344CB8AC3E}">
        <p14:creationId xmlns:p14="http://schemas.microsoft.com/office/powerpoint/2010/main" val="29052638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53132"/>
            <a:ext cx="8229599" cy="827745"/>
          </a:xfrm>
        </p:spPr>
        <p:txBody>
          <a:bodyPr>
            <a:noAutofit/>
          </a:bodyPr>
          <a:lstStyle/>
          <a:p>
            <a:r>
              <a:rPr lang="pl-PL" sz="2900" dirty="0"/>
              <a:t>Efekty </a:t>
            </a:r>
            <a:r>
              <a:rPr lang="pl-PL" sz="2900" dirty="0" smtClean="0"/>
              <a:t>współpracy </a:t>
            </a:r>
            <a:br>
              <a:rPr lang="pl-PL" sz="2900" dirty="0" smtClean="0"/>
            </a:br>
            <a:r>
              <a:rPr lang="pl-PL" sz="2900" dirty="0" smtClean="0"/>
              <a:t>   z </a:t>
            </a:r>
            <a:r>
              <a:rPr lang="pl-PL" sz="2900" dirty="0"/>
              <a:t>instytucjami </a:t>
            </a:r>
            <a:r>
              <a:rPr lang="en-US" sz="2900" dirty="0" err="1"/>
              <a:t>zagranicznymi</a:t>
            </a:r>
            <a:r>
              <a:rPr lang="pl-PL" sz="2900" dirty="0"/>
              <a:t> w 2012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539697"/>
              </p:ext>
            </p:extLst>
          </p:nvPr>
        </p:nvGraphicFramePr>
        <p:xfrm>
          <a:off x="457201" y="1600200"/>
          <a:ext cx="7931224" cy="4133056"/>
        </p:xfrm>
        <a:graphic>
          <a:graphicData uri="http://schemas.openxmlformats.org/drawingml/2006/table">
            <a:tbl>
              <a:tblPr/>
              <a:tblGrid>
                <a:gridCol w="6292673"/>
                <a:gridCol w="786042"/>
                <a:gridCol w="852509"/>
              </a:tblGrid>
              <a:tr h="4279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Rodzaj działania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Efekty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7485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</a:tr>
              <a:tr h="3793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naukowo–badawcze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166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983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dydaktyczne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59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67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504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wytworzona aparatura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12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Prace habilitacyjne zakończone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4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przewody doktorskie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17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12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publikacje, recenzje, referaty, komunikaty itp. (liczba)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151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164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prace dla przemysłu (liczba realizowanych projektów)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1" dirty="0" smtClean="0">
                          <a:latin typeface="Trebuchet MS" pitchFamily="34" charset="0"/>
                        </a:rPr>
                        <a:t>33</a:t>
                      </a:r>
                      <a:endParaRPr lang="pl-PL" sz="1000" b="1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zgłoszone patenty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8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8933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Nowe umowy międzynarodowe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00" b="0" dirty="0" smtClean="0">
                          <a:latin typeface="Trebuchet MS" pitchFamily="34" charset="0"/>
                        </a:rPr>
                        <a:t>11</a:t>
                      </a:r>
                      <a:endParaRPr lang="pl-PL" sz="10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9E0AE-E108-42A6-8498-DC686BE70BFE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4165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575556" y="476275"/>
            <a:ext cx="8111244" cy="11525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0" dirty="0" smtClean="0">
                <a:latin typeface="Trebuchet MS" pitchFamily="34" charset="0"/>
              </a:rPr>
              <a:t>Goście zagraniczni </a:t>
            </a:r>
            <a:endParaRPr lang="pl-PL" sz="3200" b="0" dirty="0">
              <a:latin typeface="Trebuchet MS" pitchFamily="34" charset="0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684213" y="1600200"/>
            <a:ext cx="4103811" cy="48531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400" b="1" dirty="0" smtClean="0"/>
              <a:t>Wizyty ogólnouczelniane: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err="1" smtClean="0"/>
              <a:t>Tohoku</a:t>
            </a:r>
            <a:r>
              <a:rPr lang="pl-PL" sz="1400" b="0" dirty="0" smtClean="0"/>
              <a:t> University (Japonia)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IBM </a:t>
            </a:r>
            <a:r>
              <a:rPr lang="pl-PL" sz="1400" b="0" dirty="0" err="1" smtClean="0"/>
              <a:t>Research</a:t>
            </a:r>
            <a:r>
              <a:rPr lang="pl-PL" sz="1400" b="0" dirty="0" smtClean="0"/>
              <a:t> Lab </a:t>
            </a:r>
            <a:r>
              <a:rPr lang="pl-PL" sz="1400" b="0" dirty="0" err="1" smtClean="0"/>
              <a:t>Haifa</a:t>
            </a:r>
            <a:r>
              <a:rPr lang="pl-PL" sz="1400" b="0" dirty="0"/>
              <a:t> </a:t>
            </a:r>
            <a:r>
              <a:rPr lang="pl-PL" sz="1400" b="0" dirty="0" smtClean="0"/>
              <a:t>(Izrael)</a:t>
            </a:r>
            <a:r>
              <a:rPr lang="en-US" sz="1400" b="0" dirty="0" smtClean="0"/>
              <a:t> </a:t>
            </a:r>
            <a:endParaRPr lang="pl-PL" sz="1400" b="0" dirty="0" smtClean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University of Maryland (USA)</a:t>
            </a:r>
            <a:r>
              <a:rPr lang="en-US" sz="1400" b="0" dirty="0" smtClean="0"/>
              <a:t> </a:t>
            </a:r>
            <a:endParaRPr lang="pl-PL" sz="1400" b="0" dirty="0" smtClean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 </a:t>
            </a:r>
            <a:r>
              <a:rPr lang="pl-PL" sz="1400" b="0" dirty="0" err="1" smtClean="0"/>
              <a:t>Ecole</a:t>
            </a:r>
            <a:r>
              <a:rPr lang="pl-PL" sz="1400" b="0" dirty="0" smtClean="0"/>
              <a:t> des </a:t>
            </a:r>
            <a:r>
              <a:rPr lang="pl-PL" sz="1400" b="0" dirty="0" err="1" smtClean="0"/>
              <a:t>Ponts</a:t>
            </a:r>
            <a:r>
              <a:rPr lang="pl-PL" sz="1400" b="0" dirty="0" smtClean="0"/>
              <a:t> et </a:t>
            </a:r>
            <a:r>
              <a:rPr lang="pl-PL" sz="1400" b="0" dirty="0" err="1" smtClean="0"/>
              <a:t>Chaussee</a:t>
            </a:r>
            <a:r>
              <a:rPr lang="pl-PL" sz="1400" b="0" dirty="0" smtClean="0"/>
              <a:t> (</a:t>
            </a:r>
            <a:r>
              <a:rPr lang="pl-PL" sz="1400" b="0" dirty="0" err="1" smtClean="0"/>
              <a:t>ParisTech</a:t>
            </a:r>
            <a:r>
              <a:rPr lang="pl-PL" sz="1400" b="0" dirty="0" smtClean="0"/>
              <a:t>)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17.Międzynarodowa Konferencja AMO – goście</a:t>
            </a:r>
            <a:br>
              <a:rPr lang="pl-PL" sz="1400" b="0" dirty="0" smtClean="0"/>
            </a:br>
            <a:r>
              <a:rPr lang="pl-PL" sz="1400" b="0" dirty="0" smtClean="0"/>
              <a:t> z Europy Wschodniej</a:t>
            </a:r>
          </a:p>
          <a:p>
            <a:pPr>
              <a:buFont typeface="Arial" charset="0"/>
              <a:buChar char="•"/>
              <a:defRPr/>
            </a:pPr>
            <a:endParaRPr lang="pl-PL" sz="1400" dirty="0" smtClean="0"/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/>
              <a:t>Wizyty wydziałowe</a:t>
            </a:r>
            <a:r>
              <a:rPr lang="en-US" sz="1400" b="1" dirty="0" smtClean="0"/>
              <a:t>: </a:t>
            </a:r>
            <a:endParaRPr lang="pl-PL" sz="1400" b="1" dirty="0" smtClean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err="1" smtClean="0"/>
              <a:t>Irkutsk</a:t>
            </a:r>
            <a:r>
              <a:rPr lang="pl-PL" sz="1400" b="0" dirty="0" smtClean="0"/>
              <a:t> </a:t>
            </a:r>
            <a:r>
              <a:rPr lang="pl-PL" sz="1400" b="0" dirty="0" err="1" smtClean="0"/>
              <a:t>State</a:t>
            </a:r>
            <a:r>
              <a:rPr lang="pl-PL" sz="1400" b="0" dirty="0" smtClean="0"/>
              <a:t> University (Federacja Rosyjska)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MEI, Moskwa</a:t>
            </a:r>
            <a:endParaRPr lang="pl-PL" sz="1400" b="0" u="sng" dirty="0" smtClean="0"/>
          </a:p>
          <a:p>
            <a:pPr marL="0" indent="0">
              <a:buFont typeface="Arial" charset="0"/>
              <a:buNone/>
              <a:defRPr/>
            </a:pPr>
            <a:endParaRPr lang="pl-PL" sz="1400" u="sng" dirty="0" smtClean="0"/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/>
              <a:t>Wizyty</a:t>
            </a:r>
            <a:r>
              <a:rPr lang="en-US" sz="1400" b="1" dirty="0" smtClean="0"/>
              <a:t> </a:t>
            </a:r>
            <a:r>
              <a:rPr lang="pl-PL" sz="1400" b="1" dirty="0" smtClean="0"/>
              <a:t>studenckie: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en-US" sz="1400" b="0" dirty="0" smtClean="0"/>
              <a:t>East </a:t>
            </a:r>
            <a:r>
              <a:rPr lang="en-US" sz="1400" b="0" dirty="0" err="1" smtClean="0"/>
              <a:t>Kazachstan</a:t>
            </a:r>
            <a:r>
              <a:rPr lang="en-US" sz="1400" b="0" dirty="0" smtClean="0"/>
              <a:t> State Technical </a:t>
            </a:r>
            <a:r>
              <a:rPr lang="en-US" sz="1400" b="0" dirty="0" err="1" smtClean="0"/>
              <a:t>Univ</a:t>
            </a:r>
            <a:r>
              <a:rPr lang="pl-PL" sz="1400" b="0" dirty="0" err="1" smtClean="0"/>
              <a:t>ersity</a:t>
            </a:r>
            <a:endParaRPr lang="pl-PL" sz="1400" b="0" dirty="0" smtClean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err="1" smtClean="0"/>
              <a:t>Tohoku</a:t>
            </a:r>
            <a:r>
              <a:rPr lang="pl-PL" sz="1400" b="0" dirty="0" smtClean="0"/>
              <a:t> University</a:t>
            </a:r>
          </a:p>
          <a:p>
            <a:pPr>
              <a:buFont typeface="Arial" charset="0"/>
              <a:buChar char="•"/>
              <a:defRPr/>
            </a:pPr>
            <a:endParaRPr lang="pl-PL" sz="1400" dirty="0" smtClean="0"/>
          </a:p>
          <a:p>
            <a:pPr>
              <a:buFont typeface="Arial" charset="0"/>
              <a:buChar char="•"/>
              <a:defRPr/>
            </a:pPr>
            <a:endParaRPr lang="pl-PL" sz="1400" dirty="0"/>
          </a:p>
        </p:txBody>
      </p:sp>
      <p:sp>
        <p:nvSpPr>
          <p:cNvPr id="4" name="Symbol zastępczy zawartości 3"/>
          <p:cNvSpPr txBox="1">
            <a:spLocks/>
          </p:cNvSpPr>
          <p:nvPr/>
        </p:nvSpPr>
        <p:spPr>
          <a:xfrm>
            <a:off x="5446713" y="1628800"/>
            <a:ext cx="3240087" cy="30599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400" b="1" dirty="0" smtClean="0"/>
              <a:t>VISITING PROFESSORS 2012:</a:t>
            </a:r>
          </a:p>
          <a:p>
            <a:pPr marL="0" indent="0">
              <a:buFont typeface="Arial" charset="0"/>
              <a:buNone/>
              <a:defRPr/>
            </a:pPr>
            <a:endParaRPr lang="pl-PL" sz="1400" b="0" dirty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prof. Anna Geppert</a:t>
            </a:r>
            <a:endParaRPr lang="pl-PL" sz="1400" b="0" dirty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prof. Guenter Henn</a:t>
            </a:r>
            <a:r>
              <a:rPr lang="en-US" sz="1400" b="0" dirty="0" smtClean="0"/>
              <a:t> </a:t>
            </a:r>
            <a:endParaRPr lang="pl-PL" sz="1400" b="0" dirty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prof.</a:t>
            </a:r>
            <a:r>
              <a:rPr lang="en-US" sz="1400" b="0" dirty="0" smtClean="0"/>
              <a:t> </a:t>
            </a:r>
            <a:r>
              <a:rPr lang="pl-PL" sz="1400" b="0" dirty="0" smtClean="0"/>
              <a:t>Johannes </a:t>
            </a:r>
            <a:r>
              <a:rPr lang="pl-PL" sz="1400" b="0" dirty="0" err="1" smtClean="0"/>
              <a:t>Toepler</a:t>
            </a:r>
            <a:endParaRPr lang="pl-PL" sz="1400" b="0" dirty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prof. </a:t>
            </a:r>
            <a:r>
              <a:rPr lang="pl-PL" sz="1400" b="0" dirty="0" err="1" smtClean="0"/>
              <a:t>Yuen</a:t>
            </a:r>
            <a:r>
              <a:rPr lang="pl-PL" sz="1400" b="0" dirty="0" smtClean="0"/>
              <a:t>-Ron </a:t>
            </a:r>
            <a:r>
              <a:rPr lang="pl-PL" sz="1400" b="0" dirty="0" err="1" smtClean="0"/>
              <a:t>Shen</a:t>
            </a:r>
            <a:endParaRPr lang="pl-PL" sz="1400" b="0" dirty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 smtClean="0"/>
              <a:t>prof. </a:t>
            </a:r>
            <a:r>
              <a:rPr lang="pl-PL" sz="1400" b="0" dirty="0" err="1" smtClean="0"/>
              <a:t>Frederi</a:t>
            </a:r>
            <a:r>
              <a:rPr lang="pl-PL" sz="1400" b="0" dirty="0" smtClean="0"/>
              <a:t> </a:t>
            </a:r>
            <a:r>
              <a:rPr lang="pl-PL" sz="1400" b="0" dirty="0" err="1" smtClean="0"/>
              <a:t>Viens</a:t>
            </a:r>
            <a:endParaRPr lang="pl-PL" sz="1400" b="0" dirty="0"/>
          </a:p>
          <a:p>
            <a:pPr>
              <a:buClr>
                <a:srgbClr val="9F250D"/>
              </a:buClr>
              <a:buFont typeface="Wingdings" pitchFamily="2" charset="2"/>
              <a:buChar char="§"/>
              <a:defRPr/>
            </a:pPr>
            <a:r>
              <a:rPr lang="pl-PL" sz="1400" b="0" dirty="0"/>
              <a:t>prof. </a:t>
            </a:r>
            <a:r>
              <a:rPr lang="pl-PL" sz="1400" b="0" dirty="0" smtClean="0"/>
              <a:t>James C. </a:t>
            </a:r>
            <a:r>
              <a:rPr lang="pl-PL" sz="1400" b="0" dirty="0" err="1" smtClean="0"/>
              <a:t>Powers</a:t>
            </a:r>
            <a:endParaRPr lang="pl-PL" sz="1400" b="0" u="sng" dirty="0" smtClean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773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607604" y="332656"/>
            <a:ext cx="8219256" cy="935757"/>
          </a:xfrm>
        </p:spPr>
        <p:txBody>
          <a:bodyPr/>
          <a:lstStyle/>
          <a:p>
            <a:pPr indent="0" eaLnBrk="1" hangingPunct="1"/>
            <a:r>
              <a:rPr lang="pl-PL" dirty="0" smtClean="0"/>
              <a:t>Organizowane imprezy</a:t>
            </a:r>
          </a:p>
        </p:txBody>
      </p:sp>
      <p:sp>
        <p:nvSpPr>
          <p:cNvPr id="2052" name="Symbol zastępczy zawartości 2"/>
          <p:cNvSpPr>
            <a:spLocks noGrp="1"/>
          </p:cNvSpPr>
          <p:nvPr>
            <p:ph sz="half" idx="2"/>
          </p:nvPr>
        </p:nvSpPr>
        <p:spPr>
          <a:xfrm>
            <a:off x="611188" y="1520788"/>
            <a:ext cx="5508625" cy="4208871"/>
          </a:xfrm>
        </p:spPr>
        <p:txBody>
          <a:bodyPr>
            <a:normAutofit lnSpcReduction="10000"/>
          </a:bodyPr>
          <a:lstStyle/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Konkurs internetowy dla kandydatów na studia 	marzec-</a:t>
            </a:r>
            <a:br>
              <a:rPr lang="pl-PL" sz="1200" dirty="0" smtClean="0"/>
            </a:br>
            <a:r>
              <a:rPr lang="pl-PL" sz="1200" i="1" dirty="0" smtClean="0"/>
              <a:t>Wrocławski Indeks – Indeks dla zuchwałych</a:t>
            </a:r>
            <a:r>
              <a:rPr lang="pl-PL" sz="1200" dirty="0" smtClean="0"/>
              <a:t>	 -październik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Konkurs </a:t>
            </a:r>
            <a:r>
              <a:rPr lang="pl-PL" sz="1200" i="1" dirty="0" smtClean="0"/>
              <a:t>Mam talent do nauki	</a:t>
            </a:r>
            <a:r>
              <a:rPr lang="pl-PL" sz="1200" dirty="0" smtClean="0"/>
              <a:t>marzec-</a:t>
            </a:r>
            <a:r>
              <a:rPr lang="pl-PL" sz="1200" i="1" dirty="0" smtClean="0"/>
              <a:t/>
            </a:r>
            <a:br>
              <a:rPr lang="pl-PL" sz="1200" i="1" dirty="0" smtClean="0"/>
            </a:br>
            <a:r>
              <a:rPr lang="pl-PL" sz="1200" dirty="0" smtClean="0"/>
              <a:t>dla uczniów </a:t>
            </a:r>
            <a:r>
              <a:rPr lang="pl-PL" sz="1200" dirty="0"/>
              <a:t>gimnazjów </a:t>
            </a:r>
            <a:r>
              <a:rPr lang="pl-PL" sz="1200" dirty="0" smtClean="0"/>
              <a:t>	-czerwiec</a:t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/>
              <a:t>szkół </a:t>
            </a:r>
            <a:r>
              <a:rPr lang="pl-PL" sz="1200" dirty="0" smtClean="0"/>
              <a:t>ponadgimnazjalnych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Dni Otwarte	6 marca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Targi edukacyjne </a:t>
            </a:r>
            <a:r>
              <a:rPr lang="pl-PL" sz="1200" i="1" dirty="0" smtClean="0"/>
              <a:t>Wrocławski Indeks	</a:t>
            </a:r>
            <a:r>
              <a:rPr lang="pl-PL" sz="1200" dirty="0" smtClean="0"/>
              <a:t>6-7 marca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/>
              <a:t>Akcja promocyjna z miesięcznikiem 	26 kwietnia </a:t>
            </a:r>
            <a:br>
              <a:rPr lang="pl-PL" sz="1200" dirty="0"/>
            </a:br>
            <a:r>
              <a:rPr lang="pl-PL" sz="1200" dirty="0"/>
              <a:t>Perspektywy </a:t>
            </a:r>
            <a:r>
              <a:rPr lang="pl-PL" sz="1200" i="1" dirty="0"/>
              <a:t>Dziewczyny na Politechniki </a:t>
            </a:r>
            <a:endParaRPr lang="pl-PL" sz="1200" dirty="0" smtClean="0"/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III Turniej Tańca Towarzyskiego 	6 maja</a:t>
            </a:r>
            <a:br>
              <a:rPr lang="pl-PL" sz="1200" dirty="0" smtClean="0"/>
            </a:br>
            <a:r>
              <a:rPr lang="pl-PL" sz="1200" dirty="0" smtClean="0"/>
              <a:t>o Puchar Rektora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Juwenalia 	7-12 maja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Puchar Odry 2012	11-12 maja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XV Dolnośląski Festiwal Nauki </a:t>
            </a:r>
            <a:r>
              <a:rPr lang="pl-PL" sz="1200" dirty="0"/>
              <a:t>	</a:t>
            </a:r>
            <a:r>
              <a:rPr lang="pl-PL" sz="1200" dirty="0" smtClean="0"/>
              <a:t>21-26 września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Wrocławski Salon Maturzystów 	25-26 września</a:t>
            </a:r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  <a:tabLst>
                <a:tab pos="3768725" algn="l"/>
              </a:tabLst>
            </a:pPr>
            <a:r>
              <a:rPr lang="pl-PL" sz="1200" dirty="0" smtClean="0"/>
              <a:t>IX Konferencja Regionalna </a:t>
            </a:r>
            <a:r>
              <a:rPr lang="pl-PL" sz="1200" dirty="0"/>
              <a:t>	</a:t>
            </a:r>
            <a:r>
              <a:rPr lang="pl-PL" sz="1200" dirty="0" smtClean="0"/>
              <a:t>26 października </a:t>
            </a:r>
            <a:br>
              <a:rPr lang="pl-PL" sz="1200" dirty="0" smtClean="0"/>
            </a:br>
            <a:r>
              <a:rPr lang="pl-PL" sz="1200" dirty="0" smtClean="0"/>
              <a:t>„Przedmioty ścisłe w szkole i na studiach” 	</a:t>
            </a:r>
          </a:p>
          <a:p>
            <a:pPr eaLnBrk="1" hangingPunct="1">
              <a:buFont typeface="Arial" charset="0"/>
              <a:buNone/>
              <a:tabLst>
                <a:tab pos="3768725" algn="l"/>
              </a:tabLst>
            </a:pPr>
            <a:endParaRPr lang="pl-PL" sz="1200" b="1" dirty="0" smtClean="0"/>
          </a:p>
          <a:p>
            <a:pPr eaLnBrk="1" hangingPunct="1">
              <a:buFont typeface="Arial" charset="0"/>
              <a:buNone/>
              <a:tabLst>
                <a:tab pos="3768725" algn="l"/>
              </a:tabLst>
            </a:pPr>
            <a:endParaRPr lang="pl-PL" sz="1200" dirty="0" smtClean="0"/>
          </a:p>
          <a:p>
            <a:pPr eaLnBrk="1" hangingPunct="1">
              <a:buFont typeface="Arial" charset="0"/>
              <a:buNone/>
              <a:tabLst>
                <a:tab pos="3768725" algn="l"/>
              </a:tabLst>
            </a:pPr>
            <a:endParaRPr lang="pl-PL" sz="1200" dirty="0" smtClean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892117" y="1520788"/>
            <a:ext cx="2794681" cy="165618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892118" y="3537012"/>
            <a:ext cx="2794681" cy="15526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20" y="151126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313284" y="440668"/>
            <a:ext cx="8076505" cy="719138"/>
          </a:xfrm>
        </p:spPr>
        <p:txBody>
          <a:bodyPr>
            <a:normAutofit/>
          </a:bodyPr>
          <a:lstStyle/>
          <a:p>
            <a:r>
              <a:rPr lang="pl-PL" dirty="0" smtClean="0"/>
              <a:t>Promocja Uczelni w </a:t>
            </a:r>
            <a:r>
              <a:rPr lang="pl-PL" dirty="0" err="1" smtClean="0"/>
              <a:t>internecie</a:t>
            </a:r>
            <a:endParaRPr lang="pl-PL" dirty="0" smtClean="0"/>
          </a:p>
        </p:txBody>
      </p:sp>
      <p:sp>
        <p:nvSpPr>
          <p:cNvPr id="5124" name="Symbol zastępczy zawartości 2"/>
          <p:cNvSpPr>
            <a:spLocks noGrp="1"/>
          </p:cNvSpPr>
          <p:nvPr>
            <p:ph idx="1"/>
          </p:nvPr>
        </p:nvSpPr>
        <p:spPr>
          <a:xfrm>
            <a:off x="647701" y="1520788"/>
            <a:ext cx="5004420" cy="3204505"/>
          </a:xfrm>
        </p:spPr>
        <p:txBody>
          <a:bodyPr>
            <a:normAutofit/>
          </a:bodyPr>
          <a:lstStyle/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1" dirty="0" smtClean="0"/>
              <a:t>Prowadzenie profili uczelni na </a:t>
            </a:r>
            <a:r>
              <a:rPr lang="pl-PL" sz="1200" b="1" dirty="0" err="1" smtClean="0"/>
              <a:t>Facebooku</a:t>
            </a:r>
            <a:r>
              <a:rPr lang="pl-PL" sz="1200" b="1" dirty="0" smtClean="0"/>
              <a:t>, Google+, </a:t>
            </a:r>
            <a:br>
              <a:rPr lang="pl-PL" sz="1200" b="1" dirty="0" smtClean="0"/>
            </a:br>
            <a:r>
              <a:rPr lang="pl-PL" sz="1200" b="1" dirty="0" err="1" smtClean="0"/>
              <a:t>Twitterze</a:t>
            </a:r>
            <a:r>
              <a:rPr lang="pl-PL" sz="1200" b="1" dirty="0" smtClean="0"/>
              <a:t>, </a:t>
            </a:r>
            <a:r>
              <a:rPr lang="pl-PL" sz="1200" b="1" dirty="0" err="1" smtClean="0"/>
              <a:t>blipie</a:t>
            </a:r>
            <a:r>
              <a:rPr lang="pl-PL" sz="1200" b="1" dirty="0" smtClean="0"/>
              <a:t>, </a:t>
            </a:r>
            <a:r>
              <a:rPr lang="pl-PL" sz="1200" b="1" dirty="0" err="1" smtClean="0"/>
              <a:t>YouTube</a:t>
            </a:r>
            <a:r>
              <a:rPr lang="pl-PL" sz="1200" b="1" dirty="0" smtClean="0"/>
              <a:t/>
            </a:r>
            <a:br>
              <a:rPr lang="pl-PL" sz="1200" b="1" dirty="0" smtClean="0"/>
            </a:br>
            <a:endParaRPr lang="pl-PL" sz="1200" b="1" dirty="0"/>
          </a:p>
          <a:p>
            <a:pPr eaLnBrk="1" fontAlgn="t" hangingPunct="1">
              <a:spcAft>
                <a:spcPts val="600"/>
              </a:spcAft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200" b="1" dirty="0" smtClean="0"/>
              <a:t>Wykłady e-</a:t>
            </a:r>
            <a:r>
              <a:rPr lang="pl-PL" sz="1200" b="1" dirty="0" err="1" smtClean="0"/>
              <a:t>learningowe</a:t>
            </a:r>
            <a:r>
              <a:rPr lang="pl-PL" sz="1200" b="1" dirty="0" smtClean="0"/>
              <a:t> z Analizy Matematycznej 1</a:t>
            </a:r>
            <a:br>
              <a:rPr lang="pl-PL" sz="1200" b="1" dirty="0" smtClean="0"/>
            </a:b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Telewizja </a:t>
            </a:r>
            <a:r>
              <a:rPr lang="pl-PL" sz="1200" dirty="0"/>
              <a:t>Studencka </a:t>
            </a:r>
            <a:r>
              <a:rPr lang="pl-PL" sz="1200" dirty="0" smtClean="0"/>
              <a:t>STYK w </a:t>
            </a:r>
            <a:r>
              <a:rPr lang="pl-PL" sz="1200" dirty="0"/>
              <a:t>październiku </a:t>
            </a:r>
            <a:r>
              <a:rPr lang="pl-PL" sz="1200" dirty="0" smtClean="0"/>
              <a:t>2012 r. rozpoczęła </a:t>
            </a:r>
            <a:r>
              <a:rPr lang="pl-PL" sz="1200" dirty="0"/>
              <a:t>realizację wykładów w ramach </a:t>
            </a:r>
            <a:r>
              <a:rPr lang="pl-PL" sz="1200" dirty="0" smtClean="0"/>
              <a:t>e-learningu</a:t>
            </a:r>
            <a:r>
              <a:rPr lang="pl-PL" sz="1200" dirty="0"/>
              <a:t>. Jako pierwszy powstał cykl wykładów Analiza Matematyczna 1, </a:t>
            </a:r>
            <a:r>
              <a:rPr lang="pl-PL" sz="1200" dirty="0" smtClean="0"/>
              <a:t>z </a:t>
            </a:r>
            <a:r>
              <a:rPr lang="pl-PL" sz="1200" dirty="0"/>
              <a:t>doc. dr. Januszem Górniakiem w roli wykładowcy. </a:t>
            </a:r>
            <a:r>
              <a:rPr lang="pl-PL" sz="1200" dirty="0" smtClean="0"/>
              <a:t>Od maja 2013 </a:t>
            </a:r>
            <a:r>
              <a:rPr lang="pl-PL" sz="1200" dirty="0"/>
              <a:t>roku 90 odcinków wykładów Analizy Matematycznej 1 funkcjonuje </a:t>
            </a:r>
            <a:r>
              <a:rPr lang="pl-PL" sz="1200" dirty="0" smtClean="0"/>
              <a:t>online. Są </a:t>
            </a:r>
            <a:r>
              <a:rPr lang="pl-PL" sz="1200" dirty="0"/>
              <a:t>one dydaktyczną pomocą dla studentów, którzy chcą wyrównać swój poziom wiedzy, uzupełnić ją i </a:t>
            </a:r>
            <a:r>
              <a:rPr lang="pl-PL" sz="1200" dirty="0" smtClean="0"/>
              <a:t>utrwalić. W roku akademickim 2013/2014 powstanie kolejnego </a:t>
            </a:r>
            <a:r>
              <a:rPr lang="pl-PL" sz="1200" dirty="0"/>
              <a:t>cyklu wykładów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– z </a:t>
            </a:r>
            <a:r>
              <a:rPr lang="pl-PL" sz="1200" dirty="0"/>
              <a:t>Fizyki 1. </a:t>
            </a:r>
            <a:endParaRPr lang="pl-PL" sz="1200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44" y="1520788"/>
            <a:ext cx="2671973" cy="1693374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/>
          <a:stretch/>
        </p:blipFill>
        <p:spPr bwMode="auto">
          <a:xfrm>
            <a:off x="5870143" y="3501008"/>
            <a:ext cx="2671973" cy="1693374"/>
          </a:xfrm>
          <a:prstGeom prst="roundRect">
            <a:avLst>
              <a:gd name="adj" fmla="val 0"/>
            </a:avLst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645" y="151126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0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516" y="476672"/>
            <a:ext cx="8579296" cy="719138"/>
          </a:xfrm>
        </p:spPr>
        <p:txBody>
          <a:bodyPr>
            <a:normAutofit/>
          </a:bodyPr>
          <a:lstStyle/>
          <a:p>
            <a:r>
              <a:rPr lang="pl-PL" dirty="0" smtClean="0"/>
              <a:t>Plan kampanii wizerunkowej Uczelni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376772"/>
            <a:ext cx="7535862" cy="4525963"/>
          </a:xfrm>
        </p:spPr>
        <p:txBody>
          <a:bodyPr/>
          <a:lstStyle/>
          <a:p>
            <a:pPr marL="0" indent="0">
              <a:buNone/>
            </a:pPr>
            <a:r>
              <a:rPr lang="pl-PL" sz="1400" b="1" dirty="0" smtClean="0"/>
              <a:t>Założenia:</a:t>
            </a:r>
          </a:p>
          <a:p>
            <a:pPr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kampania o charakterze wizerunkowym, mająca wspierać </a:t>
            </a:r>
            <a:r>
              <a:rPr lang="pl-PL" sz="1400" dirty="0"/>
              <a:t>rekrutację kandydatów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na </a:t>
            </a:r>
            <a:r>
              <a:rPr lang="pl-PL" sz="1400" dirty="0"/>
              <a:t>studia I stopnia na rok akademicki  </a:t>
            </a:r>
            <a:r>
              <a:rPr lang="pl-PL" sz="1400" dirty="0" smtClean="0"/>
              <a:t>2013/2014</a:t>
            </a:r>
            <a:endParaRPr lang="pl-PL" sz="1400" dirty="0"/>
          </a:p>
          <a:p>
            <a:pPr lvl="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skierowana do </a:t>
            </a:r>
            <a:r>
              <a:rPr lang="pl-PL" sz="1400" dirty="0"/>
              <a:t>absolwentów szkół średnich (maturzystów) i ich </a:t>
            </a:r>
            <a:r>
              <a:rPr lang="pl-PL" sz="1400" dirty="0" smtClean="0"/>
              <a:t>rodziców</a:t>
            </a:r>
            <a:endParaRPr lang="pl-PL" sz="1400" dirty="0"/>
          </a:p>
          <a:p>
            <a:pPr lvl="0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/>
              <a:t>z</a:t>
            </a:r>
            <a:r>
              <a:rPr lang="pl-PL" sz="1400" dirty="0" smtClean="0"/>
              <a:t>asięg ogólnopolski.</a:t>
            </a:r>
            <a:endParaRPr lang="pl-PL" sz="1400" dirty="0"/>
          </a:p>
          <a:p>
            <a:pPr marL="0" lvl="0" indent="0">
              <a:buClr>
                <a:srgbClr val="9F250D"/>
              </a:buClr>
              <a:buNone/>
            </a:pPr>
            <a:endParaRPr lang="pl-PL" sz="1400" dirty="0"/>
          </a:p>
          <a:p>
            <a:pPr marL="0" lvl="0" indent="0">
              <a:buClr>
                <a:srgbClr val="9F250D"/>
              </a:buClr>
              <a:buNone/>
            </a:pPr>
            <a:r>
              <a:rPr lang="pl-PL" sz="1400" b="1" dirty="0" smtClean="0"/>
              <a:t>Termin realizacji kampanii: </a:t>
            </a:r>
            <a:r>
              <a:rPr lang="pl-PL" sz="1400" dirty="0" smtClean="0"/>
              <a:t>maj – lipiec 2013 r. </a:t>
            </a:r>
          </a:p>
          <a:p>
            <a:pPr marL="0" lvl="0" indent="0">
              <a:buClr>
                <a:srgbClr val="9F250D"/>
              </a:buClr>
              <a:buNone/>
            </a:pPr>
            <a:endParaRPr lang="pl-PL" sz="1400" dirty="0"/>
          </a:p>
          <a:p>
            <a:pPr marL="0" lvl="0" indent="0">
              <a:buClr>
                <a:srgbClr val="9F250D"/>
              </a:buClr>
              <a:buNone/>
            </a:pPr>
            <a:r>
              <a:rPr lang="pl-PL" sz="1400" b="1" dirty="0" smtClean="0"/>
              <a:t>Nośniki:</a:t>
            </a:r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/>
              <a:t>tygodniki </a:t>
            </a:r>
            <a:r>
              <a:rPr lang="pl-PL" sz="1400" dirty="0" smtClean="0"/>
              <a:t>opinii</a:t>
            </a:r>
            <a:endParaRPr lang="pl-PL" sz="1400" dirty="0"/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/>
              <a:t>internetowe portale informacyjne zawierające wiadomości </a:t>
            </a:r>
            <a:r>
              <a:rPr lang="pl-PL" sz="1400" dirty="0" smtClean="0"/>
              <a:t>lokalne</a:t>
            </a:r>
            <a:endParaRPr lang="pl-PL" sz="1400" dirty="0"/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 smtClean="0"/>
              <a:t>ogólnopolska rozgłośnia radiowa</a:t>
            </a:r>
            <a:endParaRPr lang="pl-PL" sz="1400" dirty="0"/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 smtClean="0"/>
              <a:t>ogólnopolska </a:t>
            </a:r>
            <a:r>
              <a:rPr lang="pl-PL" sz="1400" dirty="0"/>
              <a:t>sieć </a:t>
            </a:r>
            <a:r>
              <a:rPr lang="pl-PL" sz="1400" dirty="0" smtClean="0"/>
              <a:t>kin</a:t>
            </a:r>
            <a:endParaRPr lang="pl-PL" sz="1400" dirty="0"/>
          </a:p>
          <a:p>
            <a:pPr lvl="0">
              <a:buClr>
                <a:srgbClr val="C00000"/>
              </a:buClr>
              <a:buFont typeface="Wingdings" pitchFamily="2" charset="2"/>
              <a:buChar char="§"/>
            </a:pPr>
            <a:r>
              <a:rPr lang="pl-PL" sz="1400" dirty="0" err="1" smtClean="0"/>
              <a:t>citylighty</a:t>
            </a:r>
            <a:r>
              <a:rPr lang="pl-PL" sz="1400" dirty="0" smtClean="0"/>
              <a:t> i billboardy.</a:t>
            </a:r>
            <a:endParaRPr lang="pl-PL" sz="1400" dirty="0"/>
          </a:p>
          <a:p>
            <a:pPr marL="0" lvl="0" indent="0">
              <a:buClr>
                <a:srgbClr val="9F250D"/>
              </a:buClr>
              <a:buNone/>
            </a:pPr>
            <a:endParaRPr lang="pl-PL" sz="1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4258" y="476672"/>
            <a:ext cx="8686800" cy="719138"/>
          </a:xfrm>
        </p:spPr>
        <p:txBody>
          <a:bodyPr>
            <a:normAutofit/>
          </a:bodyPr>
          <a:lstStyle/>
          <a:p>
            <a:r>
              <a:rPr lang="pl-PL" dirty="0" smtClean="0"/>
              <a:t>Plan kampanii wizerunkowej Uczelni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7" y="1457485"/>
            <a:ext cx="688373" cy="68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1" y="4025554"/>
            <a:ext cx="684075" cy="68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4" y="4894168"/>
            <a:ext cx="684075" cy="68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13" y="2290950"/>
            <a:ext cx="684075" cy="67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86" y="3161050"/>
            <a:ext cx="684075" cy="685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512773" y="1457485"/>
            <a:ext cx="19802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smtClean="0"/>
              <a:t>ZBIGNIEW JAGIEŁŁO</a:t>
            </a:r>
          </a:p>
          <a:p>
            <a:r>
              <a:rPr lang="pl-PL" sz="1000" b="0" dirty="0" smtClean="0"/>
              <a:t>Prezes </a:t>
            </a:r>
            <a:r>
              <a:rPr lang="pl-PL" sz="1000" b="0" dirty="0"/>
              <a:t>zarządu PKO Banku</a:t>
            </a:r>
          </a:p>
          <a:p>
            <a:r>
              <a:rPr lang="pl-PL" sz="1000" b="0" dirty="0" smtClean="0"/>
              <a:t>Polskiego</a:t>
            </a:r>
            <a:endParaRPr lang="pl-PL" sz="1000" dirty="0"/>
          </a:p>
        </p:txBody>
      </p:sp>
      <p:sp>
        <p:nvSpPr>
          <p:cNvPr id="8" name="Prostokąt 7"/>
          <p:cNvSpPr/>
          <p:nvPr/>
        </p:nvSpPr>
        <p:spPr>
          <a:xfrm>
            <a:off x="5644500" y="3181742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BOŻENA SKIBICKA</a:t>
            </a:r>
          </a:p>
          <a:p>
            <a:r>
              <a:rPr lang="pl-PL" sz="1000" b="0" dirty="0" smtClean="0"/>
              <a:t>Założycielka </a:t>
            </a:r>
            <a:r>
              <a:rPr lang="pl-PL" sz="1000" b="0" dirty="0"/>
              <a:t>i prezes zarządu</a:t>
            </a:r>
          </a:p>
          <a:p>
            <a:r>
              <a:rPr lang="pl-PL" sz="1000" b="0" dirty="0"/>
              <a:t>MIS S.A.</a:t>
            </a:r>
            <a:endParaRPr lang="pl-PL" sz="1000" dirty="0"/>
          </a:p>
        </p:txBody>
      </p:sp>
      <p:sp>
        <p:nvSpPr>
          <p:cNvPr id="9" name="Prostokąt 8"/>
          <p:cNvSpPr/>
          <p:nvPr/>
        </p:nvSpPr>
        <p:spPr>
          <a:xfrm>
            <a:off x="5616116" y="48980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PAWEŁ KOWALCZYK</a:t>
            </a:r>
          </a:p>
          <a:p>
            <a:r>
              <a:rPr lang="pl-PL" sz="1000" b="0" dirty="0" smtClean="0"/>
              <a:t>Założyciel </a:t>
            </a:r>
            <a:r>
              <a:rPr lang="pl-PL" sz="1000" b="0" dirty="0" err="1"/>
              <a:t>Nexwell</a:t>
            </a:r>
            <a:r>
              <a:rPr lang="pl-PL" sz="1000" b="0" dirty="0"/>
              <a:t> Engineering</a:t>
            </a:r>
          </a:p>
          <a:p>
            <a:r>
              <a:rPr lang="pl-PL" sz="1000" b="0" dirty="0"/>
              <a:t>– firmy produkującej systemy</a:t>
            </a:r>
          </a:p>
          <a:p>
            <a:r>
              <a:rPr lang="pl-PL" sz="1000" b="0" dirty="0"/>
              <a:t>inteligentnych </a:t>
            </a:r>
            <a:r>
              <a:rPr lang="pl-PL" sz="1000" b="0" dirty="0" smtClean="0"/>
              <a:t>domów</a:t>
            </a:r>
            <a:endParaRPr lang="pl-PL" sz="1000" dirty="0"/>
          </a:p>
        </p:txBody>
      </p:sp>
      <p:sp>
        <p:nvSpPr>
          <p:cNvPr id="10" name="Prostokąt 9"/>
          <p:cNvSpPr/>
          <p:nvPr/>
        </p:nvSpPr>
        <p:spPr>
          <a:xfrm>
            <a:off x="5616116" y="2311643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ZBIGNIEW MACKÓW</a:t>
            </a:r>
            <a:endParaRPr lang="pl-PL" sz="1000" dirty="0"/>
          </a:p>
          <a:p>
            <a:r>
              <a:rPr lang="pl-PL" sz="1000" b="0" dirty="0"/>
              <a:t>Architekt, </a:t>
            </a:r>
            <a:r>
              <a:rPr lang="pl-PL" sz="1000" b="0" dirty="0" smtClean="0"/>
              <a:t>właściciel </a:t>
            </a:r>
            <a:r>
              <a:rPr lang="pl-PL" sz="1000" b="0" dirty="0"/>
              <a:t>pracowni projektowej,</a:t>
            </a:r>
          </a:p>
          <a:p>
            <a:r>
              <a:rPr lang="pl-PL" sz="1000" b="0" dirty="0"/>
              <a:t>laureat </a:t>
            </a:r>
            <a:r>
              <a:rPr lang="pl-PL" sz="1000" b="0" dirty="0" smtClean="0"/>
              <a:t>prestiżowych nagród</a:t>
            </a:r>
            <a:endParaRPr lang="pl-PL" sz="1000" dirty="0"/>
          </a:p>
        </p:txBody>
      </p:sp>
      <p:grpSp>
        <p:nvGrpSpPr>
          <p:cNvPr id="13" name="Grupa 12"/>
          <p:cNvGrpSpPr/>
          <p:nvPr/>
        </p:nvGrpSpPr>
        <p:grpSpPr>
          <a:xfrm>
            <a:off x="1003164" y="2311643"/>
            <a:ext cx="3115356" cy="3273586"/>
            <a:chOff x="1348632" y="1680892"/>
            <a:chExt cx="3115356" cy="327358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632" y="4270403"/>
              <a:ext cx="684075" cy="68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rostokąt 3"/>
            <p:cNvSpPr/>
            <p:nvPr/>
          </p:nvSpPr>
          <p:spPr>
            <a:xfrm>
              <a:off x="2032707" y="4271775"/>
              <a:ext cx="231310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ROMAN TRACZYK</a:t>
              </a:r>
            </a:p>
            <a:p>
              <a:r>
                <a:rPr lang="pl-PL" sz="1000" b="0" dirty="0" smtClean="0"/>
                <a:t>Dyrektor </a:t>
              </a:r>
              <a:r>
                <a:rPr lang="pl-PL" sz="1000" b="0" dirty="0"/>
                <a:t>ds. handlu</a:t>
              </a:r>
            </a:p>
            <a:p>
              <a:r>
                <a:rPr lang="pl-PL" sz="1000" b="0" dirty="0"/>
                <a:t>i rozwoju Kogeneracji S.A.</a:t>
              </a:r>
              <a:endParaRPr lang="pl-PL" sz="1000" dirty="0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632" y="2537172"/>
              <a:ext cx="703088" cy="70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645" y="1680892"/>
              <a:ext cx="684075" cy="68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632" y="3392996"/>
              <a:ext cx="703088" cy="70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Prostokąt 4"/>
            <p:cNvSpPr/>
            <p:nvPr/>
          </p:nvSpPr>
          <p:spPr>
            <a:xfrm>
              <a:off x="2053011" y="3407271"/>
              <a:ext cx="22928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BOGUSŁAWA MATUSZEWSKA</a:t>
              </a:r>
            </a:p>
            <a:p>
              <a:r>
                <a:rPr lang="pl-PL" sz="1000" b="0" dirty="0" smtClean="0"/>
                <a:t>Wiceprezes </a:t>
              </a:r>
              <a:r>
                <a:rPr lang="pl-PL" sz="1000" b="0" dirty="0"/>
                <a:t>zarządu</a:t>
              </a:r>
            </a:p>
            <a:p>
              <a:r>
                <a:rPr lang="pl-PL" sz="1000" b="0" dirty="0"/>
                <a:t>ds. strategii i rozwoju</a:t>
              </a:r>
            </a:p>
            <a:p>
              <a:r>
                <a:rPr lang="pl-PL" sz="1000" b="0" dirty="0"/>
                <a:t>Grupy Kapitałowej </a:t>
              </a:r>
              <a:r>
                <a:rPr lang="pl-PL" sz="1000" b="0" dirty="0" smtClean="0"/>
                <a:t>PGE</a:t>
              </a:r>
              <a:endParaRPr lang="pl-PL" sz="1000" b="0" dirty="0"/>
            </a:p>
          </p:txBody>
        </p:sp>
        <p:sp>
          <p:nvSpPr>
            <p:cNvPr id="7" name="Prostokąt 6"/>
            <p:cNvSpPr/>
            <p:nvPr/>
          </p:nvSpPr>
          <p:spPr>
            <a:xfrm>
              <a:off x="2053011" y="1680892"/>
              <a:ext cx="22928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DR LESZEK CZARNECKI</a:t>
              </a:r>
            </a:p>
            <a:p>
              <a:r>
                <a:rPr lang="pl-PL" sz="1000" b="0" dirty="0" smtClean="0"/>
                <a:t>Przedsiębiorca</a:t>
              </a:r>
              <a:r>
                <a:rPr lang="pl-PL" sz="1000" b="0" dirty="0"/>
                <a:t>,</a:t>
              </a:r>
            </a:p>
            <a:p>
              <a:r>
                <a:rPr lang="pl-PL" sz="1000" b="0" dirty="0"/>
                <a:t>twórca Getin Holding</a:t>
              </a:r>
            </a:p>
            <a:p>
              <a:r>
                <a:rPr lang="pl-PL" sz="1000" b="0" dirty="0"/>
                <a:t>i Getin Noble Bank</a:t>
              </a:r>
              <a:endParaRPr lang="pl-PL" sz="1000" dirty="0"/>
            </a:p>
          </p:txBody>
        </p:sp>
        <p:sp>
          <p:nvSpPr>
            <p:cNvPr id="11" name="Prostokąt 10"/>
            <p:cNvSpPr/>
            <p:nvPr/>
          </p:nvSpPr>
          <p:spPr>
            <a:xfrm>
              <a:off x="2059815" y="2537172"/>
              <a:ext cx="24041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000" dirty="0" smtClean="0"/>
                <a:t>KRZYSZTOF ANDRULEWICZ</a:t>
              </a:r>
              <a:endParaRPr lang="pl-PL" sz="1000" dirty="0"/>
            </a:p>
            <a:p>
              <a:r>
                <a:rPr lang="pl-PL" sz="1000" b="0" dirty="0"/>
                <a:t>Prezes </a:t>
              </a:r>
              <a:r>
                <a:rPr lang="pl-PL" sz="1000" b="0" dirty="0" smtClean="0"/>
                <a:t>zarządu </a:t>
              </a:r>
              <a:r>
                <a:rPr lang="pl-PL" sz="1000" b="0" dirty="0" err="1"/>
                <a:t>Skanska</a:t>
              </a:r>
              <a:r>
                <a:rPr lang="pl-PL" sz="1000" b="0" dirty="0"/>
                <a:t> S.A.</a:t>
              </a:r>
              <a:endParaRPr lang="pl-PL" sz="1000" dirty="0"/>
            </a:p>
          </p:txBody>
        </p:sp>
      </p:grpSp>
      <p:sp>
        <p:nvSpPr>
          <p:cNvPr id="12" name="Prostokąt 11"/>
          <p:cNvSpPr/>
          <p:nvPr/>
        </p:nvSpPr>
        <p:spPr>
          <a:xfrm>
            <a:off x="5616113" y="4035209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 smtClean="0"/>
              <a:t>PROF. JAN BILISZCZUK</a:t>
            </a:r>
          </a:p>
          <a:p>
            <a:r>
              <a:rPr lang="pl-PL" sz="1000" b="0" dirty="0" smtClean="0"/>
              <a:t>Główny </a:t>
            </a:r>
            <a:r>
              <a:rPr lang="pl-PL" sz="1000" b="0" dirty="0"/>
              <a:t>projektant </a:t>
            </a:r>
            <a:r>
              <a:rPr lang="pl-PL" sz="1000" b="0" dirty="0" smtClean="0"/>
              <a:t/>
            </a:r>
            <a:br>
              <a:rPr lang="pl-PL" sz="1000" b="0" dirty="0" smtClean="0"/>
            </a:br>
            <a:r>
              <a:rPr lang="pl-PL" sz="1000" b="0" dirty="0" smtClean="0"/>
              <a:t>m.in. Mostu Rędzińskiego</a:t>
            </a:r>
            <a:endParaRPr lang="pl-PL" sz="1000" dirty="0"/>
          </a:p>
        </p:txBody>
      </p:sp>
      <p:sp>
        <p:nvSpPr>
          <p:cNvPr id="14" name="Prostokąt 13"/>
          <p:cNvSpPr/>
          <p:nvPr/>
        </p:nvSpPr>
        <p:spPr>
          <a:xfrm>
            <a:off x="1022177" y="1457485"/>
            <a:ext cx="33309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pl-PL" sz="1400" dirty="0" smtClean="0"/>
              <a:t>Absolwenci Politechniki Wrocławskiej</a:t>
            </a:r>
          </a:p>
          <a:p>
            <a:pPr marL="0" indent="0">
              <a:buNone/>
            </a:pPr>
            <a:r>
              <a:rPr lang="pl-PL" sz="1400" dirty="0" smtClean="0"/>
              <a:t>zaproszeni do udziału w kampanii:</a:t>
            </a:r>
            <a:endParaRPr lang="pl-PL" sz="14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/>
          </p:cNvSpPr>
          <p:nvPr/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b="0" dirty="0">
                <a:solidFill>
                  <a:prstClr val="black"/>
                </a:solidFill>
                <a:latin typeface="Trebuchet MS" pitchFamily="34" charset="0"/>
              </a:rPr>
              <a:t>Nauczyciele akademiccy</a:t>
            </a:r>
          </a:p>
        </p:txBody>
      </p:sp>
      <p:graphicFrame>
        <p:nvGraphicFramePr>
          <p:cNvPr id="10966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172723"/>
              </p:ext>
            </p:extLst>
          </p:nvPr>
        </p:nvGraphicFramePr>
        <p:xfrm>
          <a:off x="1150938" y="1520825"/>
          <a:ext cx="6913562" cy="4086225"/>
        </p:xfrm>
        <a:graphic>
          <a:graphicData uri="http://schemas.openxmlformats.org/drawingml/2006/table">
            <a:tbl>
              <a:tblPr/>
              <a:tblGrid>
                <a:gridCol w="5070475"/>
                <a:gridCol w="1843087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Średnia wieku nauczycieli akademickich 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48 lat</a:t>
                      </a: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Średnia wieku profesorów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zwyczajnych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58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Średnia wieku:</a:t>
                      </a: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prof. nadzw.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57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docenta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adiunkta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starszego wykładowcy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000" dirty="0" smtClean="0">
                          <a:latin typeface="Trebuchet MS" pitchFamily="34" charset="0"/>
                        </a:rPr>
                        <a:t>56 lat</a:t>
                      </a:r>
                      <a:endParaRPr lang="pl-PL" sz="1000" dirty="0"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wykładowcy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na stanowisku asystenta, lektora, instruktora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3066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2"/>
          <p:cNvSpPr txBox="1">
            <a:spLocks noChangeArrowheads="1"/>
          </p:cNvSpPr>
          <p:nvPr/>
        </p:nvSpPr>
        <p:spPr bwMode="auto">
          <a:xfrm>
            <a:off x="6120172" y="5430044"/>
            <a:ext cx="27003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pl-PL" sz="1000" b="0" dirty="0">
                <a:solidFill>
                  <a:srgbClr val="FF0000"/>
                </a:solidFill>
              </a:rPr>
              <a:t>*** </a:t>
            </a:r>
            <a:r>
              <a:rPr lang="pl-PL" sz="1000" b="0" dirty="0"/>
              <a:t>Większe artykuły w prasie, </a:t>
            </a:r>
            <a:r>
              <a:rPr lang="pl-PL" sz="1000" b="0" dirty="0" err="1"/>
              <a:t>internecie</a:t>
            </a:r>
            <a:r>
              <a:rPr lang="pl-PL" sz="1000" b="0" dirty="0"/>
              <a:t>, </a:t>
            </a:r>
            <a:br>
              <a:rPr lang="pl-PL" sz="1000" b="0" dirty="0"/>
            </a:br>
            <a:r>
              <a:rPr lang="pl-PL" sz="1000" b="0" dirty="0"/>
              <a:t>audycje radiowe i telewizyjne</a:t>
            </a:r>
          </a:p>
        </p:txBody>
      </p:sp>
      <p:sp>
        <p:nvSpPr>
          <p:cNvPr id="2052" name="Rectangle 2"/>
          <p:cNvSpPr txBox="1">
            <a:spLocks noChangeArrowheads="1"/>
          </p:cNvSpPr>
          <p:nvPr/>
        </p:nvSpPr>
        <p:spPr bwMode="auto">
          <a:xfrm>
            <a:off x="625885" y="1160463"/>
            <a:ext cx="885749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358775"/>
            <a:r>
              <a:rPr lang="pl-PL" sz="2000" b="0" dirty="0"/>
              <a:t>publikacje </a:t>
            </a:r>
            <a:r>
              <a:rPr lang="pl-PL" sz="2000" b="0" dirty="0" smtClean="0"/>
              <a:t>ogółem w 2012 r.: </a:t>
            </a:r>
            <a:r>
              <a:rPr lang="pl-PL" sz="2000" dirty="0" smtClean="0"/>
              <a:t>6 927 </a:t>
            </a:r>
            <a:r>
              <a:rPr lang="pl-PL" sz="1400" b="0" dirty="0"/>
              <a:t>(2011 – </a:t>
            </a:r>
            <a:r>
              <a:rPr lang="pl-PL" sz="1400" b="0" dirty="0" smtClean="0"/>
              <a:t>5 925, 2010 – </a:t>
            </a:r>
            <a:r>
              <a:rPr lang="pl-PL" sz="1400" b="0" dirty="0"/>
              <a:t>4 652</a:t>
            </a:r>
            <a:r>
              <a:rPr lang="pl-PL" sz="1400" dirty="0"/>
              <a:t>)</a:t>
            </a:r>
            <a:endParaRPr lang="en-US" sz="1400" dirty="0"/>
          </a:p>
        </p:txBody>
      </p:sp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647564" y="341462"/>
            <a:ext cx="8828918" cy="90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358775"/>
            <a:r>
              <a:rPr lang="pl-PL" sz="3200" b="0" dirty="0"/>
              <a:t>Politechnika w mediach</a:t>
            </a:r>
            <a:endParaRPr lang="en-US" sz="3200" b="0" dirty="0"/>
          </a:p>
        </p:txBody>
      </p:sp>
      <p:graphicFrame>
        <p:nvGraphicFramePr>
          <p:cNvPr id="10" name="Wykres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2635567"/>
              </p:ext>
            </p:extLst>
          </p:nvPr>
        </p:nvGraphicFramePr>
        <p:xfrm>
          <a:off x="359532" y="1905794"/>
          <a:ext cx="5486400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Wykres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09902"/>
              </p:ext>
            </p:extLst>
          </p:nvPr>
        </p:nvGraphicFramePr>
        <p:xfrm>
          <a:off x="5845932" y="2276872"/>
          <a:ext cx="3762375" cy="212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0742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31913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171575" y="3654425"/>
            <a:ext cx="6821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 b="0">
                <a:latin typeface="Arial" charset="0"/>
              </a:rPr>
              <a:t>          </a:t>
            </a:r>
            <a:endParaRPr lang="pl-PL" sz="4400" b="0">
              <a:latin typeface="Arial" charset="0"/>
            </a:endParaRP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1150938" y="1520825"/>
            <a:ext cx="7021512" cy="37302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r>
              <a:rPr lang="pl-PL" sz="1400" b="0" dirty="0" smtClean="0"/>
              <a:t>	</a:t>
            </a:r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 smtClean="0"/>
          </a:p>
          <a:p>
            <a:pPr marL="342900" indent="-342900">
              <a:spcBef>
                <a:spcPct val="20000"/>
              </a:spcBef>
            </a:pPr>
            <a:r>
              <a:rPr lang="pl-PL" sz="1400" b="0" dirty="0" smtClean="0"/>
              <a:t>	</a:t>
            </a:r>
            <a:r>
              <a:rPr lang="pl-PL" sz="1600" dirty="0" smtClean="0"/>
              <a:t>Politechnika Wrocławska </a:t>
            </a:r>
            <a:r>
              <a:rPr lang="pl-PL" sz="1600" b="0" dirty="0" smtClean="0"/>
              <a:t>to uczelnia nowoczesna, </a:t>
            </a:r>
            <a:br>
              <a:rPr lang="pl-PL" sz="1600" b="0" dirty="0" smtClean="0"/>
            </a:br>
            <a:r>
              <a:rPr lang="pl-PL" sz="1600" b="0" dirty="0" smtClean="0"/>
              <a:t>kształcąca na wysokim poziomie, </a:t>
            </a:r>
            <a:br>
              <a:rPr lang="pl-PL" sz="1600" b="0" dirty="0" smtClean="0"/>
            </a:br>
            <a:r>
              <a:rPr lang="pl-PL" sz="1600" b="0" dirty="0" smtClean="0"/>
              <a:t>prowadząca zaawansowane badania naukowe. </a:t>
            </a:r>
            <a:br>
              <a:rPr lang="pl-PL" sz="1600" b="0" dirty="0" smtClean="0"/>
            </a:br>
            <a:r>
              <a:rPr lang="pl-PL" sz="1600" dirty="0" smtClean="0"/>
              <a:t>Politechnika Wrocławska </a:t>
            </a:r>
            <a:r>
              <a:rPr lang="pl-PL" sz="1600" b="0" dirty="0" smtClean="0"/>
              <a:t>to miejsce, gdzie się uczciwie </a:t>
            </a:r>
            <a:br>
              <a:rPr lang="pl-PL" sz="1600" b="0" dirty="0" smtClean="0"/>
            </a:br>
            <a:r>
              <a:rPr lang="pl-PL" sz="1600" b="0" dirty="0" smtClean="0"/>
              <a:t>studiuje i pracuje w godnych warunkach.</a:t>
            </a:r>
            <a:endParaRPr lang="pl-PL" sz="16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 smtClean="0"/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 algn="ctr">
              <a:spcBef>
                <a:spcPct val="20000"/>
              </a:spcBef>
            </a:pPr>
            <a:r>
              <a:rPr lang="pl-PL" sz="3200" b="0" dirty="0"/>
              <a:t>Dziękuję za uwagę.</a:t>
            </a:r>
          </a:p>
        </p:txBody>
      </p:sp>
      <p:sp>
        <p:nvSpPr>
          <p:cNvPr id="77829" name="Rectangle 3"/>
          <p:cNvSpPr txBox="1">
            <a:spLocks noChangeArrowheads="1"/>
          </p:cNvSpPr>
          <p:nvPr/>
        </p:nvSpPr>
        <p:spPr bwMode="auto">
          <a:xfrm>
            <a:off x="3294063" y="6094413"/>
            <a:ext cx="47371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 algn="r">
              <a:spcBef>
                <a:spcPct val="20000"/>
              </a:spcBef>
            </a:pPr>
            <a:r>
              <a:rPr lang="pl-PL" sz="1200" b="0" dirty="0"/>
              <a:t>Posiedzenie Senatu</a:t>
            </a:r>
          </a:p>
          <a:p>
            <a:pPr marL="342900" indent="-342900" algn="r">
              <a:spcBef>
                <a:spcPct val="20000"/>
              </a:spcBef>
            </a:pPr>
            <a:r>
              <a:rPr lang="pl-PL" sz="1200" b="0" dirty="0"/>
              <a:t>lipiec </a:t>
            </a:r>
            <a:r>
              <a:rPr lang="pl-PL" sz="1200" b="0" dirty="0" smtClean="0"/>
              <a:t>2013</a:t>
            </a:r>
            <a:endParaRPr lang="en-US" sz="1200" b="0" dirty="0"/>
          </a:p>
        </p:txBody>
      </p:sp>
      <p:sp>
        <p:nvSpPr>
          <p:cNvPr id="77830" name="Rectangle 7"/>
          <p:cNvSpPr>
            <a:spLocks noChangeArrowheads="1"/>
          </p:cNvSpPr>
          <p:nvPr/>
        </p:nvSpPr>
        <p:spPr bwMode="auto">
          <a:xfrm>
            <a:off x="1007604" y="620043"/>
            <a:ext cx="70215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355600" algn="ctr"/>
            <a:r>
              <a:rPr lang="pl-PL" sz="3200" b="0" dirty="0"/>
              <a:t>SPRAWOZDANIE REKTORA </a:t>
            </a:r>
            <a:br>
              <a:rPr lang="pl-PL" sz="3200" b="0" dirty="0"/>
            </a:br>
            <a:r>
              <a:rPr lang="pl-PL" sz="3200" b="0" dirty="0"/>
              <a:t>Z DZIAŁALNOŚCI ZA </a:t>
            </a:r>
            <a:r>
              <a:rPr lang="pl-PL" sz="3200" b="0" dirty="0" smtClean="0"/>
              <a:t>2012 </a:t>
            </a:r>
            <a:r>
              <a:rPr lang="pl-PL" sz="3200" b="0" dirty="0"/>
              <a:t>ROK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/>
          </p:cNvSpPr>
          <p:nvPr/>
        </p:nvSpPr>
        <p:spPr bwMode="auto">
          <a:xfrm>
            <a:off x="1139825" y="549275"/>
            <a:ext cx="753586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b="0" dirty="0">
                <a:solidFill>
                  <a:prstClr val="black"/>
                </a:solidFill>
                <a:latin typeface="Trebuchet MS" pitchFamily="34" charset="0"/>
              </a:rPr>
              <a:t>Nauczyciele akademiccy</a:t>
            </a:r>
          </a:p>
        </p:txBody>
      </p:sp>
      <p:graphicFrame>
        <p:nvGraphicFramePr>
          <p:cNvPr id="110677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843879"/>
              </p:ext>
            </p:extLst>
          </p:nvPr>
        </p:nvGraphicFramePr>
        <p:xfrm>
          <a:off x="1139825" y="1520825"/>
          <a:ext cx="6924675" cy="1933575"/>
        </p:xfrm>
        <a:graphic>
          <a:graphicData uri="http://schemas.openxmlformats.org/drawingml/2006/table">
            <a:tbl>
              <a:tblPr/>
              <a:tblGrid>
                <a:gridCol w="3236913"/>
                <a:gridCol w="1844675"/>
                <a:gridCol w="1843087"/>
              </a:tblGrid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pracowników dydaktycznych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starsi wykładowcy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docenci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</a:t>
                      </a: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ykładowc</a:t>
                      </a:r>
                      <a:r>
                        <a:rPr kumimoji="0" lang="pl-PL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asystenci l</a:t>
                      </a: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ektor</a:t>
                      </a: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zy</a:t>
                      </a: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, instruktor</a:t>
                      </a: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253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10269" name="Rectangle 84"/>
          <p:cNvSpPr>
            <a:spLocks noChangeArrowheads="1"/>
          </p:cNvSpPr>
          <p:nvPr/>
        </p:nvSpPr>
        <p:spPr bwMode="auto">
          <a:xfrm>
            <a:off x="1152279" y="3861048"/>
            <a:ext cx="70326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pl-PL" sz="1400" b="1" dirty="0">
                <a:solidFill>
                  <a:prstClr val="black"/>
                </a:solidFill>
                <a:latin typeface="Trebuchet MS" pitchFamily="34" charset="0"/>
              </a:rPr>
              <a:t>liczba studentów / liczba </a:t>
            </a:r>
            <a:r>
              <a:rPr lang="pl-PL" sz="1400" b="1" dirty="0" smtClean="0">
                <a:solidFill>
                  <a:prstClr val="black"/>
                </a:solidFill>
                <a:latin typeface="Trebuchet MS" pitchFamily="34" charset="0"/>
              </a:rPr>
              <a:t>samodzielnych pracowników:  79,9</a:t>
            </a:r>
            <a:r>
              <a:rPr lang="pl-PL" sz="1400" b="1" dirty="0">
                <a:solidFill>
                  <a:prstClr val="black"/>
                </a:solidFill>
                <a:latin typeface="Trebuchet MS" pitchFamily="34" charset="0"/>
              </a:rPr>
              <a:t>	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</a:pPr>
            <a:r>
              <a:rPr lang="pl-PL" sz="1400" b="1" dirty="0">
                <a:solidFill>
                  <a:prstClr val="black"/>
                </a:solidFill>
                <a:latin typeface="Trebuchet MS" pitchFamily="34" charset="0"/>
              </a:rPr>
              <a:t>liczba studentów / liczba nauczycieli akademickich:  </a:t>
            </a:r>
            <a:r>
              <a:rPr lang="pl-PL" sz="1400" b="1" dirty="0" smtClean="0">
                <a:solidFill>
                  <a:prstClr val="black"/>
                </a:solidFill>
                <a:latin typeface="Trebuchet MS" pitchFamily="34" charset="0"/>
              </a:rPr>
              <a:t>     17,5</a:t>
            </a:r>
            <a:r>
              <a:rPr lang="pl-PL" sz="1400" b="1" dirty="0">
                <a:solidFill>
                  <a:prstClr val="black"/>
                </a:solidFill>
                <a:latin typeface="Trebuchet MS" pitchFamily="34" charset="0"/>
              </a:rPr>
              <a:t>	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6234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_pwr_v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tyw pakietu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Motyw pakietu Office">
    <a:majorFont>
      <a:latin typeface="Trebuchet MS"/>
      <a:ea typeface="Lucida Sans Unicode"/>
      <a:cs typeface="Lucida Sans Unicode"/>
    </a:majorFont>
    <a:minorFont>
      <a:latin typeface="Trebuchet MS"/>
      <a:ea typeface="Lucida Sans Unicode"/>
      <a:cs typeface="Lucida Sans Unicode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otyw pakietu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Motyw pakietu Office">
    <a:majorFont>
      <a:latin typeface="Trebuchet MS"/>
      <a:ea typeface="Lucida Sans Unicode"/>
      <a:cs typeface="Lucida Sans Unicode"/>
    </a:majorFont>
    <a:minorFont>
      <a:latin typeface="Trebuchet MS"/>
      <a:ea typeface="Lucida Sans Unicode"/>
      <a:cs typeface="Lucida Sans Unicode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motyw_pwr_v2</Template>
  <TotalTime>5964</TotalTime>
  <Words>4827</Words>
  <Application>Microsoft Office PowerPoint</Application>
  <PresentationFormat>Pokaz na ekranie (4:3)</PresentationFormat>
  <Paragraphs>1684</Paragraphs>
  <Slides>81</Slides>
  <Notes>14</Notes>
  <HiddenSlides>0</HiddenSlides>
  <MMClips>0</MMClips>
  <ScaleCrop>false</ScaleCrop>
  <HeadingPairs>
    <vt:vector size="8" baseType="variant">
      <vt:variant>
        <vt:lpstr>Motyw</vt:lpstr>
      </vt:variant>
      <vt:variant>
        <vt:i4>1</vt:i4>
      </vt:variant>
      <vt:variant>
        <vt:lpstr>Łącza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81</vt:i4>
      </vt:variant>
    </vt:vector>
  </HeadingPairs>
  <TitlesOfParts>
    <vt:vector size="84" baseType="lpstr">
      <vt:lpstr>motyw_pwr_v2</vt:lpstr>
      <vt:lpstr>C:\Users\VAIO\Documents\Politechnika\WI\Informatyzacja_Strategiczne\Strategia.vsd\Rysunek\~Informatyzacja_docelowy\Gatekeeper</vt:lpstr>
      <vt:lpstr>Visio</vt:lpstr>
      <vt:lpstr>SPRAWOZDANIE REKTORA  Z DZIAŁALNOŚCI ZA 2012 ROK</vt:lpstr>
      <vt:lpstr>Władze uczelni      (kadencja 2012-2016)</vt:lpstr>
      <vt:lpstr>Dziekani wydziałów   (kadencja 2012-2016)</vt:lpstr>
      <vt:lpstr>Prezentacja programu PowerPoint</vt:lpstr>
      <vt:lpstr> Plan sprawozdania  </vt:lpstr>
      <vt:lpstr>Pracownicy uczelni</vt:lpstr>
      <vt:lpstr>Nauczyciele akademiccy</vt:lpstr>
      <vt:lpstr>Prezentacja programu PowerPoint</vt:lpstr>
      <vt:lpstr>Prezentacja programu PowerPoint</vt:lpstr>
      <vt:lpstr>Rozwój i kształcenie kadry </vt:lpstr>
      <vt:lpstr>Prezentacja programu PowerPoint</vt:lpstr>
      <vt:lpstr>Wyjazdy pracowników</vt:lpstr>
      <vt:lpstr>Działalność naukowo-badawcza w 2012 r.</vt:lpstr>
      <vt:lpstr>Prezentacja programu PowerPoint</vt:lpstr>
      <vt:lpstr>Uczelnie pod względem liczby opublikowanych   zgłoszeń patentowych w latach 2008-2012</vt:lpstr>
      <vt:lpstr>Uczelnie pod względem liczby opublikowanych   zgłoszeń patentowych w roku 2012</vt:lpstr>
      <vt:lpstr>Patenty</vt:lpstr>
      <vt:lpstr>Biblioteka</vt:lpstr>
      <vt:lpstr> Nagrody i wyróżnienia naukowców  Politechniki Wrocławskiej</vt:lpstr>
      <vt:lpstr> Nagrody i wyróżnienia naukowców   Politechniki Wrocławskiej</vt:lpstr>
      <vt:lpstr> Nagrody i wyróżnienia naukowców   Politechniki Wrocławskiej</vt:lpstr>
      <vt:lpstr> Nagrody i wyróżnienia naukowców   Politechniki Wrocławskiej</vt:lpstr>
      <vt:lpstr>Programy i nagrody  Fundacji na rzecz Nauki Polskiej</vt:lpstr>
      <vt:lpstr>Programy i nagrody  Fundacji na rzecz Nauki Polskiej</vt:lpstr>
      <vt:lpstr>Działalność naukowo-badawcza w 2012 r.</vt:lpstr>
      <vt:lpstr>Efekty współpracy  z instytucjami zagranicznymi w 2012</vt:lpstr>
      <vt:lpstr>Kształcenie – zagadnienia kluczowe</vt:lpstr>
      <vt:lpstr>Działalność dydaktyczna</vt:lpstr>
      <vt:lpstr>Rekrutacja</vt:lpstr>
      <vt:lpstr>Studia w liczbach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Mienie uczelni</vt:lpstr>
      <vt:lpstr>Prezentacja programu PowerPoint</vt:lpstr>
      <vt:lpstr>Prezentacja programu PowerPoint</vt:lpstr>
      <vt:lpstr>Finanse – przychody</vt:lpstr>
      <vt:lpstr>Finanse – koszty</vt:lpstr>
      <vt:lpstr>Finanse - wynagrodzenia</vt:lpstr>
      <vt:lpstr>Finanse - wynagrodzenia</vt:lpstr>
      <vt:lpstr>Finanse - wynagrodzenia</vt:lpstr>
      <vt:lpstr>Finanse – wynik finansowy</vt:lpstr>
      <vt:lpstr>Projekty i programy unijne</vt:lpstr>
      <vt:lpstr>Program Operacyjny  Innowacyjna Gospodarka</vt:lpstr>
      <vt:lpstr>Program  Infrastruktura i Środowisko</vt:lpstr>
      <vt:lpstr>Regionalny Program Operacyjny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Realizowane inwestycje budowlane  Politechniki Wrocławskiej</vt:lpstr>
      <vt:lpstr>Realizowane i planowane inwestycje budowlane Politechniki Wrocławskiej</vt:lpstr>
      <vt:lpstr>Promocja inwestycji Politechniki Wrocławskiej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Struktura organizacyjna Uczelni – kluczowe zmiany (1)</vt:lpstr>
      <vt:lpstr>Struktura organizacyjna Uczelni – kluczowe zmiany (2)</vt:lpstr>
      <vt:lpstr>Struktura organizacyjna Uczelni – kluczowe zmiany (3)</vt:lpstr>
      <vt:lpstr>Efekty współpracy     z instytucjami zagranicznymi w 2012</vt:lpstr>
      <vt:lpstr>Prezentacja programu PowerPoint</vt:lpstr>
      <vt:lpstr>Organizowane imprezy</vt:lpstr>
      <vt:lpstr>Promocja Uczelni w internecie</vt:lpstr>
      <vt:lpstr>Plan kampanii wizerunkowej Uczelni</vt:lpstr>
      <vt:lpstr>Plan kampanii wizerunkowej Uczelni</vt:lpstr>
      <vt:lpstr>Prezentacja programu PowerPoint</vt:lpstr>
      <vt:lpstr>Prezentacja programu PowerPoint</vt:lpstr>
    </vt:vector>
  </TitlesOfParts>
  <Company>Pwr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Wczoraj, dziś i jutro  Politechniki Wrocławskiej</dc:title>
  <dc:creator>Katarzyna Kwiecińska</dc:creator>
  <cp:lastModifiedBy>Agnieszka Niczewska</cp:lastModifiedBy>
  <cp:revision>646</cp:revision>
  <cp:lastPrinted>2013-07-10T09:43:31Z</cp:lastPrinted>
  <dcterms:created xsi:type="dcterms:W3CDTF">2007-06-27T10:18:07Z</dcterms:created>
  <dcterms:modified xsi:type="dcterms:W3CDTF">2013-07-31T07:59:46Z</dcterms:modified>
</cp:coreProperties>
</file>