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94" r:id="rId2"/>
    <p:sldId id="547" r:id="rId3"/>
    <p:sldId id="429" r:id="rId4"/>
    <p:sldId id="548" r:id="rId5"/>
    <p:sldId id="434" r:id="rId6"/>
    <p:sldId id="312" r:id="rId7"/>
    <p:sldId id="313" r:id="rId8"/>
    <p:sldId id="315" r:id="rId9"/>
    <p:sldId id="316" r:id="rId10"/>
    <p:sldId id="321" r:id="rId11"/>
    <p:sldId id="322" r:id="rId12"/>
    <p:sldId id="504" r:id="rId13"/>
    <p:sldId id="324" r:id="rId14"/>
    <p:sldId id="325" r:id="rId15"/>
    <p:sldId id="356" r:id="rId16"/>
    <p:sldId id="359" r:id="rId17"/>
    <p:sldId id="360" r:id="rId18"/>
    <p:sldId id="536" r:id="rId19"/>
    <p:sldId id="541" r:id="rId20"/>
    <p:sldId id="367" r:id="rId21"/>
    <p:sldId id="542" r:id="rId22"/>
    <p:sldId id="544" r:id="rId23"/>
    <p:sldId id="318" r:id="rId24"/>
    <p:sldId id="545" r:id="rId25"/>
    <p:sldId id="546" r:id="rId26"/>
    <p:sldId id="527" r:id="rId27"/>
    <p:sldId id="509" r:id="rId28"/>
    <p:sldId id="552" r:id="rId29"/>
    <p:sldId id="553" r:id="rId30"/>
    <p:sldId id="380" r:id="rId31"/>
    <p:sldId id="537" r:id="rId32"/>
    <p:sldId id="540" r:id="rId33"/>
    <p:sldId id="555" r:id="rId34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0E"/>
    <a:srgbClr val="FFD3A1"/>
    <a:srgbClr val="D4D5E4"/>
    <a:srgbClr val="FFCCCC"/>
    <a:srgbClr val="B9E1FF"/>
    <a:srgbClr val="E1C6C1"/>
    <a:srgbClr val="D83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7" autoAdjust="0"/>
    <p:restoredTop sz="95501" autoAdjust="0"/>
  </p:normalViewPr>
  <p:slideViewPr>
    <p:cSldViewPr snapToObjects="1">
      <p:cViewPr varScale="1">
        <p:scale>
          <a:sx n="125" d="100"/>
          <a:sy n="125" d="100"/>
        </p:scale>
        <p:origin x="11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574"/>
    </p:cViewPr>
  </p:sorterViewPr>
  <p:notesViewPr>
    <p:cSldViewPr snapToObjects="1">
      <p:cViewPr varScale="1">
        <p:scale>
          <a:sx n="106" d="100"/>
          <a:sy n="106" d="100"/>
        </p:scale>
        <p:origin x="-351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Arkusz1!$A$1:$P$1</c:f>
              <c:strCache>
                <c:ptCount val="16"/>
                <c:pt idx="0">
                  <c:v>W1</c:v>
                </c:pt>
                <c:pt idx="1">
                  <c:v>W2</c:v>
                </c:pt>
                <c:pt idx="2">
                  <c:v>W3</c:v>
                </c:pt>
                <c:pt idx="3">
                  <c:v>W4</c:v>
                </c:pt>
                <c:pt idx="4">
                  <c:v>W5</c:v>
                </c:pt>
                <c:pt idx="5">
                  <c:v>W6</c:v>
                </c:pt>
                <c:pt idx="6">
                  <c:v>W7</c:v>
                </c:pt>
                <c:pt idx="7">
                  <c:v>W8</c:v>
                </c:pt>
                <c:pt idx="8">
                  <c:v>W9</c:v>
                </c:pt>
                <c:pt idx="9">
                  <c:v>W10</c:v>
                </c:pt>
                <c:pt idx="10">
                  <c:v>W11</c:v>
                </c:pt>
                <c:pt idx="11">
                  <c:v>W12</c:v>
                </c:pt>
                <c:pt idx="12">
                  <c:v>W13</c:v>
                </c:pt>
                <c:pt idx="13">
                  <c:v>W14</c:v>
                </c:pt>
                <c:pt idx="14">
                  <c:v>W15</c:v>
                </c:pt>
                <c:pt idx="15">
                  <c:v>W16</c:v>
                </c:pt>
              </c:strCache>
            </c:strRef>
          </c:cat>
          <c:val>
            <c:numRef>
              <c:f>Arkusz1!$A$2:$P$2</c:f>
              <c:numCache>
                <c:formatCode>General</c:formatCode>
                <c:ptCount val="16"/>
                <c:pt idx="0">
                  <c:v>1529</c:v>
                </c:pt>
                <c:pt idx="1">
                  <c:v>2658</c:v>
                </c:pt>
                <c:pt idx="2">
                  <c:v>3163</c:v>
                </c:pt>
                <c:pt idx="3">
                  <c:v>6172</c:v>
                </c:pt>
                <c:pt idx="4">
                  <c:v>1972</c:v>
                </c:pt>
                <c:pt idx="5">
                  <c:v>1169</c:v>
                </c:pt>
                <c:pt idx="6">
                  <c:v>1607</c:v>
                </c:pt>
                <c:pt idx="7">
                  <c:v>4585</c:v>
                </c:pt>
                <c:pt idx="8">
                  <c:v>1775</c:v>
                </c:pt>
                <c:pt idx="9">
                  <c:v>5932</c:v>
                </c:pt>
                <c:pt idx="10">
                  <c:v>1909</c:v>
                </c:pt>
                <c:pt idx="11">
                  <c:v>744</c:v>
                </c:pt>
                <c:pt idx="12">
                  <c:v>664</c:v>
                </c:pt>
                <c:pt idx="13">
                  <c:v>67</c:v>
                </c:pt>
                <c:pt idx="14">
                  <c:v>42</c:v>
                </c:pt>
                <c:pt idx="1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1-42D5-A2CA-B297D9C384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4909944"/>
        <c:axId val="744876120"/>
        <c:axId val="0"/>
      </c:bar3DChart>
      <c:catAx>
        <c:axId val="744909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44876120"/>
        <c:crosses val="autoZero"/>
        <c:auto val="1"/>
        <c:lblAlgn val="ctr"/>
        <c:lblOffset val="100"/>
        <c:noMultiLvlLbl val="0"/>
      </c:catAx>
      <c:valAx>
        <c:axId val="744876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909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30" y="0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/>
            </a:lvl1pPr>
          </a:lstStyle>
          <a:p>
            <a:fld id="{D31A44A4-21FB-4420-B922-62B232BD2878}" type="datetimeFigureOut">
              <a:rPr lang="pl-PL" smtClean="0"/>
              <a:t>2017-07-20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7767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30" y="9427767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r">
              <a:defRPr sz="1300"/>
            </a:lvl1pPr>
          </a:lstStyle>
          <a:p>
            <a:fld id="{DBA98176-2097-4028-882F-F8D3C097CD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287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30" y="0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/>
            </a:lvl1pPr>
          </a:lstStyle>
          <a:p>
            <a:fld id="{A21A7B8F-B13D-42AB-896D-D4142CBE7CC7}" type="datetimeFigureOut">
              <a:rPr lang="pl-PL" smtClean="0"/>
              <a:t>2017-07-20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282" tIns="50141" rIns="100282" bIns="5014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111" y="4714791"/>
            <a:ext cx="5439455" cy="4468075"/>
          </a:xfrm>
          <a:prstGeom prst="rect">
            <a:avLst/>
          </a:prstGeom>
        </p:spPr>
        <p:txBody>
          <a:bodyPr vert="horz" lIns="100282" tIns="50141" rIns="100282" bIns="50141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7767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30" y="9427767"/>
            <a:ext cx="2945002" cy="497058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r">
              <a:defRPr sz="1300"/>
            </a:lvl1pPr>
          </a:lstStyle>
          <a:p>
            <a:fld id="{6B563000-1E3B-452F-A06E-988171F92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7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r>
              <a:rPr lang="pl-PL" baseline="0" dirty="0" smtClean="0"/>
              <a:t> przygotowaniu planu rzeczowo-finansowego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BC010-523B-4371-9A35-CBBF1D4ED43A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980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2822">
              <a:defRPr/>
            </a:pPr>
            <a:r>
              <a:rPr lang="pl-PL" sz="1300" dirty="0">
                <a:latin typeface="Calibri" panose="020F0502020204030204" pitchFamily="34" charset="0"/>
                <a:ea typeface="Calibri"/>
                <a:cs typeface="Times New Roman"/>
              </a:rPr>
              <a:t>środki wypracowane (tys. zł) i inne przychody – do uzupełnienia po wykonaniu planu rzeczowo-finansowego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Brak aktualizacji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Brak aktualizacji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2822">
              <a:defRPr/>
            </a:pPr>
            <a:r>
              <a:rPr lang="pl-PL" dirty="0" smtClean="0"/>
              <a:t>Po</a:t>
            </a:r>
            <a:r>
              <a:rPr lang="pl-PL" baseline="0" dirty="0" smtClean="0"/>
              <a:t> przygotowaniu planu rzeczowo-finansowego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4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3000-1E3B-452F-A06E-988171F9204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 userDrawn="1"/>
        </p:nvSpPr>
        <p:spPr bwMode="auto">
          <a:xfrm>
            <a:off x="289890" y="2420888"/>
            <a:ext cx="864095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kern="0" dirty="0">
              <a:latin typeface="Calibri" panose="020F0502020204030204" pitchFamily="34" charset="0"/>
            </a:endParaRP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988840"/>
            <a:ext cx="761440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116632"/>
            <a:ext cx="7614402" cy="1728192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16632"/>
            <a:ext cx="5721424" cy="6696744"/>
          </a:xfrm>
        </p:spPr>
        <p:txBody>
          <a:bodyPr vert="eaVert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23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25087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33671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19361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32608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14456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16632"/>
            <a:ext cx="3168352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4704169" y="3861048"/>
            <a:ext cx="4313882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5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556792"/>
            <a:ext cx="8262476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116632"/>
            <a:ext cx="8284723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755575" y="620688"/>
            <a:ext cx="8284724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</p:spTree>
    <p:extLst>
      <p:ext uri="{BB962C8B-B14F-4D97-AF65-F5344CB8AC3E}">
        <p14:creationId xmlns:p14="http://schemas.microsoft.com/office/powerpoint/2010/main" val="36546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755575" y="1844823"/>
            <a:ext cx="3672409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1120625"/>
            <a:ext cx="8280920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</a:t>
            </a:r>
            <a:r>
              <a:rPr lang="pl-PL" dirty="0" err="1" smtClean="0"/>
              <a:t>abyować</a:t>
            </a:r>
            <a:r>
              <a:rPr lang="pl-PL" dirty="0" smtClean="0"/>
              <a:t>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21584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628800"/>
            <a:ext cx="403244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932040" y="1628801"/>
            <a:ext cx="410825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44624"/>
            <a:ext cx="8284723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548680"/>
            <a:ext cx="8284724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</p:spTree>
    <p:extLst>
      <p:ext uri="{BB962C8B-B14F-4D97-AF65-F5344CB8AC3E}">
        <p14:creationId xmlns:p14="http://schemas.microsoft.com/office/powerpoint/2010/main" val="36689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34796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3312368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116632"/>
            <a:ext cx="4896544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1435100"/>
            <a:ext cx="3312368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21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5576" y="283"/>
            <a:ext cx="8388046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638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772816"/>
            <a:ext cx="8280920" cy="4968551"/>
          </a:xfrm>
        </p:spPr>
        <p:txBody>
          <a:bodyPr vert="eaVert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68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116632"/>
            <a:ext cx="8280920" cy="154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 wzorca tytułu</a:t>
            </a: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772816"/>
            <a:ext cx="8280920" cy="496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</a:p>
          <a:p>
            <a:pPr lvl="2"/>
            <a:r>
              <a:rPr lang="pl-PL" altLang="pl-PL" dirty="0" smtClean="0"/>
              <a:t>Trzeci poziom</a:t>
            </a:r>
          </a:p>
          <a:p>
            <a:pPr lvl="3"/>
            <a:r>
              <a:rPr lang="pl-PL" altLang="pl-PL" dirty="0" smtClean="0"/>
              <a:t>Czwarty poziom</a:t>
            </a:r>
          </a:p>
          <a:p>
            <a:pPr lvl="4"/>
            <a:r>
              <a:rPr lang="pl-PL" altLang="pl-PL" dirty="0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71" r:id="rId7"/>
    <p:sldLayoutId id="2147483672" r:id="rId8"/>
    <p:sldLayoutId id="2147483673" r:id="rId9"/>
    <p:sldLayoutId id="2147483674" r:id="rId10"/>
    <p:sldLayoutId id="2147483677" r:id="rId11"/>
    <p:sldLayoutId id="2147483678" r:id="rId12"/>
    <p:sldLayoutId id="2147483679" r:id="rId13"/>
    <p:sldLayoutId id="2147483680" r:id="rId14"/>
    <p:sldLayoutId id="2147483683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/>
          <p:cNvSpPr>
            <a:spLocks noGrp="1"/>
          </p:cNvSpPr>
          <p:nvPr>
            <p:ph type="body" idx="11"/>
          </p:nvPr>
        </p:nvSpPr>
        <p:spPr>
          <a:xfrm>
            <a:off x="1259632" y="-171400"/>
            <a:ext cx="7884368" cy="184482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SPRAWOZDANIE REKTORA </a:t>
            </a:r>
            <a:r>
              <a:rPr lang="pl-PL" sz="6600" dirty="0"/>
              <a:t/>
            </a:r>
            <a:br>
              <a:rPr lang="pl-PL" sz="6600" dirty="0"/>
            </a:br>
            <a:r>
              <a:rPr lang="pl-PL" sz="3200" dirty="0"/>
              <a:t>Z DZIAŁALNOŚCI UCZELNI </a:t>
            </a:r>
            <a:r>
              <a:rPr lang="pl-PL" sz="3200" dirty="0" smtClean="0"/>
              <a:t>ZA 2016 </a:t>
            </a:r>
            <a:r>
              <a:rPr lang="pl-PL" sz="3200" dirty="0"/>
              <a:t>ROK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1475656" y="1664990"/>
            <a:ext cx="7272808" cy="5004370"/>
            <a:chOff x="1475656" y="1664990"/>
            <a:chExt cx="7272808" cy="5004370"/>
          </a:xfrm>
        </p:grpSpPr>
        <p:pic>
          <p:nvPicPr>
            <p:cNvPr id="1026" name="Picture 2" descr="Z:\Materiały_Graficzne\!!!!!NEW\!zdjecia\budynki_PWr\A-1\ELU_414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664990"/>
              <a:ext cx="3470437" cy="5004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Picture 3" descr="Z:\Materiały_Graficzne\!!!!!NEW\!zdjecia\budynki_PWr\A-1\detale\A1-4198-e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093" y="1664990"/>
              <a:ext cx="3802371" cy="259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2" name="Picture 4" descr="Z:\Materiały_Graficzne\!!!!!NEW\!zdjecia\budynki_PWr\A-1\detale\A-1_EL_588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8"/>
            <a:stretch/>
          </p:blipFill>
          <p:spPr bwMode="auto">
            <a:xfrm>
              <a:off x="6847278" y="4263595"/>
              <a:ext cx="1901185" cy="2405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 descr="Z:\Materiały_Graficzne\!!!!!NEW\!zdjecia\budynki_PWr\A-1\detale\ELU_834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" r="39230"/>
            <a:stretch/>
          </p:blipFill>
          <p:spPr bwMode="auto">
            <a:xfrm>
              <a:off x="4946093" y="4263596"/>
              <a:ext cx="1901186" cy="240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Łącznik prostoliniowy 2"/>
            <p:cNvCxnSpPr/>
            <p:nvPr/>
          </p:nvCxnSpPr>
          <p:spPr>
            <a:xfrm>
              <a:off x="4946093" y="1664990"/>
              <a:ext cx="0" cy="5004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oliniowy 9"/>
            <p:cNvCxnSpPr>
              <a:stCxn id="22531" idx="2"/>
            </p:cNvCxnSpPr>
            <p:nvPr/>
          </p:nvCxnSpPr>
          <p:spPr>
            <a:xfrm>
              <a:off x="6847279" y="4263595"/>
              <a:ext cx="0" cy="24057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oliniowy 11"/>
            <p:cNvCxnSpPr/>
            <p:nvPr/>
          </p:nvCxnSpPr>
          <p:spPr>
            <a:xfrm flipH="1" flipV="1">
              <a:off x="4946093" y="4262915"/>
              <a:ext cx="3802370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Z:\Materiały_Graficzne\!!!!!NEW\logotypy\loga-zewnetrznych-firm\HR excellence\logo-HR_01 biał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05264"/>
            <a:ext cx="1188130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4604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/>
              <a:t>Działalność</a:t>
            </a:r>
            <a:r>
              <a:rPr lang="pl-PL" b="1" i="1" dirty="0"/>
              <a:t> </a:t>
            </a:r>
            <a:r>
              <a:rPr lang="pl-PL" b="1" dirty="0" smtClean="0"/>
              <a:t>naukowo-badawcza</a:t>
            </a:r>
            <a:endParaRPr lang="pl-PL" b="1" dirty="0"/>
          </a:p>
        </p:txBody>
      </p:sp>
      <p:pic>
        <p:nvPicPr>
          <p:cNvPr id="6148" name="Picture 4" descr="Z:\Materiały_Graficzne\!!!!!NEW\!zdjecia\!_z_fotolii\ogolne-inne\Fotolia_32747720_Subscription_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06975"/>
            <a:ext cx="8285811" cy="43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52145"/>
              </p:ext>
            </p:extLst>
          </p:nvPr>
        </p:nvGraphicFramePr>
        <p:xfrm>
          <a:off x="827584" y="4445352"/>
          <a:ext cx="7416825" cy="578849"/>
        </p:xfrm>
        <a:graphic>
          <a:graphicData uri="http://schemas.openxmlformats.org/drawingml/2006/table">
            <a:tbl>
              <a:tblPr/>
              <a:tblGrid>
                <a:gridCol w="342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849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4767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76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l-PL" sz="1300" dirty="0" smtClean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198886"/>
              </p:ext>
            </p:extLst>
          </p:nvPr>
        </p:nvGraphicFramePr>
        <p:xfrm>
          <a:off x="827584" y="1196752"/>
          <a:ext cx="7416825" cy="3248600"/>
        </p:xfrm>
        <a:graphic>
          <a:graphicData uri="http://schemas.openxmlformats.org/drawingml/2006/table">
            <a:tbl>
              <a:tblPr/>
              <a:tblGrid>
                <a:gridCol w="342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Dorobek naukowy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42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publikacji </a:t>
                      </a:r>
                      <a:br>
                        <a:rPr kumimoji="0" lang="pl-PL" alt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5 044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4 225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4 505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877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 zasięgu międzynarodowym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2 349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2 310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2 666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952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 zasięgu lokalnym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2 097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1 699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1 839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952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książki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102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111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5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cytowania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10 718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11 725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12 702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299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463" marR="0" lvl="0" indent="-17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Liczba publikacji na Liście Filadelfijskiej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890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1 082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025">
                <a:tc gridSpan="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naliza dorobku naukowego pracowników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599336"/>
              </p:ext>
            </p:extLst>
          </p:nvPr>
        </p:nvGraphicFramePr>
        <p:xfrm>
          <a:off x="834237" y="4470351"/>
          <a:ext cx="7416825" cy="487696"/>
        </p:xfrm>
        <a:graphic>
          <a:graphicData uri="http://schemas.openxmlformats.org/drawingml/2006/table">
            <a:tbl>
              <a:tblPr/>
              <a:tblGrid>
                <a:gridCol w="342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223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4767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76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liczba publikacji przypadających </a:t>
                      </a:r>
                      <a:b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 pracownika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2,43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2,03</a:t>
                      </a:r>
                    </a:p>
                  </a:txBody>
                  <a:tcPr marR="324000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Calibri" panose="020F0502020204030204" pitchFamily="34" charset="0"/>
                        </a:rPr>
                        <a:t>2,14</a:t>
                      </a:r>
                      <a:endParaRPr lang="pl-PL" sz="1200" b="0" dirty="0">
                        <a:latin typeface="Calibri" panose="020F0502020204030204" pitchFamily="34" charset="0"/>
                      </a:endParaRPr>
                    </a:p>
                  </a:txBody>
                  <a:tcPr marR="324000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9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4604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/>
              <a:t>Działalność</a:t>
            </a:r>
            <a:r>
              <a:rPr lang="pl-PL" b="1" i="1" dirty="0"/>
              <a:t> </a:t>
            </a:r>
            <a:r>
              <a:rPr lang="pl-PL" b="1" dirty="0" smtClean="0"/>
              <a:t>naukowo-badawcza</a:t>
            </a:r>
            <a:endParaRPr lang="pl-PL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028277"/>
              </p:ext>
            </p:extLst>
          </p:nvPr>
        </p:nvGraphicFramePr>
        <p:xfrm>
          <a:off x="827584" y="1196752"/>
          <a:ext cx="7992888" cy="3757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8789">
                <a:tc rowSpan="2" gridSpan="2">
                  <a:txBody>
                    <a:bodyPr/>
                    <a:lstStyle/>
                    <a:p>
                      <a:pPr algn="ctr" rtl="0" fontAlgn="ctr"/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3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2016</a:t>
                      </a:r>
                      <a:endParaRPr lang="pl-PL" sz="13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83">
                <a:tc gridSpan="2" vMerge="1">
                  <a:txBody>
                    <a:bodyPr/>
                    <a:lstStyle/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</a:t>
                      </a:r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Kwota</a:t>
                      </a:r>
                      <a:r>
                        <a:rPr lang="pl-PL" sz="13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(zł)</a:t>
                      </a:r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</a:t>
                      </a:r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Kwota</a:t>
                      </a:r>
                      <a:r>
                        <a:rPr lang="pl-PL" sz="13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3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(zł)</a:t>
                      </a:r>
                      <a:endParaRPr lang="pl-PL" sz="13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 gridSpan="2">
                  <a:txBody>
                    <a:bodyPr/>
                    <a:lstStyle/>
                    <a:p>
                      <a:pPr algn="l" rtl="0" fontAlgn="ctr"/>
                      <a:endParaRPr lang="pl-PL" sz="1350" b="1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pl-PL" sz="13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Projekty pozyskane do realizacji*</a:t>
                      </a:r>
                      <a:endParaRPr lang="pl-PL" sz="135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endParaRPr lang="pl-PL" sz="135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136</a:t>
                      </a:r>
                      <a:endParaRPr lang="pl-PL" sz="13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113</a:t>
                      </a:r>
                      <a:r>
                        <a:rPr lang="pl-PL" sz="135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420 617</a:t>
                      </a:r>
                      <a:endParaRPr lang="pl-PL" sz="13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b="1" dirty="0" smtClean="0">
                          <a:latin typeface="Calibri" panose="020F0502020204030204" pitchFamily="34" charset="0"/>
                        </a:rPr>
                        <a:t>149</a:t>
                      </a:r>
                      <a:endParaRPr lang="pl-PL" sz="1350" b="1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b="1" dirty="0" smtClean="0">
                          <a:latin typeface="Calibri" panose="020F0502020204030204" pitchFamily="34" charset="0"/>
                        </a:rPr>
                        <a:t>147 122 418</a:t>
                      </a:r>
                      <a:endParaRPr lang="pl-PL" sz="1350" b="1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l-PL" sz="1300" b="0" u="none" strike="noStrike" dirty="0">
                          <a:effectLst/>
                          <a:latin typeface="Calibri" panose="020F0502020204030204" pitchFamily="34" charset="0"/>
                        </a:rPr>
                        <a:t>Działalność statutowa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vert="vert27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Dotacja na utrzymanie potencjału badawczego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pl-PL" sz="13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241 910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211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22 757 480</a:t>
                      </a: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Dotacja na badania młodych naukowców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pl-PL" sz="13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697 780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177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3 851 190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Dotacja – SPUB CIW (MAN i KDM)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4 650 000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14 610 000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Dotacja – SPUB Wydziały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1 232 493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1 365 699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9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Dotacja – </a:t>
                      </a:r>
                      <a:r>
                        <a:rPr lang="pl-PL" sz="1350" b="1" u="none" strike="noStrike" dirty="0" err="1">
                          <a:effectLst/>
                          <a:latin typeface="Calibri" panose="020F0502020204030204" pitchFamily="34" charset="0"/>
                        </a:rPr>
                        <a:t>Chemical</a:t>
                      </a:r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350" b="1" u="none" strike="noStrike" dirty="0" err="1">
                          <a:effectLst/>
                          <a:latin typeface="Calibri" panose="020F0502020204030204" pitchFamily="34" charset="0"/>
                        </a:rPr>
                        <a:t>Abstracts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4 498 600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5 224 210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9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350" b="1" dirty="0" smtClean="0">
                          <a:latin typeface="Calibri" panose="020F0502020204030204" pitchFamily="34" charset="0"/>
                        </a:rPr>
                        <a:t>Dotacja na pokrycie kosztów </a:t>
                      </a:r>
                    </a:p>
                    <a:p>
                      <a:r>
                        <a:rPr lang="pl-PL" sz="1350" b="1" dirty="0" smtClean="0">
                          <a:latin typeface="Calibri" panose="020F0502020204030204" pitchFamily="34" charset="0"/>
                        </a:rPr>
                        <a:t>związanych z restrukturyzacją</a:t>
                      </a:r>
                    </a:p>
                    <a:p>
                      <a:endParaRPr lang="pl-PL" sz="1350" b="1" dirty="0">
                        <a:latin typeface="Calibri" panose="020F0502020204030204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637" marR="8637" marT="863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50" dirty="0" smtClean="0">
                          <a:latin typeface="Calibri" panose="020F0502020204030204" pitchFamily="34" charset="0"/>
                        </a:rPr>
                        <a:t>253</a:t>
                      </a:r>
                      <a:r>
                        <a:rPr lang="pl-PL" sz="1350" baseline="0" dirty="0" smtClean="0">
                          <a:latin typeface="Calibri" panose="020F0502020204030204" pitchFamily="34" charset="0"/>
                        </a:rPr>
                        <a:t> 835</a:t>
                      </a:r>
                      <a:endParaRPr lang="pl-PL" sz="1350" dirty="0"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342156"/>
              </p:ext>
            </p:extLst>
          </p:nvPr>
        </p:nvGraphicFramePr>
        <p:xfrm>
          <a:off x="827584" y="4939810"/>
          <a:ext cx="7992888" cy="936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65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Współpraca z </a:t>
                      </a:r>
                      <a:r>
                        <a:rPr lang="pl-PL" sz="135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przemysłem </a:t>
                      </a:r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– krajowe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118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raditional Arabic" panose="02020603050405020304" pitchFamily="18" charset="-78"/>
                        </a:rPr>
                        <a:t>11 127 640</a:t>
                      </a: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raditional Arabic" panose="02020603050405020304" pitchFamily="18" charset="-78"/>
                        </a:rPr>
                        <a:t>127</a:t>
                      </a: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raditional Arabic" panose="02020603050405020304" pitchFamily="18" charset="-78"/>
                        </a:rPr>
                        <a:t>15 469 718</a:t>
                      </a: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Współpraca z </a:t>
                      </a:r>
                      <a:r>
                        <a:rPr lang="pl-PL" sz="135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przemysłem </a:t>
                      </a:r>
                      <a:r>
                        <a:rPr lang="pl-PL" sz="1350" b="1" u="none" strike="noStrike" dirty="0">
                          <a:effectLst/>
                          <a:latin typeface="Calibri" panose="020F0502020204030204" pitchFamily="34" charset="0"/>
                        </a:rPr>
                        <a:t>– zagraniczne</a:t>
                      </a:r>
                      <a:endParaRPr lang="pl-P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13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4 489 551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13</a:t>
                      </a:r>
                      <a:endParaRPr lang="pl-P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1 410 430</a:t>
                      </a: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876126" y="5949280"/>
            <a:ext cx="7961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Calibri" panose="020F0502020204030204" pitchFamily="34" charset="0"/>
              </a:rPr>
              <a:t>* Projekty pozyskane do realizacji </a:t>
            </a:r>
            <a:r>
              <a:rPr lang="pl-PL" sz="1200" dirty="0">
                <a:latin typeface="Calibri" panose="020F0502020204030204" pitchFamily="34" charset="0"/>
              </a:rPr>
              <a:t>pochodzą z takich instytucji finansujących jak m.in.: NCN, </a:t>
            </a:r>
            <a:r>
              <a:rPr lang="pl-PL" sz="1200" dirty="0" err="1">
                <a:latin typeface="Calibri" panose="020F0502020204030204" pitchFamily="34" charset="0"/>
              </a:rPr>
              <a:t>NCBiR</a:t>
            </a:r>
            <a:r>
              <a:rPr lang="pl-PL" sz="1200" dirty="0">
                <a:latin typeface="Calibri" panose="020F0502020204030204" pitchFamily="34" charset="0"/>
              </a:rPr>
              <a:t>, FNP, POKL, 7PR. i inne międzynarodowe, funduszy strukturalnych i innych inicjatyw ministerialnych (innych niż działalność statutowa np. </a:t>
            </a:r>
            <a:r>
              <a:rPr lang="pl-PL" sz="1200" dirty="0" err="1">
                <a:latin typeface="Calibri" panose="020F0502020204030204" pitchFamily="34" charset="0"/>
              </a:rPr>
              <a:t>Iuventus</a:t>
            </a:r>
            <a:r>
              <a:rPr lang="pl-PL" sz="1200" dirty="0">
                <a:latin typeface="Calibri" panose="020F0502020204030204" pitchFamily="34" charset="0"/>
              </a:rPr>
              <a:t> Plus 3, Diamentowy Grant</a:t>
            </a:r>
            <a:r>
              <a:rPr lang="pl-PL" sz="1200" dirty="0" smtClean="0">
                <a:latin typeface="Calibri" panose="020F0502020204030204" pitchFamily="34" charset="0"/>
              </a:rPr>
              <a:t>).</a:t>
            </a:r>
            <a:endParaRPr lang="pl-PL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>
          <a:xfrm>
            <a:off x="756359" y="262216"/>
            <a:ext cx="8262475" cy="864096"/>
          </a:xfrm>
        </p:spPr>
        <p:txBody>
          <a:bodyPr>
            <a:noAutofit/>
          </a:bodyPr>
          <a:lstStyle/>
          <a:p>
            <a:r>
              <a:rPr lang="pl-PL" sz="3400" b="1" dirty="0" smtClean="0"/>
              <a:t>Projekty </a:t>
            </a:r>
            <a:r>
              <a:rPr lang="pl-PL" sz="2800" b="1" dirty="0" smtClean="0"/>
              <a:t>*</a:t>
            </a:r>
            <a:endParaRPr lang="pl-PL" sz="2800" b="1" dirty="0"/>
          </a:p>
        </p:txBody>
      </p:sp>
      <p:graphicFrame>
        <p:nvGraphicFramePr>
          <p:cNvPr id="6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379397"/>
              </p:ext>
            </p:extLst>
          </p:nvPr>
        </p:nvGraphicFramePr>
        <p:xfrm>
          <a:off x="790852" y="1196752"/>
          <a:ext cx="7991672" cy="4655006"/>
        </p:xfrm>
        <a:graphic>
          <a:graphicData uri="http://schemas.openxmlformats.org/drawingml/2006/table">
            <a:tbl>
              <a:tblPr/>
              <a:tblGrid>
                <a:gridCol w="305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2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Projekty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projektów trwających </a:t>
                      </a:r>
                      <a:b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2015 r.</a:t>
                      </a:r>
                      <a:endParaRPr lang="pl-PL" sz="13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projektów trwających </a:t>
                      </a:r>
                      <a:b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2016 r.</a:t>
                      </a:r>
                      <a:endParaRPr lang="pl-PL" sz="13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</a:t>
                      </a:r>
                      <a:r>
                        <a:rPr lang="pl-PL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tym rozpoczętych </a:t>
                      </a: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2015 </a:t>
                      </a:r>
                      <a:r>
                        <a:rPr lang="pl-PL" sz="13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r.</a:t>
                      </a:r>
                      <a:endParaRPr lang="pl-PL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tym rozpoczętych </a:t>
                      </a:r>
                      <a:b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 2016 r.</a:t>
                      </a:r>
                      <a:endParaRPr lang="pl-PL" sz="13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Ogółem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b="1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1303</a:t>
                      </a:r>
                      <a:endParaRPr lang="pl-PL" sz="1300" b="1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b="1" dirty="0" smtClean="0">
                          <a:latin typeface="Calibri" panose="020F0502020204030204" pitchFamily="34" charset="0"/>
                        </a:rPr>
                        <a:t>1262</a:t>
                      </a:r>
                      <a:endParaRPr lang="pl-PL" sz="1300" b="1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b="1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554</a:t>
                      </a:r>
                      <a:endParaRPr lang="pl-PL" sz="1300" b="1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b="1" dirty="0" smtClean="0">
                          <a:latin typeface="Calibri" panose="020F0502020204030204" pitchFamily="34" charset="0"/>
                        </a:rPr>
                        <a:t>544</a:t>
                      </a:r>
                      <a:endParaRPr lang="pl-PL" sz="1300" b="1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</a:t>
                      </a:r>
                      <a:r>
                        <a:rPr lang="pl-PL" sz="1300" b="1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NCBiR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75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73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20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12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NCN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197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205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45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54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</a:t>
                      </a:r>
                      <a:r>
                        <a:rPr lang="pl-PL" sz="1300" b="1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MNiSW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42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41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10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17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MNiSW</a:t>
                      </a: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- Działalność statutowa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831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810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418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394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FNP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0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UE </a:t>
                      </a:r>
                      <a:r>
                        <a:rPr lang="pl-PL" sz="13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– Ramowe, Horyzont</a:t>
                      </a:r>
                      <a:r>
                        <a:rPr lang="pl-PL" sz="1300" b="1" i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2020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27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22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UE - Strukturalne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42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11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UE - inne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19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25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- poza UE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0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</a:t>
                      </a:r>
                      <a:r>
                        <a:rPr lang="pl-PL" sz="13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inwestycyjne                                          </a:t>
                      </a:r>
                      <a:r>
                        <a:rPr lang="pl-PL" sz="13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(28 cz., 38 cz. Budżetu, </a:t>
                      </a:r>
                      <a:r>
                        <a:rPr lang="pl-PL" sz="1300" b="0" i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FNiTP</a:t>
                      </a:r>
                      <a:r>
                        <a:rPr lang="pl-PL" sz="13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FRKF)</a:t>
                      </a:r>
                      <a:endParaRPr lang="pl-PL" sz="13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6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Pozostałe dotacje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3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Konferencje naukowe</a:t>
                      </a:r>
                      <a:endParaRPr lang="pl-PL" sz="13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56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65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43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latin typeface="Calibri" panose="020F0502020204030204" pitchFamily="34" charset="0"/>
                        </a:rPr>
                        <a:t>40</a:t>
                      </a:r>
                      <a:endParaRPr lang="pl-PL" sz="1300" dirty="0">
                        <a:latin typeface="Calibri" panose="020F0502020204030204" pitchFamily="34" charset="0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Symbol zastępczy tekstu 3"/>
          <p:cNvSpPr>
            <a:spLocks noGrp="1"/>
          </p:cNvSpPr>
          <p:nvPr>
            <p:ph type="body" idx="12"/>
          </p:nvPr>
        </p:nvSpPr>
        <p:spPr>
          <a:xfrm>
            <a:off x="827584" y="5877272"/>
            <a:ext cx="8262475" cy="432048"/>
          </a:xfrm>
        </p:spPr>
        <p:txBody>
          <a:bodyPr>
            <a:noAutofit/>
          </a:bodyPr>
          <a:lstStyle/>
          <a:p>
            <a:r>
              <a:rPr lang="pl-PL" sz="1600" b="1" dirty="0" smtClean="0"/>
              <a:t>(*nadzorowane przez </a:t>
            </a:r>
            <a:r>
              <a:rPr lang="pl-PL" sz="1600" b="1" dirty="0"/>
              <a:t>Dział Zarządzania </a:t>
            </a:r>
            <a:r>
              <a:rPr lang="pl-PL" sz="1600" b="1" dirty="0" smtClean="0"/>
              <a:t>Projektami)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9239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4604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 smtClean="0"/>
              <a:t>Patenty</a:t>
            </a:r>
            <a:endParaRPr lang="pl-PL" b="1" dirty="0"/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133121"/>
              </p:ext>
            </p:extLst>
          </p:nvPr>
        </p:nvGraphicFramePr>
        <p:xfrm>
          <a:off x="827584" y="1196752"/>
          <a:ext cx="7848872" cy="4933788"/>
        </p:xfrm>
        <a:graphic>
          <a:graphicData uri="http://schemas.openxmlformats.org/drawingml/2006/table">
            <a:tbl>
              <a:tblPr/>
              <a:tblGrid>
                <a:gridCol w="4552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389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2013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2014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2015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2016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smtClean="0">
                          <a:effectLst/>
                          <a:latin typeface="Calibri" panose="020F0502020204030204" pitchFamily="34" charset="0"/>
                        </a:rPr>
                        <a:t>Liczba zgłoszeń do</a:t>
                      </a:r>
                      <a:r>
                        <a:rPr lang="pl-PL" sz="14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Urzędu Patentowego RP, Światowej Organizacji Własności Intelektualnej i Urzędu Własności Intelektualnej UE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167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169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130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120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smtClean="0">
                          <a:effectLst/>
                          <a:latin typeface="Calibri" panose="020F0502020204030204" pitchFamily="34" charset="0"/>
                        </a:rPr>
                        <a:t>   Liczba </a:t>
                      </a:r>
                      <a:r>
                        <a:rPr lang="pl-PL" sz="1400" b="1" u="none" strike="noStrike" dirty="0">
                          <a:effectLst/>
                          <a:latin typeface="Calibri" panose="020F0502020204030204" pitchFamily="34" charset="0"/>
                        </a:rPr>
                        <a:t>udzielonych </a:t>
                      </a:r>
                      <a:r>
                        <a:rPr lang="pl-PL" sz="140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praw wyłącznych </a:t>
                      </a:r>
                    </a:p>
                    <a:p>
                      <a:pPr algn="l" fontAlgn="b"/>
                      <a:r>
                        <a:rPr lang="pl-PL" sz="1400" b="1" u="none" strike="noStrike" dirty="0" smtClean="0">
                          <a:effectLst/>
                          <a:latin typeface="Calibri" panose="020F0502020204030204" pitchFamily="34" charset="0"/>
                        </a:rPr>
                        <a:t>   (w tym 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uzyskanych patentów)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u="none" strike="noStrike" dirty="0" smtClean="0">
                          <a:effectLst/>
                          <a:latin typeface="Calibri" panose="020F0502020204030204" pitchFamily="34" charset="0"/>
                        </a:rPr>
                        <a:t>186 (180)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 (136)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(109)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 (146)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Liczba projektów wynalazczych, zgłoszonych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w ramach ochrony międzynarodowej, w tym wzorów    przemysłowych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Liczba skomercjalizowanych wynalazków                                             (w tym umowy licencyjne)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11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Liczba zawartych umów o współwłasności prawa do przedmiotów własności przemysłowej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14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36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19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Liczba spraw w toku przed UPRP 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(stan na 31.12 danego roku)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503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475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441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407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1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460432" cy="92211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sz="3200" b="1" dirty="0"/>
              <a:t>Biblioteki systemu </a:t>
            </a:r>
            <a:r>
              <a:rPr lang="pl-PL" sz="3200" b="1" dirty="0" smtClean="0"/>
              <a:t>biblioteczno-informacyjnego</a:t>
            </a:r>
            <a:r>
              <a:rPr lang="pl-PL" sz="2000" b="1" dirty="0" smtClean="0"/>
              <a:t>*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951857" y="1196752"/>
            <a:ext cx="3996494" cy="532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pl-PL" sz="1400" b="1" dirty="0">
                <a:latin typeface="Calibri" panose="020F0502020204030204" pitchFamily="34" charset="0"/>
              </a:rPr>
              <a:t>Udostępnianie zbiorów:</a:t>
            </a:r>
          </a:p>
          <a:p>
            <a:pPr marL="0" indent="0">
              <a:buFont typeface="Arial" charset="0"/>
              <a:buNone/>
              <a:defRPr/>
            </a:pPr>
            <a:endParaRPr lang="pl-PL" sz="140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150 000 </a:t>
            </a:r>
            <a:r>
              <a:rPr lang="pl-PL" sz="1400" dirty="0">
                <a:latin typeface="Calibri" panose="020F0502020204030204" pitchFamily="34" charset="0"/>
              </a:rPr>
              <a:t>wypożyczeń na zewnątrz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56 000 </a:t>
            </a:r>
            <a:r>
              <a:rPr lang="pl-PL" sz="1400" dirty="0">
                <a:latin typeface="Calibri" panose="020F0502020204030204" pitchFamily="34" charset="0"/>
              </a:rPr>
              <a:t>zbiorów udostępnionych</a:t>
            </a:r>
            <a:br>
              <a:rPr lang="pl-PL" sz="1400" dirty="0">
                <a:latin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</a:rPr>
              <a:t>w czytelniach Biblioteki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37</a:t>
            </a:r>
            <a:r>
              <a:rPr lang="pl-PL" sz="1400" b="1" dirty="0">
                <a:latin typeface="Calibri" panose="020F0502020204030204" pitchFamily="34" charset="0"/>
              </a:rPr>
              <a:t> </a:t>
            </a:r>
            <a:r>
              <a:rPr lang="pl-PL" sz="1400" b="1" dirty="0" smtClean="0">
                <a:latin typeface="Calibri" panose="020F0502020204030204" pitchFamily="34" charset="0"/>
              </a:rPr>
              <a:t>000 </a:t>
            </a:r>
            <a:r>
              <a:rPr lang="pl-PL" sz="1400" dirty="0">
                <a:latin typeface="Calibri" panose="020F0502020204030204" pitchFamily="34" charset="0"/>
              </a:rPr>
              <a:t>zapisanych użytkowników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19 000 </a:t>
            </a:r>
            <a:r>
              <a:rPr lang="pl-PL" sz="1400" dirty="0">
                <a:latin typeface="Calibri" panose="020F0502020204030204" pitchFamily="34" charset="0"/>
              </a:rPr>
              <a:t>aktywnych użytkowników</a:t>
            </a:r>
          </a:p>
          <a:p>
            <a:pPr>
              <a:defRPr/>
            </a:pPr>
            <a:endParaRPr lang="pl-PL" sz="1400" dirty="0">
              <a:latin typeface="Calibri" panose="020F050202020403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>
                <a:latin typeface="Calibri" panose="020F0502020204030204" pitchFamily="34" charset="0"/>
              </a:rPr>
              <a:t>Zbiory biblioteczne:</a:t>
            </a:r>
          </a:p>
          <a:p>
            <a:pPr marL="0" indent="0">
              <a:buFont typeface="Arial" charset="0"/>
              <a:buNone/>
              <a:defRPr/>
            </a:pPr>
            <a:endParaRPr lang="pl-PL" sz="1400" dirty="0">
              <a:latin typeface="Calibri" panose="020F0502020204030204" pitchFamily="34" charset="0"/>
            </a:endParaRPr>
          </a:p>
          <a:p>
            <a:pPr marL="11430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700 000  </a:t>
            </a:r>
            <a:r>
              <a:rPr lang="pl-PL" sz="1400" dirty="0" smtClean="0">
                <a:latin typeface="Calibri" panose="020F0502020204030204" pitchFamily="34" charset="0"/>
              </a:rPr>
              <a:t>książek </a:t>
            </a:r>
            <a:r>
              <a:rPr lang="pl-PL" sz="1400" dirty="0">
                <a:latin typeface="Calibri" panose="020F0502020204030204" pitchFamily="34" charset="0"/>
              </a:rPr>
              <a:t>i </a:t>
            </a:r>
            <a:r>
              <a:rPr lang="pl-PL" sz="1400" dirty="0" smtClean="0">
                <a:latin typeface="Calibri" panose="020F0502020204030204" pitchFamily="34" charset="0"/>
              </a:rPr>
              <a:t>czasopism </a:t>
            </a:r>
            <a:r>
              <a:rPr lang="pl-PL" sz="1400" dirty="0" err="1" smtClean="0">
                <a:latin typeface="Calibri" panose="020F0502020204030204" pitchFamily="34" charset="0"/>
              </a:rPr>
              <a:t>drukowaych</a:t>
            </a:r>
            <a:endParaRPr lang="pl-PL" sz="1400" dirty="0">
              <a:latin typeface="Calibri" panose="020F0502020204030204" pitchFamily="34" charset="0"/>
            </a:endParaRPr>
          </a:p>
          <a:p>
            <a:pPr marL="11430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550</a:t>
            </a:r>
            <a:r>
              <a:rPr lang="pl-PL" sz="1400" dirty="0" smtClean="0">
                <a:latin typeface="Calibri" panose="020F0502020204030204" pitchFamily="34" charset="0"/>
              </a:rPr>
              <a:t> </a:t>
            </a:r>
            <a:r>
              <a:rPr lang="pl-PL" sz="1400" dirty="0">
                <a:latin typeface="Calibri" panose="020F0502020204030204" pitchFamily="34" charset="0"/>
              </a:rPr>
              <a:t>tytułów czasopism bieżących  drukowanych</a:t>
            </a:r>
          </a:p>
          <a:p>
            <a:pPr marL="11430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1,4 mln </a:t>
            </a:r>
            <a:r>
              <a:rPr lang="pl-PL" sz="1400" dirty="0">
                <a:latin typeface="Calibri" panose="020F0502020204030204" pitchFamily="34" charset="0"/>
              </a:rPr>
              <a:t>książek elektronicznych</a:t>
            </a:r>
          </a:p>
          <a:p>
            <a:pPr marL="11430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>
                <a:latin typeface="Calibri" panose="020F0502020204030204" pitchFamily="34" charset="0"/>
              </a:rPr>
              <a:t>prawie</a:t>
            </a:r>
            <a:r>
              <a:rPr lang="pl-PL" sz="1400" b="1" dirty="0" smtClean="0">
                <a:latin typeface="Calibri" panose="020F0502020204030204" pitchFamily="34" charset="0"/>
              </a:rPr>
              <a:t> 70 000 </a:t>
            </a:r>
            <a:r>
              <a:rPr lang="pl-PL" sz="1400" dirty="0" smtClean="0">
                <a:latin typeface="Calibri" panose="020F0502020204030204" pitchFamily="34" charset="0"/>
              </a:rPr>
              <a:t>tytułów </a:t>
            </a:r>
            <a:r>
              <a:rPr lang="pl-PL" sz="1400" dirty="0">
                <a:latin typeface="Calibri" panose="020F0502020204030204" pitchFamily="34" charset="0"/>
              </a:rPr>
              <a:t>czasopism </a:t>
            </a:r>
            <a:r>
              <a:rPr lang="pl-PL" sz="1400" dirty="0" smtClean="0">
                <a:latin typeface="Calibri" panose="020F0502020204030204" pitchFamily="34" charset="0"/>
              </a:rPr>
              <a:t>elektronicznych </a:t>
            </a:r>
            <a:r>
              <a:rPr lang="pl-PL" sz="1400" dirty="0" err="1" smtClean="0">
                <a:latin typeface="Calibri" panose="020F0502020204030204" pitchFamily="34" charset="0"/>
              </a:rPr>
              <a:t>pełnotekstowych</a:t>
            </a:r>
            <a:endParaRPr lang="pl-PL" sz="1400" dirty="0">
              <a:latin typeface="Calibri" panose="020F0502020204030204" pitchFamily="34" charset="0"/>
            </a:endParaRPr>
          </a:p>
          <a:p>
            <a:pPr marL="11430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>
                <a:latin typeface="Calibri" panose="020F0502020204030204" pitchFamily="34" charset="0"/>
              </a:rPr>
              <a:t>110</a:t>
            </a:r>
            <a:r>
              <a:rPr lang="pl-PL" sz="1400" dirty="0">
                <a:latin typeface="Calibri" panose="020F0502020204030204" pitchFamily="34" charset="0"/>
              </a:rPr>
              <a:t> baz danych</a:t>
            </a:r>
          </a:p>
          <a:p>
            <a:pPr>
              <a:buClr>
                <a:srgbClr val="C00000"/>
              </a:buClr>
              <a:defRPr/>
            </a:pPr>
            <a:endParaRPr lang="pl-PL" sz="1400" dirty="0">
              <a:latin typeface="Calibri" panose="020F050202020403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>
                <a:latin typeface="Calibri" panose="020F0502020204030204" pitchFamily="34" charset="0"/>
              </a:rPr>
              <a:t>Dolnośląska Biblioteka Cyfrowa: </a:t>
            </a:r>
          </a:p>
          <a:p>
            <a:pPr marL="0" indent="0">
              <a:buFont typeface="Arial" charset="0"/>
              <a:buNone/>
              <a:defRPr/>
            </a:pPr>
            <a:endParaRPr lang="pl-PL" sz="1400" dirty="0">
              <a:latin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1" dirty="0" smtClean="0">
                <a:latin typeface="Calibri" panose="020F0502020204030204" pitchFamily="34" charset="0"/>
              </a:rPr>
              <a:t>35 000 </a:t>
            </a:r>
            <a:r>
              <a:rPr lang="pl-PL" sz="1400" dirty="0">
                <a:latin typeface="Calibri" panose="020F0502020204030204" pitchFamily="34" charset="0"/>
              </a:rPr>
              <a:t>publikacji cyfrowych w </a:t>
            </a:r>
            <a:r>
              <a:rPr lang="pl-PL" sz="1400" dirty="0" smtClean="0">
                <a:latin typeface="Calibri" panose="020F0502020204030204" pitchFamily="34" charset="0"/>
              </a:rPr>
              <a:t>tym:  </a:t>
            </a:r>
            <a:endParaRPr lang="pl-PL" sz="1400" dirty="0">
              <a:latin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pl-PL" sz="1400" dirty="0">
                <a:latin typeface="Calibri" panose="020F0502020204030204" pitchFamily="34" charset="0"/>
              </a:rPr>
              <a:t>       </a:t>
            </a:r>
            <a:r>
              <a:rPr lang="pl-PL" sz="1400" b="1" dirty="0">
                <a:latin typeface="Calibri" panose="020F0502020204030204" pitchFamily="34" charset="0"/>
              </a:rPr>
              <a:t>10 </a:t>
            </a:r>
            <a:r>
              <a:rPr lang="pl-PL" sz="1400" b="1" dirty="0" smtClean="0">
                <a:latin typeface="Calibri" panose="020F0502020204030204" pitchFamily="34" charset="0"/>
              </a:rPr>
              <a:t>000 </a:t>
            </a:r>
            <a:r>
              <a:rPr lang="pl-PL" sz="1400" dirty="0">
                <a:latin typeface="Calibri" panose="020F0502020204030204" pitchFamily="34" charset="0"/>
              </a:rPr>
              <a:t>publikacji cyfrowych PWr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>
                <a:latin typeface="Calibri" panose="020F0502020204030204" pitchFamily="34" charset="0"/>
              </a:rPr>
              <a:t>ponad</a:t>
            </a:r>
            <a:r>
              <a:rPr lang="pl-PL" sz="1400" b="1" dirty="0" smtClean="0">
                <a:latin typeface="Calibri" panose="020F0502020204030204" pitchFamily="34" charset="0"/>
              </a:rPr>
              <a:t> MILION </a:t>
            </a:r>
            <a:r>
              <a:rPr lang="pl-PL" sz="1400" dirty="0" smtClean="0">
                <a:latin typeface="Calibri" panose="020F0502020204030204" pitchFamily="34" charset="0"/>
              </a:rPr>
              <a:t>wyświetleń </a:t>
            </a:r>
            <a:r>
              <a:rPr lang="pl-PL" sz="1400" dirty="0">
                <a:latin typeface="Calibri" panose="020F0502020204030204" pitchFamily="34" charset="0"/>
              </a:rPr>
              <a:t>publikacji w 2016 r</a:t>
            </a:r>
            <a:r>
              <a:rPr lang="pl-PL" sz="1400" dirty="0" smtClean="0">
                <a:latin typeface="Calibri" panose="020F0502020204030204" pitchFamily="34" charset="0"/>
              </a:rPr>
              <a:t>.</a:t>
            </a:r>
          </a:p>
          <a:p>
            <a:pPr>
              <a:buClr>
                <a:srgbClr val="C00000"/>
              </a:buClr>
              <a:defRPr/>
            </a:pPr>
            <a:endParaRPr lang="pl-PL" sz="1000" dirty="0" smtClean="0">
              <a:latin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endParaRPr lang="pl-PL" sz="1000" dirty="0">
              <a:latin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pl-PL" sz="1200" dirty="0" smtClean="0">
                <a:latin typeface="Calibri" panose="020F0502020204030204" pitchFamily="34" charset="0"/>
              </a:rPr>
              <a:t>* liczby podane w zaokrągleniu</a:t>
            </a:r>
            <a:endParaRPr lang="pl-PL" sz="12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Z:\Materiały_Graficzne\!!!!!NEW\!zdjecia\zdjecia-wydzialowe-NEW\CWINT\BSA20150622_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r="-192" b="12956"/>
          <a:stretch/>
        </p:blipFill>
        <p:spPr bwMode="auto">
          <a:xfrm>
            <a:off x="5247250" y="1196752"/>
            <a:ext cx="3562257" cy="518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Kształcenie</a:t>
            </a:r>
            <a:endParaRPr lang="pl-PL" sz="3600" b="1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0"/>
          </p:nvPr>
        </p:nvSpPr>
        <p:spPr>
          <a:xfrm>
            <a:off x="755576" y="1120625"/>
            <a:ext cx="5668298" cy="652191"/>
          </a:xfrm>
          <a:solidFill>
            <a:srgbClr val="A7190E"/>
          </a:solidFill>
        </p:spPr>
        <p:txBody>
          <a:bodyPr/>
          <a:lstStyle/>
          <a:p>
            <a:r>
              <a:rPr lang="pl-PL" sz="1600" b="1" dirty="0" smtClean="0"/>
              <a:t>Liczba studentów na wydziałach  </a:t>
            </a:r>
          </a:p>
          <a:p>
            <a:r>
              <a:rPr lang="pl-PL" sz="1600" b="1" dirty="0" smtClean="0"/>
              <a:t>według stanu na 30.11.2016  r.</a:t>
            </a:r>
            <a:endParaRPr lang="pl-PL" sz="1600" b="1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idx="13"/>
          </p:nvPr>
        </p:nvSpPr>
        <p:spPr>
          <a:xfrm>
            <a:off x="6552857" y="1120624"/>
            <a:ext cx="2464178" cy="652192"/>
          </a:xfrm>
          <a:solidFill>
            <a:srgbClr val="A7190E"/>
          </a:solidFill>
        </p:spPr>
        <p:txBody>
          <a:bodyPr/>
          <a:lstStyle/>
          <a:p>
            <a:r>
              <a:rPr lang="pl-PL" sz="1400" b="1" dirty="0"/>
              <a:t>Nauczanie na </a:t>
            </a:r>
            <a:r>
              <a:rPr lang="pl-PL" sz="1400" b="1" dirty="0" smtClean="0"/>
              <a:t>45 kierunkach*</a:t>
            </a:r>
            <a:endParaRPr lang="pl-PL" sz="1400" b="1" dirty="0"/>
          </a:p>
        </p:txBody>
      </p:sp>
      <p:sp>
        <p:nvSpPr>
          <p:cNvPr id="3" name="Prostokąt 2"/>
          <p:cNvSpPr/>
          <p:nvPr/>
        </p:nvSpPr>
        <p:spPr>
          <a:xfrm>
            <a:off x="6552857" y="1916832"/>
            <a:ext cx="24842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b="1" dirty="0">
                <a:latin typeface="Calibri" panose="020F0502020204030204" pitchFamily="34" charset="0"/>
              </a:rPr>
              <a:t>Nierównomierny rozkład obciążeń dydaktycznych: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l-PL" sz="1100" dirty="0">
                <a:latin typeface="Calibri" panose="020F0502020204030204" pitchFamily="34" charset="0"/>
              </a:rPr>
              <a:t>obciążenia dydaktyczne w </a:t>
            </a:r>
            <a:r>
              <a:rPr lang="pl-PL" sz="1100" dirty="0" smtClean="0">
                <a:latin typeface="Calibri" panose="020F0502020204030204" pitchFamily="34" charset="0"/>
              </a:rPr>
              <a:t>roku </a:t>
            </a:r>
            <a:r>
              <a:rPr lang="pl-PL" sz="1100" dirty="0" err="1" smtClean="0">
                <a:latin typeface="Calibri" panose="020F0502020204030204" pitchFamily="34" charset="0"/>
              </a:rPr>
              <a:t>akad</a:t>
            </a:r>
            <a:r>
              <a:rPr lang="pl-PL" sz="1100" dirty="0" smtClean="0">
                <a:latin typeface="Calibri" panose="020F0502020204030204" pitchFamily="34" charset="0"/>
              </a:rPr>
              <a:t>. 2014/2015: </a:t>
            </a:r>
            <a:r>
              <a:rPr lang="pl-PL" sz="1100" dirty="0">
                <a:latin typeface="Calibri" panose="020F0502020204030204" pitchFamily="34" charset="0"/>
              </a:rPr>
              <a:t/>
            </a:r>
            <a:br>
              <a:rPr lang="pl-PL" sz="1100" dirty="0">
                <a:latin typeface="Calibri" panose="020F0502020204030204" pitchFamily="34" charset="0"/>
              </a:rPr>
            </a:br>
            <a:r>
              <a:rPr lang="pl-PL" sz="1100" dirty="0">
                <a:latin typeface="Calibri" panose="020F0502020204030204" pitchFamily="34" charset="0"/>
              </a:rPr>
              <a:t>740,3  tys. h  w tym 262,2 tys. h ponadwymiarowych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l-PL" sz="1100" dirty="0">
                <a:latin typeface="Calibri" panose="020F0502020204030204" pitchFamily="34" charset="0"/>
              </a:rPr>
              <a:t>obciążenia dydaktyczne w </a:t>
            </a:r>
            <a:r>
              <a:rPr lang="pl-PL" sz="1100" dirty="0" smtClean="0">
                <a:latin typeface="Calibri" panose="020F0502020204030204" pitchFamily="34" charset="0"/>
              </a:rPr>
              <a:t>roku </a:t>
            </a:r>
            <a:r>
              <a:rPr lang="pl-PL" sz="1100" dirty="0" err="1" smtClean="0">
                <a:latin typeface="Calibri" panose="020F0502020204030204" pitchFamily="34" charset="0"/>
              </a:rPr>
              <a:t>akad</a:t>
            </a:r>
            <a:r>
              <a:rPr lang="pl-PL" sz="1100" dirty="0" smtClean="0">
                <a:latin typeface="Calibri" panose="020F0502020204030204" pitchFamily="34" charset="0"/>
              </a:rPr>
              <a:t>. 2015/2016:</a:t>
            </a:r>
            <a:r>
              <a:rPr lang="pl-PL" sz="1100" dirty="0">
                <a:latin typeface="Calibri" panose="020F0502020204030204" pitchFamily="34" charset="0"/>
              </a:rPr>
              <a:t/>
            </a:r>
            <a:br>
              <a:rPr lang="pl-PL" sz="1100" dirty="0">
                <a:latin typeface="Calibri" panose="020F0502020204030204" pitchFamily="34" charset="0"/>
              </a:rPr>
            </a:br>
            <a:r>
              <a:rPr lang="pl-PL" sz="1100" dirty="0">
                <a:latin typeface="Calibri" panose="020F0502020204030204" pitchFamily="34" charset="0"/>
              </a:rPr>
              <a:t>734,6 tys. h  w tym 258,7  tys. h ponadwymiarowych</a:t>
            </a:r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149090"/>
              </p:ext>
            </p:extLst>
          </p:nvPr>
        </p:nvGraphicFramePr>
        <p:xfrm>
          <a:off x="863073" y="1767632"/>
          <a:ext cx="8136904" cy="4844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56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Studia w liczbach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81131" y="1772816"/>
            <a:ext cx="800323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b="1" kern="0" dirty="0" smtClean="0"/>
          </a:p>
        </p:txBody>
      </p:sp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4762"/>
              </p:ext>
            </p:extLst>
          </p:nvPr>
        </p:nvGraphicFramePr>
        <p:xfrm>
          <a:off x="755575" y="908468"/>
          <a:ext cx="8136904" cy="5377720"/>
        </p:xfrm>
        <a:graphic>
          <a:graphicData uri="http://schemas.openxmlformats.org/drawingml/2006/table">
            <a:tbl>
              <a:tblPr/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Studia i studenci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studentów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34 428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34 104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33 530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34 043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studia stacjonarne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29 550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29 320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29 126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29 565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ZOD-y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1607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1 241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obcokrajowcy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absolwentów               (I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II stopnia)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7435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7492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7 732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studiów 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stacjonarnych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3655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– 2860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3747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– 2849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6836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3956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– 2880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4066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– 3150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studiów 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niestacjonarnych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wieczorowych 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zaocznych 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inżynierskich </a:t>
                      </a:r>
                      <a:b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16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oraz </a:t>
                      </a:r>
                      <a:r>
                        <a:rPr kumimoji="0" lang="pl-PL" sz="116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usm</a:t>
                      </a:r>
                      <a:endParaRPr kumimoji="0" lang="pl-PL" sz="116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 438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- 482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393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- 503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896 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356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- 540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982 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inżynierskie – 425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magisterskie - 557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słuchaczy studiów podyplomowych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3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słuchaczy studiów doktoranckich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1 086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(w tym: 638 stypendystów,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 obcokrajowców)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(w tym: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648 stypendystów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 obcokrajowców)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(w tym: 752 stypendystów,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 obcokrajowców)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918 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(w tym 558 stypendystów,               17 obcokrajowców)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9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Rekrutacja </a:t>
            </a:r>
            <a:r>
              <a:rPr lang="pl-PL" sz="3600" b="1" dirty="0" smtClean="0"/>
              <a:t>2016/2017</a:t>
            </a:r>
            <a:endParaRPr lang="pl-PL" sz="3600" b="1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81131" y="1772816"/>
            <a:ext cx="800323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b="1" kern="0" dirty="0" smtClean="0"/>
          </a:p>
        </p:txBody>
      </p:sp>
      <p:sp>
        <p:nvSpPr>
          <p:cNvPr id="2" name="Prostokąt 1"/>
          <p:cNvSpPr/>
          <p:nvPr/>
        </p:nvSpPr>
        <p:spPr>
          <a:xfrm>
            <a:off x="899591" y="980728"/>
            <a:ext cx="354859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/>
            <a:r>
              <a:rPr lang="pl-PL" sz="1400" b="1" dirty="0">
                <a:solidFill>
                  <a:srgbClr val="9F250D"/>
                </a:solidFill>
                <a:latin typeface="Calibri" panose="020F0502020204030204" pitchFamily="34" charset="0"/>
              </a:rPr>
              <a:t>Nowo przyjęci studenci*</a:t>
            </a:r>
            <a:r>
              <a:rPr lang="pl-PL" sz="1400" dirty="0">
                <a:solidFill>
                  <a:srgbClr val="9F250D"/>
                </a:solidFill>
                <a:latin typeface="Calibri" panose="020F0502020204030204" pitchFamily="34" charset="0"/>
              </a:rPr>
              <a:t/>
            </a:r>
            <a:br>
              <a:rPr lang="pl-PL" sz="1400" dirty="0">
                <a:solidFill>
                  <a:srgbClr val="9F250D"/>
                </a:solidFill>
                <a:latin typeface="Calibri" panose="020F0502020204030204" pitchFamily="34" charset="0"/>
              </a:rPr>
            </a:br>
            <a:endParaRPr lang="pl-PL" sz="1400" dirty="0">
              <a:solidFill>
                <a:srgbClr val="9F250D"/>
              </a:solidFill>
              <a:latin typeface="Calibri" panose="020F0502020204030204" pitchFamily="34" charset="0"/>
            </a:endParaRPr>
          </a:p>
          <a:p>
            <a:pPr marL="0" lvl="1">
              <a:buClr>
                <a:srgbClr val="A7190E"/>
              </a:buClr>
            </a:pPr>
            <a:r>
              <a:rPr lang="pl-PL" sz="1400" dirty="0">
                <a:latin typeface="Calibri" panose="020F0502020204030204" pitchFamily="34" charset="0"/>
              </a:rPr>
              <a:t>studiów stacjonarnych</a:t>
            </a:r>
          </a:p>
          <a:p>
            <a:pPr marL="285750" lvl="1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przyjęto 11784 osób – mniej o 147 osób  w stosunku do roku 2015/2016</a:t>
            </a:r>
          </a:p>
          <a:p>
            <a:pPr marL="285750" lvl="1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Calibri" panose="020F0502020204030204" pitchFamily="34" charset="0"/>
            </a:endParaRPr>
          </a:p>
          <a:p>
            <a:pPr marL="0" lvl="1">
              <a:buClr>
                <a:srgbClr val="A7190E"/>
              </a:buClr>
            </a:pPr>
            <a:r>
              <a:rPr lang="pl-PL" sz="1400" dirty="0">
                <a:latin typeface="Calibri" panose="020F0502020204030204" pitchFamily="34" charset="0"/>
              </a:rPr>
              <a:t>studiów niestacjonarnych </a:t>
            </a:r>
          </a:p>
          <a:p>
            <a:pPr marL="285750" lvl="1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przyjęto 1520 osób – mniej o 74 osoby </a:t>
            </a:r>
            <a:endParaRPr lang="pl-PL" sz="1400" dirty="0" smtClean="0">
              <a:latin typeface="Calibri" panose="020F0502020204030204" pitchFamily="34" charset="0"/>
            </a:endParaRPr>
          </a:p>
          <a:p>
            <a:pPr marL="0" lvl="1">
              <a:buClr>
                <a:srgbClr val="A7190E"/>
              </a:buClr>
            </a:pPr>
            <a:r>
              <a:rPr lang="pl-PL" sz="1400" dirty="0">
                <a:latin typeface="Calibri" panose="020F0502020204030204" pitchFamily="34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</a:rPr>
              <a:t>      w </a:t>
            </a:r>
            <a:r>
              <a:rPr lang="pl-PL" sz="1400" dirty="0">
                <a:latin typeface="Calibri" panose="020F0502020204030204" pitchFamily="34" charset="0"/>
              </a:rPr>
              <a:t>stosunku do roku </a:t>
            </a:r>
            <a:r>
              <a:rPr lang="pl-PL" sz="1400" dirty="0" smtClean="0">
                <a:latin typeface="Calibri" panose="020F0502020204030204" pitchFamily="34" charset="0"/>
              </a:rPr>
              <a:t>2015/2016</a:t>
            </a:r>
            <a:endParaRPr lang="pl-PL" sz="1400" dirty="0">
              <a:latin typeface="Calibri" panose="020F0502020204030204" pitchFamily="34" charset="0"/>
            </a:endParaRPr>
          </a:p>
          <a:p>
            <a:pPr lvl="1">
              <a:buClr>
                <a:srgbClr val="9F250D"/>
              </a:buClr>
            </a:pPr>
            <a:endParaRPr lang="pl-PL" sz="1400" dirty="0">
              <a:latin typeface="Calibri" panose="020F0502020204030204" pitchFamily="34" charset="0"/>
            </a:endParaRPr>
          </a:p>
          <a:p>
            <a:pPr eaLnBrk="1" hangingPunct="1"/>
            <a:r>
              <a:rPr lang="pl-PL" sz="1400" b="1" dirty="0">
                <a:solidFill>
                  <a:srgbClr val="9F250D"/>
                </a:solidFill>
                <a:latin typeface="Calibri" panose="020F0502020204030204" pitchFamily="34" charset="0"/>
              </a:rPr>
              <a:t>Rekrutacja I </a:t>
            </a:r>
            <a:r>
              <a:rPr lang="pl-PL" sz="1400" b="1" dirty="0" err="1">
                <a:solidFill>
                  <a:srgbClr val="9F250D"/>
                </a:solidFill>
                <a:latin typeface="Calibri" panose="020F0502020204030204" pitchFamily="34" charset="0"/>
              </a:rPr>
              <a:t>i</a:t>
            </a:r>
            <a:r>
              <a:rPr lang="pl-PL" sz="1400" b="1" dirty="0">
                <a:solidFill>
                  <a:srgbClr val="9F250D"/>
                </a:solidFill>
                <a:latin typeface="Calibri" panose="020F0502020204030204" pitchFamily="34" charset="0"/>
              </a:rPr>
              <a:t> II stopień (inżynierskie, licencjackie, </a:t>
            </a:r>
            <a:r>
              <a:rPr lang="pl-PL" sz="1400" b="1" dirty="0" smtClean="0">
                <a:solidFill>
                  <a:srgbClr val="9F250D"/>
                </a:solidFill>
                <a:latin typeface="Calibri" panose="020F0502020204030204" pitchFamily="34" charset="0"/>
              </a:rPr>
              <a:t>magisterskie)</a:t>
            </a:r>
          </a:p>
          <a:p>
            <a:pPr eaLnBrk="1" hangingPunct="1"/>
            <a:endParaRPr lang="pl-PL" sz="1400" b="1" dirty="0" smtClean="0">
              <a:solidFill>
                <a:srgbClr val="9F250D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przyjęto 13304 osoby – mniej o 221 osób</a:t>
            </a:r>
            <a:br>
              <a:rPr lang="pl-PL" sz="1400" dirty="0">
                <a:latin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</a:rPr>
              <a:t>w stosunku do roku 2015/2016 </a:t>
            </a:r>
            <a:r>
              <a:rPr lang="pl-PL" sz="1400" dirty="0" smtClean="0">
                <a:latin typeface="Calibri" panose="020F0502020204030204" pitchFamily="34" charset="0"/>
              </a:rPr>
              <a:t> (</a:t>
            </a:r>
            <a:r>
              <a:rPr lang="pl-PL" sz="1400" dirty="0">
                <a:latin typeface="Calibri" panose="020F0502020204030204" pitchFamily="34" charset="0"/>
              </a:rPr>
              <a:t>liczba przyjętych kandydatów na studia I </a:t>
            </a:r>
            <a:r>
              <a:rPr lang="pl-PL" sz="1400" dirty="0" err="1">
                <a:latin typeface="Calibri" panose="020F0502020204030204" pitchFamily="34" charset="0"/>
              </a:rPr>
              <a:t>i</a:t>
            </a:r>
            <a:r>
              <a:rPr lang="pl-PL" sz="1400" dirty="0">
                <a:latin typeface="Calibri" panose="020F0502020204030204" pitchFamily="34" charset="0"/>
              </a:rPr>
              <a:t> II stopnia, stacjonarne i niestacjonarne).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3607" y="6246102"/>
            <a:ext cx="71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</a:rPr>
              <a:t>*Liczba studentów przyjętych na studia w danym roku akademickim w rekrutacji letniej i zimowej na podstawie danych ze sprawozdania z działalności Uczelni za 2016 rok.</a:t>
            </a:r>
          </a:p>
        </p:txBody>
      </p:sp>
      <p:pic>
        <p:nvPicPr>
          <p:cNvPr id="2052" name="Picture 4" descr="Z:\Materiały_Graficzne\!!!!!NEW\!Rekrutacja2016\CHEMICY 2016\chemicy pion A3 a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864"/>
            <a:ext cx="4232419" cy="59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1769"/>
              </p:ext>
            </p:extLst>
          </p:nvPr>
        </p:nvGraphicFramePr>
        <p:xfrm>
          <a:off x="755575" y="5229200"/>
          <a:ext cx="4968553" cy="822795"/>
        </p:xfrm>
        <a:graphic>
          <a:graphicData uri="http://schemas.openxmlformats.org/drawingml/2006/table">
            <a:tbl>
              <a:tblPr/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0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 rok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2015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2016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nowo przyjęci*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15581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13501</a:t>
                      </a:r>
                      <a:r>
                        <a:rPr lang="pl-PL" sz="120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13736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13525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13304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743607" y="4804304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Liczba studentów nowo przyjętych w latach 2012-2016</a:t>
            </a:r>
            <a:endParaRPr lang="pl-PL" sz="1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Aktywność studencka</a:t>
            </a:r>
            <a:endParaRPr lang="pl-PL" sz="3600" b="1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81131" y="1772816"/>
            <a:ext cx="800323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b="1" kern="0" dirty="0" smtClean="0"/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769993" y="1129972"/>
            <a:ext cx="4090039" cy="119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Calibri" panose="020F0502020204030204" pitchFamily="34" charset="0"/>
              </a:rPr>
              <a:t>157 studenckich kół naukowych</a:t>
            </a:r>
            <a:endParaRPr lang="pl-PL" sz="1600" b="1" dirty="0">
              <a:latin typeface="Calibri" panose="020F0502020204030204" pitchFamily="34" charset="0"/>
            </a:endParaRP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Calibri" panose="020F0502020204030204" pitchFamily="34" charset="0"/>
              </a:rPr>
              <a:t>17 agend kultury</a:t>
            </a:r>
            <a:endParaRPr lang="pl-PL" sz="1600" b="1" dirty="0">
              <a:latin typeface="Calibri" panose="020F0502020204030204" pitchFamily="34" charset="0"/>
            </a:endParaRP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600" b="1" dirty="0" smtClean="0">
                <a:latin typeface="Calibri" panose="020F0502020204030204" pitchFamily="34" charset="0"/>
              </a:rPr>
              <a:t>22 organizacje studenckie</a:t>
            </a:r>
            <a:endParaRPr lang="pl-PL" sz="1600" b="1" dirty="0">
              <a:latin typeface="Calibri" panose="020F050202020403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5943" y="1860225"/>
            <a:ext cx="407938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Clr>
                <a:srgbClr val="9F250D"/>
              </a:buClr>
            </a:pPr>
            <a:endParaRPr lang="pl-PL" sz="1600" b="1" dirty="0" smtClean="0">
              <a:solidFill>
                <a:srgbClr val="A02F10"/>
              </a:solidFill>
              <a:latin typeface="Calibri" panose="020F0502020204030204" pitchFamily="34" charset="0"/>
              <a:ea typeface="Times New Roman" pitchFamily="18" charset="0"/>
              <a:cs typeface="Traditional Arabic" panose="02020603050405020304" pitchFamily="18" charset="-78"/>
            </a:endParaRPr>
          </a:p>
          <a:p>
            <a:pPr lvl="0">
              <a:buClr>
                <a:srgbClr val="9F250D"/>
              </a:buClr>
            </a:pPr>
            <a:r>
              <a:rPr lang="pl-PL" sz="1600" b="1" dirty="0" smtClean="0">
                <a:solidFill>
                  <a:srgbClr val="A02F10"/>
                </a:solidFill>
                <a:latin typeface="Calibri" panose="020F0502020204030204" pitchFamily="34" charset="0"/>
                <a:ea typeface="Times New Roman" pitchFamily="18" charset="0"/>
                <a:cs typeface="Traditional Arabic" panose="02020603050405020304" pitchFamily="18" charset="-78"/>
              </a:rPr>
              <a:t>Wybrane sukcesy kół naukowych w 2016 roku</a:t>
            </a:r>
          </a:p>
          <a:p>
            <a:pPr lvl="0">
              <a:buClr>
                <a:srgbClr val="9F250D"/>
              </a:buClr>
            </a:pPr>
            <a:endParaRPr lang="pl-PL" sz="1400" dirty="0">
              <a:latin typeface="Calibri" panose="020F0502020204030204" pitchFamily="34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Łazik marsjański </a:t>
            </a:r>
            <a:r>
              <a:rPr lang="pl-PL" sz="1400" b="1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Scorpio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pl-PL" sz="1400" b="1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N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z KN Off Road  </a:t>
            </a:r>
            <a:b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</a:b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III miejsce w klasyfikacji </a:t>
            </a:r>
            <a:r>
              <a:rPr lang="pl-PL" sz="1400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Final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Phobos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na  zawodach University Rover Challenge 2016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dirty="0" smtClean="0">
              <a:latin typeface="Calibri" panose="020F0502020204030204" pitchFamily="34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Akademicki Klub Lotniczy  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–  II miejsce w klasyfikacji generalnej na zawodach SAE Aero Design 2016 w Stanach Zjednoczonych w klasie ADVANCED oraz III miejsce w klasyfikacji generalnej na zawodach UAV </a:t>
            </a:r>
            <a:r>
              <a:rPr lang="pl-PL" sz="1400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Medical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Express              w Australii</a:t>
            </a:r>
          </a:p>
          <a:p>
            <a:pPr>
              <a:buClr>
                <a:srgbClr val="9F250D"/>
              </a:buClr>
            </a:pPr>
            <a:endParaRPr lang="pl-PL" sz="1400" dirty="0" smtClean="0">
              <a:latin typeface="Calibri" panose="020F0502020204030204" pitchFamily="34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Bolid RT-07 z PWR Racing Team 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– </a:t>
            </a:r>
            <a:r>
              <a:rPr lang="pl-PL" sz="1400" dirty="0">
                <a:latin typeface="Calibri" panose="020F0502020204030204" pitchFamily="34" charset="0"/>
                <a:cs typeface="Traditional Arabic" panose="02020603050405020304" pitchFamily="18" charset="-78"/>
              </a:rPr>
              <a:t>V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miejsce                     w klasyfikacji generalnej  na 100 zespołów biorących udział w zawodach FS UK 2016</a:t>
            </a:r>
            <a:b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</a:br>
            <a:endParaRPr lang="pl-PL" sz="1400" dirty="0" smtClean="0">
              <a:latin typeface="Calibri" panose="020F0502020204030204" pitchFamily="34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Lekki Elektryczny Motocykl Studenckiego Koła Pojazdów i Robotów Mobilnych 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– III miejsce </a:t>
            </a:r>
            <a:b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</a:b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w klasyfikacji generalnej na zawodach Smart </a:t>
            </a:r>
            <a:r>
              <a:rPr lang="pl-PL" sz="1400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Moto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cs typeface="Traditional Arabic" panose="02020603050405020304" pitchFamily="18" charset="-78"/>
              </a:rPr>
              <a:t>Challange</a:t>
            </a:r>
            <a:r>
              <a:rPr lang="pl-PL" sz="1400" dirty="0" smtClean="0">
                <a:latin typeface="Calibri" panose="020F0502020204030204" pitchFamily="34" charset="0"/>
                <a:cs typeface="Traditional Arabic" panose="02020603050405020304" pitchFamily="18" charset="-78"/>
              </a:rPr>
              <a:t> 2016 w Barcelonie</a:t>
            </a:r>
            <a:endParaRPr lang="pl-PL" sz="1400" dirty="0">
              <a:latin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8194" name="Picture 2" descr="Z:\Materiały_Graficzne\!!!!!NEW\!zdjecia\kola-naukowe\scorpio\DSC_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97" y="1519112"/>
            <a:ext cx="4038217" cy="27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Materiały_Graficzne\!!!!!NEW\rozchodniki\2016\2016-05-30_bolid_PWR_Racing_Team\BSA20160530_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r="8779" b="-110"/>
          <a:stretch/>
        </p:blipFill>
        <p:spPr bwMode="auto">
          <a:xfrm>
            <a:off x="4916497" y="4241899"/>
            <a:ext cx="4038216" cy="251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Pomoc materialna</a:t>
            </a:r>
            <a:endParaRPr lang="pl-PL" sz="3600" b="1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81131" y="1772816"/>
            <a:ext cx="800323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b="1" kern="0" dirty="0" smtClean="0"/>
          </a:p>
        </p:txBody>
      </p:sp>
      <p:graphicFrame>
        <p:nvGraphicFramePr>
          <p:cNvPr id="7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1237"/>
              </p:ext>
            </p:extLst>
          </p:nvPr>
        </p:nvGraphicFramePr>
        <p:xfrm>
          <a:off x="5571218" y="3538086"/>
          <a:ext cx="3240360" cy="2450303"/>
        </p:xfrm>
        <a:graphic>
          <a:graphicData uri="http://schemas.openxmlformats.org/drawingml/2006/table">
            <a:tbl>
              <a:tblPr/>
              <a:tblGrid>
                <a:gridCol w="27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studentów pobierających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2016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socjalne 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2828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naukowe z funduszu własnego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Ministra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stypendia Rektora dla najlepszych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studentów 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3020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specjalne dla osób </a:t>
                      </a:r>
                      <a:b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niepełnosprawnych 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423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23372"/>
              </p:ext>
            </p:extLst>
          </p:nvPr>
        </p:nvGraphicFramePr>
        <p:xfrm>
          <a:off x="823137" y="1149826"/>
          <a:ext cx="4572508" cy="1875361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studentów otrzymujących stypendia           z funduszu pomocy materialnej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6094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6571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dotacja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 budżetu państwa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35 398,9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817,5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socjalne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18 581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15 386,7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ektora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dla najlepszych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9 085,5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8 895,1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stypendium specjalne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dla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osób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niepełnosprawnych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(tys.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zł)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1 280,9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1 163,7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44476"/>
              </p:ext>
            </p:extLst>
          </p:nvPr>
        </p:nvGraphicFramePr>
        <p:xfrm>
          <a:off x="823137" y="3532727"/>
          <a:ext cx="4572508" cy="2409244"/>
        </p:xfrm>
        <a:graphic>
          <a:graphicData uri="http://schemas.openxmlformats.org/drawingml/2006/table">
            <a:tbl>
              <a:tblPr/>
              <a:tblGrid>
                <a:gridCol w="299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3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doktorantów otrzymujących stypendia  z funduszu pomocy materialnej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2015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pl-PL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219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</a:rPr>
                        <a:t>204</a:t>
                      </a:r>
                      <a:endParaRPr lang="pl-PL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wydzielona część dotacji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 budżetu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państwa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1 053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871,1</a:t>
                      </a:r>
                      <a:endParaRPr lang="pl-PL" sz="1200" dirty="0"/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stypendia socjalne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177,1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129,2</a:t>
                      </a:r>
                      <a:endParaRPr lang="pl-PL" sz="1200" dirty="0"/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stypendium dla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najlepszych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doktorantów 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674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665,6</a:t>
                      </a:r>
                      <a:endParaRPr lang="pl-PL" sz="1200" dirty="0"/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specjalne dla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osób</a:t>
                      </a:r>
                      <a:b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niepełnosprawnych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58,7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57,3</a:t>
                      </a:r>
                      <a:endParaRPr lang="pl-PL" sz="1200" dirty="0"/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2" descr="O:\Materiały_Graficzne\!!!!!NEW\!zdjecia\!_z_fotolii\ogolne-inne\Fotolia_40250451_Subscription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03" y="1149826"/>
            <a:ext cx="3168390" cy="2166876"/>
          </a:xfrm>
          <a:prstGeom prst="round1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29561" y="4297164"/>
            <a:ext cx="7890911" cy="244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numCol="1"/>
          <a:lstStyle>
            <a:lvl1pPr marL="342900" indent="-341313"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1pPr>
            <a:lvl2pPr marL="741363" indent="-284163"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2pPr>
            <a:lvl3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3pPr>
            <a:lvl4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4pPr>
            <a:lvl5pPr eaLnBrk="0" hangingPunct="0"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9pPr>
          </a:lstStyle>
          <a:p>
            <a:pPr marL="0" algn="just" eaLnBrk="1" hangingPunct="1">
              <a:spcBef>
                <a:spcPts val="350"/>
              </a:spcBef>
              <a:buClr>
                <a:srgbClr val="A7190E"/>
              </a:buClr>
              <a:defRPr/>
            </a:pPr>
            <a:r>
              <a:rPr lang="pl-PL" altLang="pl-PL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Posiadanie znaku „HR Excellence in </a:t>
            </a:r>
            <a:r>
              <a:rPr lang="pl-PL" altLang="pl-PL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Research</a:t>
            </a:r>
            <a:r>
              <a:rPr lang="pl-PL" altLang="pl-PL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 jest premiowane m.in. w międzynarodowych konkursach grantowych Komisji Europejskiej, krajowych konkursach grantowych Narodowego Centrum Nauki i Narodowego Centrum Badań i Rozwoju oraz konkursach oraz programach finansowania nauki </a:t>
            </a:r>
            <a:r>
              <a:rPr lang="pl-PL" altLang="pl-PL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MNiSW</a:t>
            </a:r>
            <a:r>
              <a:rPr lang="pl-PL" altLang="pl-PL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algn="just" eaLnBrk="1" hangingPunct="1">
              <a:spcBef>
                <a:spcPts val="350"/>
              </a:spcBef>
              <a:buClr>
                <a:srgbClr val="A7190E"/>
              </a:buClr>
              <a:defRPr/>
            </a:pPr>
            <a:endParaRPr lang="pl-PL" altLang="pl-PL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algn="just" eaLnBrk="1" hangingPunct="1">
              <a:spcBef>
                <a:spcPts val="350"/>
              </a:spcBef>
              <a:buClr>
                <a:srgbClr val="A7190E"/>
              </a:buClr>
              <a:defRPr/>
            </a:pPr>
            <a:r>
              <a:rPr lang="pl-PL" altLang="pl-PL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Logo to dla uczelni także prestiż i wyróżnienie jako instytucji stwarzającej naukowcom najlepsze warunki pracy przy realizacji działalności naukowej oraz badawczo-rozwojowej zgodnie z europejskimi standardami.</a:t>
            </a: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007938" y="476672"/>
            <a:ext cx="680511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0" anchor="t"/>
          <a:lstStyle>
            <a:lvl1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1pPr>
            <a:lvl2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2pPr>
            <a:lvl3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3pPr>
            <a:lvl4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4pPr>
            <a:lvl5pPr eaLnBrk="0" hangingPunct="0">
              <a:spcBef>
                <a:spcPts val="4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Trebuchet MS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Europejska Karta </a:t>
            </a:r>
            <a:br>
              <a:rPr lang="pl-PL" altLang="pl-PL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pl-PL" altLang="pl-PL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Naukowca</a:t>
            </a:r>
            <a:endParaRPr lang="pl-PL" altLang="pl-PL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Z:\Materiały_Graficzne\!!!!!NEW\logotypy\loga-zewnetrznych-firm\HR excellence\logo-HR_01 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16" y="1124744"/>
            <a:ext cx="4310456" cy="28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929561" y="1988840"/>
            <a:ext cx="33544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W czerwcu 2016 </a:t>
            </a:r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roku 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Komisja Europejska przyznała </a:t>
            </a:r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Politechnice 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Wrocławskiej prestiżowe </a:t>
            </a:r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logo </a:t>
            </a:r>
            <a:r>
              <a:rPr lang="pl-PL" altLang="pl-PL" sz="1600" b="1" dirty="0">
                <a:latin typeface="Calibri" pitchFamily="34" charset="0"/>
                <a:cs typeface="Calibri" pitchFamily="34" charset="0"/>
              </a:rPr>
              <a:t>„HR </a:t>
            </a:r>
            <a:r>
              <a:rPr lang="pl-PL" altLang="pl-PL" sz="1600" b="1" dirty="0" smtClean="0">
                <a:latin typeface="Calibri" pitchFamily="34" charset="0"/>
                <a:cs typeface="Calibri" pitchFamily="34" charset="0"/>
              </a:rPr>
              <a:t>Excellence in </a:t>
            </a:r>
            <a:r>
              <a:rPr lang="pl-PL" altLang="pl-PL" sz="1600" b="1" dirty="0">
                <a:latin typeface="Calibri" pitchFamily="34" charset="0"/>
                <a:cs typeface="Calibri" pitchFamily="34" charset="0"/>
              </a:rPr>
              <a:t>Research”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. </a:t>
            </a:r>
            <a:endParaRPr lang="pl-PL" altLang="pl-PL" sz="16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Certyfikat ten potwierdza 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spełnienie </a:t>
            </a:r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przez uczelnię wymagań Europejskiej Karty Naukowca oraz 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Kodeksu Postępowania </a:t>
            </a:r>
            <a:r>
              <a:rPr lang="pl-PL" altLang="pl-PL" sz="1600" dirty="0" smtClean="0">
                <a:latin typeface="Calibri" pitchFamily="34" charset="0"/>
                <a:cs typeface="Calibri" pitchFamily="34" charset="0"/>
              </a:rPr>
              <a:t>przy rekrutacji pracowników naukowych</a:t>
            </a:r>
            <a:r>
              <a:rPr lang="pl-PL" altLang="pl-PL" sz="16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291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4680521" cy="1188132"/>
          </a:xfrm>
        </p:spPr>
        <p:txBody>
          <a:bodyPr/>
          <a:lstStyle/>
          <a:p>
            <a:r>
              <a:rPr lang="pl-PL" sz="3600" b="1" dirty="0"/>
              <a:t>Dział Domów Studenckich</a:t>
            </a:r>
          </a:p>
        </p:txBody>
      </p:sp>
      <p:sp>
        <p:nvSpPr>
          <p:cNvPr id="12" name="Prostokąt 11"/>
          <p:cNvSpPr/>
          <p:nvPr/>
        </p:nvSpPr>
        <p:spPr bwMode="auto">
          <a:xfrm>
            <a:off x="814977" y="1556792"/>
            <a:ext cx="396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</a:rPr>
              <a:t>14 domów studenckich </a:t>
            </a:r>
            <a:r>
              <a:rPr lang="pl-PL" sz="1600" dirty="0" smtClean="0">
                <a:latin typeface="Calibri" panose="020F0502020204030204" pitchFamily="34" charset="0"/>
              </a:rPr>
              <a:t>było do dyspozycji studentów w 2016 roku w tym: </a:t>
            </a: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Calibri" panose="020F0502020204030204" pitchFamily="34" charset="0"/>
              </a:rPr>
              <a:t>10 domów studenckich we </a:t>
            </a:r>
            <a:r>
              <a:rPr lang="pl-PL" sz="1600" dirty="0">
                <a:latin typeface="Calibri" panose="020F0502020204030204" pitchFamily="34" charset="0"/>
              </a:rPr>
              <a:t>Wrocławiu, </a:t>
            </a: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Calibri" panose="020F0502020204030204" pitchFamily="34" charset="0"/>
              </a:rPr>
              <a:t>1 </a:t>
            </a:r>
            <a:r>
              <a:rPr lang="pl-PL" sz="1600" dirty="0">
                <a:latin typeface="Calibri" panose="020F0502020204030204" pitchFamily="34" charset="0"/>
              </a:rPr>
              <a:t>w Legnicy, </a:t>
            </a:r>
            <a:endParaRPr lang="pl-PL" sz="1600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Calibri" panose="020F0502020204030204" pitchFamily="34" charset="0"/>
              </a:rPr>
              <a:t>1 </a:t>
            </a:r>
            <a:r>
              <a:rPr lang="pl-PL" sz="1600" dirty="0">
                <a:latin typeface="Calibri" panose="020F0502020204030204" pitchFamily="34" charset="0"/>
              </a:rPr>
              <a:t>w </a:t>
            </a:r>
            <a:r>
              <a:rPr lang="pl-PL" sz="1600" dirty="0" smtClean="0">
                <a:latin typeface="Calibri" panose="020F0502020204030204" pitchFamily="34" charset="0"/>
              </a:rPr>
              <a:t>Wałbrzychu</a:t>
            </a: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Calibri" panose="020F0502020204030204" pitchFamily="34" charset="0"/>
              </a:rPr>
              <a:t>i </a:t>
            </a:r>
            <a:r>
              <a:rPr lang="pl-PL" sz="1600" dirty="0">
                <a:latin typeface="Calibri" panose="020F0502020204030204" pitchFamily="34" charset="0"/>
              </a:rPr>
              <a:t>2 w Jeleniej Górze.</a:t>
            </a:r>
          </a:p>
          <a:p>
            <a:endParaRPr lang="pl-PL" sz="1600" dirty="0" smtClean="0">
              <a:latin typeface="Calibri" panose="020F0502020204030204" pitchFamily="34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</a:rPr>
              <a:t>Do </a:t>
            </a:r>
            <a:r>
              <a:rPr lang="pl-PL" sz="1600" dirty="0">
                <a:latin typeface="Calibri" panose="020F0502020204030204" pitchFamily="34" charset="0"/>
              </a:rPr>
              <a:t>zakwaterowania studentów </a:t>
            </a:r>
            <a:endParaRPr lang="pl-PL" sz="1600" dirty="0" smtClean="0">
              <a:latin typeface="Calibri" panose="020F0502020204030204" pitchFamily="34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</a:rPr>
              <a:t>było </a:t>
            </a:r>
            <a:r>
              <a:rPr lang="pl-PL" sz="1600" dirty="0">
                <a:latin typeface="Calibri" panose="020F0502020204030204" pitchFamily="34" charset="0"/>
              </a:rPr>
              <a:t>przeznaczone 3115 </a:t>
            </a:r>
            <a:r>
              <a:rPr lang="pl-PL" sz="1600" dirty="0" smtClean="0">
                <a:latin typeface="Calibri" panose="020F0502020204030204" pitchFamily="34" charset="0"/>
              </a:rPr>
              <a:t>miejsc.</a:t>
            </a:r>
            <a:endParaRPr lang="pl-PL" sz="1600" dirty="0">
              <a:latin typeface="Calibri" panose="020F0502020204030204" pitchFamily="34" charset="0"/>
            </a:endParaRPr>
          </a:p>
        </p:txBody>
      </p:sp>
      <p:graphicFrame>
        <p:nvGraphicFramePr>
          <p:cNvPr id="14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22491"/>
              </p:ext>
            </p:extLst>
          </p:nvPr>
        </p:nvGraphicFramePr>
        <p:xfrm>
          <a:off x="971599" y="4794514"/>
          <a:ext cx="7884577" cy="1442798"/>
        </p:xfrm>
        <a:graphic>
          <a:graphicData uri="http://schemas.openxmlformats.org/drawingml/2006/table">
            <a:tbl>
              <a:tblPr/>
              <a:tblGrid>
                <a:gridCol w="2826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Koszty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tys.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zł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9 541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14 050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9 867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11 253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Dochody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9 173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9 460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10 858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11 591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Remonty 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8 272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7 591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5 989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9 108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5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Opłaty studenckie (tys.</a:t>
                      </a:r>
                      <a:r>
                        <a:rPr lang="pl-PL" sz="1200" baseline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zł</a:t>
                      </a:r>
                      <a:r>
                        <a:rPr lang="pl-PL" sz="1200" dirty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7 894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8 295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9 427</a:t>
                      </a:r>
                      <a:endParaRPr lang="pl-PL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10 005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8" name="Picture 2" descr="Z:\Materiały_Graficzne\!!!!!NEW\!zdjecia\budynki_PWr\!akademiki\DSC03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3806" r="864" b="10529"/>
          <a:stretch/>
        </p:blipFill>
        <p:spPr bwMode="auto">
          <a:xfrm>
            <a:off x="4986129" y="188640"/>
            <a:ext cx="38592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 bwMode="auto">
          <a:xfrm>
            <a:off x="971599" y="6237312"/>
            <a:ext cx="39604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 smtClean="0">
                <a:latin typeface="Calibri" panose="020F0502020204030204" pitchFamily="34" charset="0"/>
              </a:rPr>
              <a:t>*kwoty w zaokrągleniu</a:t>
            </a:r>
            <a:endParaRPr lang="pl-PL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Współpraca międzynarodowa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628152" y="1376771"/>
            <a:ext cx="3862387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pl-PL" sz="1300" dirty="0" smtClean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pl-PL" sz="13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pl-PL" sz="13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pl-PL" sz="1300" dirty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63307" y="1238414"/>
            <a:ext cx="4341826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600" b="1" dirty="0" smtClean="0">
                <a:solidFill>
                  <a:srgbClr val="A7190E"/>
                </a:solidFill>
                <a:latin typeface="Calibri" panose="020F0502020204030204" pitchFamily="34" charset="0"/>
              </a:rPr>
              <a:t>Międzynarodowe Szkoły Letnie 2016</a:t>
            </a:r>
            <a:r>
              <a:rPr lang="pl-PL" sz="1500" dirty="0" smtClean="0">
                <a:solidFill>
                  <a:srgbClr val="A7190E"/>
                </a:solidFill>
                <a:latin typeface="Calibri" panose="020F0502020204030204" pitchFamily="34" charset="0"/>
              </a:rPr>
              <a:t/>
            </a:r>
            <a:br>
              <a:rPr lang="pl-PL" sz="1500" dirty="0" smtClean="0">
                <a:solidFill>
                  <a:srgbClr val="A7190E"/>
                </a:solidFill>
                <a:latin typeface="Calibri" panose="020F0502020204030204" pitchFamily="34" charset="0"/>
              </a:rPr>
            </a:br>
            <a:r>
              <a:rPr lang="pl-PL" sz="1350" b="1" dirty="0" smtClean="0">
                <a:latin typeface="Calibri" panose="020F0502020204030204" pitchFamily="34" charset="0"/>
              </a:rPr>
              <a:t>„</a:t>
            </a:r>
            <a:r>
              <a:rPr lang="pl-PL" sz="1350" b="1" dirty="0">
                <a:latin typeface="Calibri" panose="020F0502020204030204" pitchFamily="34" charset="0"/>
              </a:rPr>
              <a:t>3E+=</a:t>
            </a:r>
            <a:r>
              <a:rPr lang="pl-PL" sz="1350" b="1" dirty="0" err="1">
                <a:latin typeface="Calibri" panose="020F0502020204030204" pitchFamily="34" charset="0"/>
              </a:rPr>
              <a:t>Energy+Electronics+Electricity+</a:t>
            </a:r>
            <a:r>
              <a:rPr lang="pl-PL" sz="1350" b="1" i="1" dirty="0" err="1">
                <a:latin typeface="Calibri" panose="020F0502020204030204" pitchFamily="34" charset="0"/>
              </a:rPr>
              <a:t>Environmental</a:t>
            </a:r>
            <a:r>
              <a:rPr lang="pl-PL" sz="1350" b="1" i="1" dirty="0">
                <a:latin typeface="Calibri" panose="020F0502020204030204" pitchFamily="34" charset="0"/>
              </a:rPr>
              <a:t> Engineering</a:t>
            </a:r>
            <a:r>
              <a:rPr lang="pl-PL" sz="1350" b="1" dirty="0">
                <a:latin typeface="Calibri" panose="020F0502020204030204" pitchFamily="34" charset="0"/>
              </a:rPr>
              <a:t>”</a:t>
            </a:r>
            <a:r>
              <a:rPr lang="pl-PL" sz="1350" dirty="0" smtClean="0">
                <a:latin typeface="Calibri" panose="020F0502020204030204" pitchFamily="34" charset="0"/>
              </a:rPr>
              <a:t>: 23 </a:t>
            </a:r>
            <a:r>
              <a:rPr lang="pl-PL" sz="1350" dirty="0">
                <a:latin typeface="Calibri" panose="020F0502020204030204" pitchFamily="34" charset="0"/>
              </a:rPr>
              <a:t>uczestników z Australii, Chin, </a:t>
            </a:r>
            <a:r>
              <a:rPr lang="pl-PL" sz="1350" dirty="0" smtClean="0">
                <a:latin typeface="Calibri" panose="020F0502020204030204" pitchFamily="34" charset="0"/>
              </a:rPr>
              <a:t>Portugalii, </a:t>
            </a:r>
            <a:br>
              <a:rPr lang="pl-PL" sz="1350" dirty="0" smtClean="0">
                <a:latin typeface="Calibri" panose="020F0502020204030204" pitchFamily="34" charset="0"/>
              </a:rPr>
            </a:br>
            <a:r>
              <a:rPr lang="pl-PL" sz="1350" dirty="0" smtClean="0">
                <a:latin typeface="Calibri" panose="020F0502020204030204" pitchFamily="34" charset="0"/>
              </a:rPr>
              <a:t>Rosji, Tajwanu </a:t>
            </a:r>
            <a:r>
              <a:rPr lang="pl-PL" sz="1350" dirty="0">
                <a:latin typeface="Calibri" panose="020F0502020204030204" pitchFamily="34" charset="0"/>
              </a:rPr>
              <a:t>i Ukrainy  </a:t>
            </a:r>
            <a:endParaRPr lang="pl-PL" sz="1350" dirty="0" smtClean="0">
              <a:latin typeface="Calibri" panose="020F0502020204030204" pitchFamily="34" charset="0"/>
            </a:endParaRPr>
          </a:p>
          <a:p>
            <a:pPr>
              <a:buClr>
                <a:srgbClr val="9F250D"/>
              </a:buClr>
            </a:pP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smtClean="0">
                <a:latin typeface="Calibri" panose="020F0502020204030204" pitchFamily="34" charset="0"/>
              </a:rPr>
              <a:t>        (</a:t>
            </a:r>
            <a:r>
              <a:rPr lang="pl-PL" sz="1350" dirty="0">
                <a:latin typeface="Calibri" panose="020F0502020204030204" pitchFamily="34" charset="0"/>
              </a:rPr>
              <a:t>realizacja: W2, </a:t>
            </a:r>
            <a:r>
              <a:rPr lang="pl-PL" sz="1350" dirty="0" smtClean="0">
                <a:latin typeface="Calibri" panose="020F0502020204030204" pitchFamily="34" charset="0"/>
              </a:rPr>
              <a:t>W5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W7, W9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SJO i DWM)</a:t>
            </a:r>
            <a:endParaRPr lang="pl-PL" sz="1350" b="0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b="1" dirty="0" err="1" smtClean="0">
                <a:latin typeface="Calibri" panose="020F0502020204030204" pitchFamily="34" charset="0"/>
              </a:rPr>
              <a:t>WrUT</a:t>
            </a:r>
            <a:r>
              <a:rPr lang="pl-PL" sz="1350" b="1" dirty="0" smtClean="0">
                <a:latin typeface="Calibri" panose="020F0502020204030204" pitchFamily="34" charset="0"/>
              </a:rPr>
              <a:t> </a:t>
            </a:r>
            <a:r>
              <a:rPr lang="pl-PL" sz="1350" b="1" dirty="0" err="1" smtClean="0">
                <a:latin typeface="Calibri" panose="020F0502020204030204" pitchFamily="34" charset="0"/>
              </a:rPr>
              <a:t>Summer</a:t>
            </a:r>
            <a:r>
              <a:rPr lang="pl-PL" sz="1350" b="1" dirty="0" smtClean="0">
                <a:latin typeface="Calibri" panose="020F0502020204030204" pitchFamily="34" charset="0"/>
              </a:rPr>
              <a:t> School</a:t>
            </a:r>
            <a:r>
              <a:rPr lang="pl-PL" sz="1350" dirty="0" smtClean="0">
                <a:latin typeface="Calibri" panose="020F0502020204030204" pitchFamily="34" charset="0"/>
              </a:rPr>
              <a:t>: 126 </a:t>
            </a:r>
            <a:r>
              <a:rPr lang="pl-PL" sz="1350" dirty="0">
                <a:latin typeface="Calibri" panose="020F0502020204030204" pitchFamily="34" charset="0"/>
              </a:rPr>
              <a:t>uczestników z Indii </a:t>
            </a:r>
            <a:r>
              <a:rPr lang="pl-PL" sz="1350" dirty="0" smtClean="0">
                <a:latin typeface="Calibri" panose="020F0502020204030204" pitchFamily="34" charset="0"/>
              </a:rPr>
              <a:t/>
            </a:r>
            <a:br>
              <a:rPr lang="pl-PL" sz="1350" dirty="0" smtClean="0">
                <a:latin typeface="Calibri" panose="020F0502020204030204" pitchFamily="34" charset="0"/>
              </a:rPr>
            </a:br>
            <a:r>
              <a:rPr lang="pl-PL" sz="1350" dirty="0" smtClean="0">
                <a:latin typeface="Calibri" panose="020F0502020204030204" pitchFamily="34" charset="0"/>
              </a:rPr>
              <a:t>(</a:t>
            </a:r>
            <a:r>
              <a:rPr lang="pl-PL" sz="1350" dirty="0">
                <a:latin typeface="Calibri" panose="020F0502020204030204" pitchFamily="34" charset="0"/>
              </a:rPr>
              <a:t>realizacja: </a:t>
            </a:r>
            <a:r>
              <a:rPr lang="pl-PL" sz="1350" dirty="0" smtClean="0">
                <a:latin typeface="Calibri" panose="020F0502020204030204" pitchFamily="34" charset="0"/>
              </a:rPr>
              <a:t>W1, W2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W4, W8  </a:t>
            </a:r>
            <a:r>
              <a:rPr lang="pl-PL" sz="1350" dirty="0">
                <a:latin typeface="Calibri" panose="020F0502020204030204" pitchFamily="34" charset="0"/>
              </a:rPr>
              <a:t>i W10, </a:t>
            </a:r>
            <a:r>
              <a:rPr lang="pl-PL" sz="1350" dirty="0" smtClean="0">
                <a:latin typeface="Calibri" panose="020F0502020204030204" pitchFamily="34" charset="0"/>
              </a:rPr>
              <a:t>SJO, DWM)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b="1" dirty="0" err="1" smtClean="0">
                <a:latin typeface="Calibri" panose="020F0502020204030204" pitchFamily="34" charset="0"/>
              </a:rPr>
              <a:t>Summer</a:t>
            </a:r>
            <a:r>
              <a:rPr lang="pl-PL" sz="1350" b="1" dirty="0" smtClean="0">
                <a:latin typeface="Calibri" panose="020F0502020204030204" pitchFamily="34" charset="0"/>
              </a:rPr>
              <a:t> School of Architecture „</a:t>
            </a:r>
            <a:r>
              <a:rPr lang="pl-PL" sz="1350" b="1" dirty="0" err="1" smtClean="0">
                <a:latin typeface="Calibri" panose="020F0502020204030204" pitchFamily="34" charset="0"/>
              </a:rPr>
              <a:t>Living</a:t>
            </a:r>
            <a:r>
              <a:rPr lang="pl-PL" sz="1350" b="1" dirty="0" smtClean="0">
                <a:latin typeface="Calibri" panose="020F0502020204030204" pitchFamily="34" charset="0"/>
              </a:rPr>
              <a:t> Unit_2016”</a:t>
            </a:r>
            <a:r>
              <a:rPr lang="pl-PL" sz="1350" dirty="0" smtClean="0">
                <a:latin typeface="Calibri" panose="020F0502020204030204" pitchFamily="34" charset="0"/>
              </a:rPr>
              <a:t>:                  29 uczestników z Holandii – TU Delft i Polski                                (realizacja W1, DWM)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b="1" dirty="0" smtClean="0">
                <a:latin typeface="Calibri" panose="020F0502020204030204" pitchFamily="34" charset="0"/>
              </a:rPr>
              <a:t>Winter School</a:t>
            </a:r>
            <a:r>
              <a:rPr lang="pl-PL" sz="1350" dirty="0" smtClean="0">
                <a:latin typeface="Calibri" panose="020F0502020204030204" pitchFamily="34" charset="0"/>
              </a:rPr>
              <a:t>: 40 uczestników z Chin                                         (realizacja DWM, SJO)</a:t>
            </a:r>
          </a:p>
          <a:p>
            <a:pPr>
              <a:buClr>
                <a:srgbClr val="9F250D"/>
              </a:buClr>
            </a:pPr>
            <a:endParaRPr lang="pl-PL" sz="1400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63307" y="3933056"/>
            <a:ext cx="43418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solidFill>
                  <a:srgbClr val="A7190E"/>
                </a:solidFill>
                <a:latin typeface="Calibri" panose="020F0502020204030204" pitchFamily="34" charset="0"/>
              </a:rPr>
              <a:t>Wizyty uczelniane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 smtClean="0">
                <a:latin typeface="Calibri" panose="020F0502020204030204" pitchFamily="34" charset="0"/>
              </a:rPr>
              <a:t>prof</a:t>
            </a:r>
            <a:r>
              <a:rPr lang="pl-PL" sz="1350" dirty="0">
                <a:latin typeface="Calibri" panose="020F0502020204030204" pitchFamily="34" charset="0"/>
              </a:rPr>
              <a:t>. Edmond </a:t>
            </a:r>
            <a:r>
              <a:rPr lang="pl-PL" sz="1350" dirty="0" err="1" smtClean="0">
                <a:latin typeface="Calibri" panose="020F0502020204030204" pitchFamily="34" charset="0"/>
              </a:rPr>
              <a:t>Hajrizi</a:t>
            </a:r>
            <a:r>
              <a:rPr lang="pl-PL" sz="1350" dirty="0" smtClean="0">
                <a:latin typeface="Calibri" panose="020F0502020204030204" pitchFamily="34" charset="0"/>
              </a:rPr>
              <a:t> i dr </a:t>
            </a:r>
            <a:r>
              <a:rPr lang="pl-PL" sz="1350" dirty="0" err="1">
                <a:latin typeface="Calibri" panose="020F0502020204030204" pitchFamily="34" charset="0"/>
              </a:rPr>
              <a:t>Lulzim</a:t>
            </a: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err="1">
                <a:latin typeface="Calibri" panose="020F0502020204030204" pitchFamily="34" charset="0"/>
              </a:rPr>
              <a:t>Beqiri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en-US" sz="1350" dirty="0">
                <a:latin typeface="Calibri" panose="020F0502020204030204" pitchFamily="34" charset="0"/>
              </a:rPr>
              <a:t>University of Business and Technology, Kosovo</a:t>
            </a:r>
            <a:r>
              <a:rPr lang="pl-PL" sz="1350" dirty="0" smtClean="0">
                <a:latin typeface="Calibri" panose="020F0502020204030204" pitchFamily="34" charset="0"/>
              </a:rPr>
              <a:t>,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>
                <a:latin typeface="Calibri" panose="020F0502020204030204" pitchFamily="34" charset="0"/>
              </a:rPr>
              <a:t>dr Philippe Turek, </a:t>
            </a:r>
            <a:r>
              <a:rPr lang="pl-PL" sz="1350" dirty="0" err="1" smtClean="0">
                <a:latin typeface="Calibri" panose="020F0502020204030204" pitchFamily="34" charset="0"/>
              </a:rPr>
              <a:t>Luc</a:t>
            </a:r>
            <a:r>
              <a:rPr lang="pl-PL" sz="1350" dirty="0" smtClean="0">
                <a:latin typeface="Calibri" panose="020F0502020204030204" pitchFamily="34" charset="0"/>
              </a:rPr>
              <a:t> </a:t>
            </a:r>
            <a:r>
              <a:rPr lang="pl-PL" sz="1350" dirty="0" err="1">
                <a:latin typeface="Calibri" panose="020F0502020204030204" pitchFamily="34" charset="0"/>
              </a:rPr>
              <a:t>Hebrard</a:t>
            </a:r>
            <a:r>
              <a:rPr lang="pl-PL" sz="1350" dirty="0">
                <a:latin typeface="Calibri" panose="020F0502020204030204" pitchFamily="34" charset="0"/>
              </a:rPr>
              <a:t>,  </a:t>
            </a:r>
            <a:r>
              <a:rPr lang="pl-PL" sz="1350" dirty="0" smtClean="0">
                <a:latin typeface="Calibri" panose="020F0502020204030204" pitchFamily="34" charset="0"/>
              </a:rPr>
              <a:t>Bertrand </a:t>
            </a:r>
            <a:r>
              <a:rPr lang="pl-PL" sz="1350" dirty="0" err="1">
                <a:latin typeface="Calibri" panose="020F0502020204030204" pitchFamily="34" charset="0"/>
              </a:rPr>
              <a:t>Rose</a:t>
            </a:r>
            <a:r>
              <a:rPr lang="pl-PL" sz="1350" dirty="0">
                <a:latin typeface="Calibri" panose="020F0502020204030204" pitchFamily="34" charset="0"/>
              </a:rPr>
              <a:t>,  </a:t>
            </a:r>
            <a:r>
              <a:rPr lang="pl-PL" sz="1350" dirty="0" err="1" smtClean="0">
                <a:latin typeface="Calibri" panose="020F0502020204030204" pitchFamily="34" charset="0"/>
              </a:rPr>
              <a:t>Yannick</a:t>
            </a:r>
            <a:r>
              <a:rPr lang="pl-PL" sz="1350" dirty="0" smtClean="0">
                <a:latin typeface="Calibri" panose="020F0502020204030204" pitchFamily="34" charset="0"/>
              </a:rPr>
              <a:t> </a:t>
            </a:r>
            <a:r>
              <a:rPr lang="pl-PL" sz="1350" dirty="0" err="1">
                <a:latin typeface="Calibri" panose="020F0502020204030204" pitchFamily="34" charset="0"/>
              </a:rPr>
              <a:t>Horau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Dominique Knittel</a:t>
            </a:r>
            <a:r>
              <a:rPr lang="pl-PL" sz="1350" dirty="0">
                <a:latin typeface="Calibri" panose="020F0502020204030204" pitchFamily="34" charset="0"/>
              </a:rPr>
              <a:t>, University of </a:t>
            </a:r>
            <a:r>
              <a:rPr lang="pl-PL" sz="1350" dirty="0" smtClean="0">
                <a:latin typeface="Calibri" panose="020F0502020204030204" pitchFamily="34" charset="0"/>
              </a:rPr>
              <a:t>Strasbourg</a:t>
            </a:r>
            <a:r>
              <a:rPr lang="pl-PL" sz="1350" dirty="0">
                <a:latin typeface="Calibri" panose="020F0502020204030204" pitchFamily="34" charset="0"/>
              </a:rPr>
              <a:t>, Francja</a:t>
            </a:r>
            <a:endParaRPr lang="pl-PL" sz="1350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 smtClean="0">
                <a:latin typeface="Calibri" panose="020F0502020204030204" pitchFamily="34" charset="0"/>
              </a:rPr>
              <a:t>prof</a:t>
            </a:r>
            <a:r>
              <a:rPr lang="pl-PL" sz="1350" dirty="0">
                <a:latin typeface="Calibri" panose="020F0502020204030204" pitchFamily="34" charset="0"/>
              </a:rPr>
              <a:t>. Hans </a:t>
            </a:r>
            <a:r>
              <a:rPr lang="pl-PL" sz="1350" dirty="0" smtClean="0">
                <a:latin typeface="Calibri" panose="020F0502020204030204" pitchFamily="34" charset="0"/>
              </a:rPr>
              <a:t>Muller-</a:t>
            </a:r>
            <a:r>
              <a:rPr lang="pl-PL" sz="1350" dirty="0" err="1" smtClean="0">
                <a:latin typeface="Calibri" panose="020F0502020204030204" pitchFamily="34" charset="0"/>
              </a:rPr>
              <a:t>Steinhagen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err="1" smtClean="0">
                <a:latin typeface="Calibri" panose="020F0502020204030204" pitchFamily="34" charset="0"/>
              </a:rPr>
              <a:t>TUDresden</a:t>
            </a:r>
            <a:r>
              <a:rPr lang="pl-PL" sz="1350" dirty="0" smtClean="0">
                <a:latin typeface="Calibri" panose="020F0502020204030204" pitchFamily="34" charset="0"/>
              </a:rPr>
              <a:t>, Niemcy,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>
                <a:latin typeface="Calibri" panose="020F0502020204030204" pitchFamily="34" charset="0"/>
              </a:rPr>
              <a:t>p</a:t>
            </a:r>
            <a:r>
              <a:rPr lang="pl-PL" sz="1350" dirty="0" smtClean="0">
                <a:latin typeface="Calibri" panose="020F0502020204030204" pitchFamily="34" charset="0"/>
              </a:rPr>
              <a:t>rof. </a:t>
            </a:r>
            <a:r>
              <a:rPr lang="pt-BR" sz="1350" dirty="0" smtClean="0">
                <a:latin typeface="Calibri" panose="020F0502020204030204" pitchFamily="34" charset="0"/>
              </a:rPr>
              <a:t>Albano </a:t>
            </a:r>
            <a:r>
              <a:rPr lang="pt-BR" sz="1350" dirty="0">
                <a:latin typeface="Calibri" panose="020F0502020204030204" pitchFamily="34" charset="0"/>
              </a:rPr>
              <a:t>Vicente Lopes Ferreira </a:t>
            </a:r>
            <a:r>
              <a:rPr lang="pl-PL" sz="1350" dirty="0" smtClean="0">
                <a:latin typeface="Calibri" panose="020F0502020204030204" pitchFamily="34" charset="0"/>
              </a:rPr>
              <a:t>, </a:t>
            </a:r>
            <a:r>
              <a:rPr lang="pt-BR" sz="1350" dirty="0" smtClean="0">
                <a:latin typeface="Calibri" panose="020F0502020204030204" pitchFamily="34" charset="0"/>
              </a:rPr>
              <a:t>Eliete </a:t>
            </a:r>
            <a:r>
              <a:rPr lang="pt-BR" sz="1350" dirty="0">
                <a:latin typeface="Calibri" panose="020F0502020204030204" pitchFamily="34" charset="0"/>
              </a:rPr>
              <a:t>Maria </a:t>
            </a:r>
            <a:r>
              <a:rPr lang="pt-BR" sz="1350" dirty="0" smtClean="0">
                <a:latin typeface="Calibri" panose="020F0502020204030204" pitchFamily="34" charset="0"/>
              </a:rPr>
              <a:t>Venâncio</a:t>
            </a:r>
            <a:r>
              <a:rPr lang="pl-PL" sz="1350" dirty="0" smtClean="0">
                <a:latin typeface="Calibri" panose="020F0502020204030204" pitchFamily="34" charset="0"/>
              </a:rPr>
              <a:t>, </a:t>
            </a:r>
            <a:r>
              <a:rPr lang="pt-BR" sz="1350" dirty="0">
                <a:latin typeface="Calibri" panose="020F0502020204030204" pitchFamily="34" charset="0"/>
              </a:rPr>
              <a:t>Universidade Katyavala </a:t>
            </a:r>
            <a:r>
              <a:rPr lang="pt-BR" sz="1350" dirty="0" smtClean="0">
                <a:latin typeface="Calibri" panose="020F0502020204030204" pitchFamily="34" charset="0"/>
              </a:rPr>
              <a:t>Bwila</a:t>
            </a:r>
            <a:r>
              <a:rPr lang="pl-PL" sz="1350" dirty="0" smtClean="0">
                <a:latin typeface="Calibri" panose="020F0502020204030204" pitchFamily="34" charset="0"/>
              </a:rPr>
              <a:t>, Angola,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 smtClean="0">
                <a:latin typeface="Calibri" panose="020F0502020204030204" pitchFamily="34" charset="0"/>
              </a:rPr>
              <a:t>prof</a:t>
            </a:r>
            <a:r>
              <a:rPr lang="pl-PL" sz="1350" dirty="0">
                <a:latin typeface="Calibri" panose="020F0502020204030204" pitchFamily="34" charset="0"/>
              </a:rPr>
              <a:t>. </a:t>
            </a:r>
            <a:r>
              <a:rPr lang="pl-PL" sz="1350" dirty="0" err="1">
                <a:latin typeface="Calibri" panose="020F0502020204030204" pitchFamily="34" charset="0"/>
              </a:rPr>
              <a:t>Svitlana</a:t>
            </a: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err="1" smtClean="0">
                <a:latin typeface="Calibri" panose="020F0502020204030204" pitchFamily="34" charset="0"/>
              </a:rPr>
              <a:t>Sivitska</a:t>
            </a:r>
            <a:r>
              <a:rPr lang="pl-PL" sz="1350" dirty="0">
                <a:latin typeface="Calibri" panose="020F0502020204030204" pitchFamily="34" charset="0"/>
              </a:rPr>
              <a:t>, </a:t>
            </a:r>
            <a:r>
              <a:rPr lang="pl-PL" sz="1350" dirty="0" err="1">
                <a:latin typeface="Calibri" panose="020F0502020204030204" pitchFamily="34" charset="0"/>
              </a:rPr>
              <a:t>Poltava</a:t>
            </a: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err="1">
                <a:latin typeface="Calibri" panose="020F0502020204030204" pitchFamily="34" charset="0"/>
              </a:rPr>
              <a:t>National</a:t>
            </a:r>
            <a:r>
              <a:rPr lang="pl-PL" sz="1350" dirty="0">
                <a:latin typeface="Calibri" panose="020F0502020204030204" pitchFamily="34" charset="0"/>
              </a:rPr>
              <a:t> Technical </a:t>
            </a:r>
            <a:r>
              <a:rPr lang="pl-PL" sz="1350" dirty="0" err="1">
                <a:latin typeface="Calibri" panose="020F0502020204030204" pitchFamily="34" charset="0"/>
              </a:rPr>
              <a:t>Yuri</a:t>
            </a: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err="1">
                <a:latin typeface="Calibri" panose="020F0502020204030204" pitchFamily="34" charset="0"/>
              </a:rPr>
              <a:t>Kondratyuk</a:t>
            </a:r>
            <a:r>
              <a:rPr lang="pl-PL" sz="1350" dirty="0">
                <a:latin typeface="Calibri" panose="020F0502020204030204" pitchFamily="34" charset="0"/>
              </a:rPr>
              <a:t> </a:t>
            </a:r>
            <a:r>
              <a:rPr lang="pl-PL" sz="1350" dirty="0" smtClean="0">
                <a:latin typeface="Calibri" panose="020F0502020204030204" pitchFamily="34" charset="0"/>
              </a:rPr>
              <a:t>University, Ukraina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50" dirty="0" smtClean="0">
                <a:latin typeface="Calibri" panose="020F0502020204030204" pitchFamily="34" charset="0"/>
              </a:rPr>
              <a:t>p</a:t>
            </a:r>
            <a:r>
              <a:rPr lang="en-US" sz="1350" dirty="0" err="1" smtClean="0">
                <a:latin typeface="Calibri" panose="020F0502020204030204" pitchFamily="34" charset="0"/>
              </a:rPr>
              <a:t>rof</a:t>
            </a:r>
            <a:r>
              <a:rPr lang="en-US" sz="1350" dirty="0">
                <a:latin typeface="Calibri" panose="020F0502020204030204" pitchFamily="34" charset="0"/>
              </a:rPr>
              <a:t>. </a:t>
            </a:r>
            <a:r>
              <a:rPr lang="en-US" sz="1350" dirty="0" smtClean="0">
                <a:latin typeface="Calibri" panose="020F0502020204030204" pitchFamily="34" charset="0"/>
              </a:rPr>
              <a:t>W</a:t>
            </a:r>
            <a:r>
              <a:rPr lang="pl-PL" sz="1350" dirty="0" err="1" smtClean="0">
                <a:latin typeface="Calibri" panose="020F0502020204030204" pitchFamily="34" charset="0"/>
              </a:rPr>
              <a:t>ang</a:t>
            </a:r>
            <a:r>
              <a:rPr lang="en-US" sz="1350" dirty="0" smtClean="0">
                <a:latin typeface="Calibri" panose="020F0502020204030204" pitchFamily="34" charset="0"/>
              </a:rPr>
              <a:t> </a:t>
            </a:r>
            <a:r>
              <a:rPr lang="en-US" sz="1350" dirty="0" err="1" smtClean="0">
                <a:latin typeface="Calibri" panose="020F0502020204030204" pitchFamily="34" charset="0"/>
              </a:rPr>
              <a:t>Dunqiu</a:t>
            </a:r>
            <a:r>
              <a:rPr lang="en-US" sz="1350" dirty="0" smtClean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p</a:t>
            </a:r>
            <a:r>
              <a:rPr lang="en-US" sz="1350" dirty="0" err="1" smtClean="0">
                <a:latin typeface="Calibri" panose="020F0502020204030204" pitchFamily="34" charset="0"/>
              </a:rPr>
              <a:t>rof</a:t>
            </a:r>
            <a:r>
              <a:rPr lang="en-US" sz="1350" dirty="0">
                <a:latin typeface="Calibri" panose="020F0502020204030204" pitchFamily="34" charset="0"/>
              </a:rPr>
              <a:t>. </a:t>
            </a:r>
            <a:r>
              <a:rPr lang="en-US" sz="1350" dirty="0" smtClean="0">
                <a:latin typeface="Calibri" panose="020F0502020204030204" pitchFamily="34" charset="0"/>
              </a:rPr>
              <a:t>W</a:t>
            </a:r>
            <a:r>
              <a:rPr lang="pl-PL" sz="1350" dirty="0" err="1" smtClean="0">
                <a:latin typeface="Calibri" panose="020F0502020204030204" pitchFamily="34" charset="0"/>
              </a:rPr>
              <a:t>ang</a:t>
            </a:r>
            <a:r>
              <a:rPr lang="en-US" sz="1350" dirty="0" smtClean="0">
                <a:latin typeface="Calibri" panose="020F0502020204030204" pitchFamily="34" charset="0"/>
              </a:rPr>
              <a:t> </a:t>
            </a:r>
            <a:r>
              <a:rPr lang="en-US" sz="1350" dirty="0" err="1">
                <a:latin typeface="Calibri" panose="020F0502020204030204" pitchFamily="34" charset="0"/>
              </a:rPr>
              <a:t>Linjiang</a:t>
            </a:r>
            <a:r>
              <a:rPr lang="en-US" sz="1350" dirty="0">
                <a:latin typeface="Calibri" panose="020F0502020204030204" pitchFamily="34" charset="0"/>
              </a:rPr>
              <a:t>, </a:t>
            </a:r>
            <a:r>
              <a:rPr lang="pl-PL" sz="1350" dirty="0" smtClean="0">
                <a:latin typeface="Calibri" panose="020F0502020204030204" pitchFamily="34" charset="0"/>
              </a:rPr>
              <a:t>p</a:t>
            </a:r>
            <a:r>
              <a:rPr lang="en-US" sz="1350" dirty="0" err="1" smtClean="0">
                <a:latin typeface="Calibri" panose="020F0502020204030204" pitchFamily="34" charset="0"/>
              </a:rPr>
              <a:t>rof</a:t>
            </a:r>
            <a:r>
              <a:rPr lang="en-US" sz="1350" dirty="0">
                <a:latin typeface="Calibri" panose="020F0502020204030204" pitchFamily="34" charset="0"/>
              </a:rPr>
              <a:t>. </a:t>
            </a:r>
            <a:r>
              <a:rPr lang="en-US" sz="1350" dirty="0" smtClean="0">
                <a:latin typeface="Calibri" panose="020F0502020204030204" pitchFamily="34" charset="0"/>
              </a:rPr>
              <a:t>X</a:t>
            </a:r>
            <a:r>
              <a:rPr lang="pl-PL" sz="1350" dirty="0" err="1" smtClean="0">
                <a:latin typeface="Calibri" panose="020F0502020204030204" pitchFamily="34" charset="0"/>
              </a:rPr>
              <a:t>iong</a:t>
            </a:r>
            <a:r>
              <a:rPr lang="en-US" sz="1350" dirty="0" smtClean="0">
                <a:latin typeface="Calibri" panose="020F0502020204030204" pitchFamily="34" charset="0"/>
              </a:rPr>
              <a:t> </a:t>
            </a:r>
            <a:r>
              <a:rPr lang="en-US" sz="1350" dirty="0">
                <a:latin typeface="Calibri" panose="020F0502020204030204" pitchFamily="34" charset="0"/>
              </a:rPr>
              <a:t>Bin, </a:t>
            </a:r>
            <a:r>
              <a:rPr lang="pl-PL" sz="1350" dirty="0">
                <a:latin typeface="Calibri" panose="020F0502020204030204" pitchFamily="34" charset="0"/>
              </a:rPr>
              <a:t>p</a:t>
            </a:r>
            <a:r>
              <a:rPr lang="en-US" sz="1350" dirty="0" err="1" smtClean="0">
                <a:latin typeface="Calibri" panose="020F0502020204030204" pitchFamily="34" charset="0"/>
              </a:rPr>
              <a:t>rof</a:t>
            </a:r>
            <a:r>
              <a:rPr lang="en-US" sz="1350" dirty="0">
                <a:latin typeface="Calibri" panose="020F0502020204030204" pitchFamily="34" charset="0"/>
              </a:rPr>
              <a:t>. </a:t>
            </a:r>
            <a:r>
              <a:rPr lang="en-US" sz="1350" dirty="0" smtClean="0">
                <a:latin typeface="Calibri" panose="020F0502020204030204" pitchFamily="34" charset="0"/>
              </a:rPr>
              <a:t>LI </a:t>
            </a:r>
            <a:r>
              <a:rPr lang="en-US" sz="1350" dirty="0" err="1" smtClean="0">
                <a:latin typeface="Calibri" panose="020F0502020204030204" pitchFamily="34" charset="0"/>
              </a:rPr>
              <a:t>Jingwen</a:t>
            </a:r>
            <a:r>
              <a:rPr lang="pl-PL" sz="1350" dirty="0" smtClean="0">
                <a:latin typeface="Calibri" panose="020F0502020204030204" pitchFamily="34" charset="0"/>
              </a:rPr>
              <a:t>, </a:t>
            </a:r>
            <a:r>
              <a:rPr lang="pl-PL" sz="1350" dirty="0" err="1" smtClean="0">
                <a:latin typeface="Calibri" panose="020F0502020204030204" pitchFamily="34" charset="0"/>
              </a:rPr>
              <a:t>Guilin</a:t>
            </a:r>
            <a:r>
              <a:rPr lang="pl-PL" sz="1350" dirty="0" smtClean="0">
                <a:latin typeface="Calibri" panose="020F0502020204030204" pitchFamily="34" charset="0"/>
              </a:rPr>
              <a:t> </a:t>
            </a:r>
            <a:r>
              <a:rPr lang="pl-PL" sz="1350" dirty="0">
                <a:latin typeface="Calibri" panose="020F0502020204030204" pitchFamily="34" charset="0"/>
              </a:rPr>
              <a:t>University of </a:t>
            </a:r>
            <a:r>
              <a:rPr lang="pl-PL" sz="1350" dirty="0" smtClean="0">
                <a:latin typeface="Calibri" panose="020F0502020204030204" pitchFamily="34" charset="0"/>
              </a:rPr>
              <a:t>Technology, Chiny, </a:t>
            </a:r>
            <a:endParaRPr lang="pl-PL" sz="1350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Z:\Materiały_Graficzne\!!!!!NEW\!zdjecia\ludzie-PWr\obcokrajowcy\WrUT Summer School\BSA20160613_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2" r="21424"/>
          <a:stretch/>
        </p:blipFill>
        <p:spPr bwMode="auto">
          <a:xfrm flipH="1">
            <a:off x="5220071" y="1348730"/>
            <a:ext cx="3797978" cy="53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63141" y="4833156"/>
            <a:ext cx="3829339" cy="1656184"/>
          </a:xfrm>
        </p:spPr>
        <p:txBody>
          <a:bodyPr/>
          <a:lstStyle/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</a:t>
            </a:r>
            <a:r>
              <a:rPr lang="pl-PL" sz="1400" dirty="0" err="1"/>
              <a:t>Matthew</a:t>
            </a:r>
            <a:r>
              <a:rPr lang="pl-PL" sz="1400" dirty="0"/>
              <a:t> S. </a:t>
            </a:r>
            <a:r>
              <a:rPr lang="pl-PL" sz="1400" dirty="0" err="1" smtClean="0"/>
              <a:t>Bogyo</a:t>
            </a:r>
            <a:r>
              <a:rPr lang="pl-PL" sz="1400" dirty="0" smtClean="0"/>
              <a:t> - </a:t>
            </a:r>
            <a:r>
              <a:rPr lang="pl-PL" sz="1400" dirty="0"/>
              <a:t>Stanford </a:t>
            </a:r>
            <a:r>
              <a:rPr lang="pl-PL" sz="1400" dirty="0" smtClean="0"/>
              <a:t>University (Stany Zjednoczone)</a:t>
            </a:r>
            <a:endParaRPr lang="pl-PL" sz="1400" dirty="0"/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David </a:t>
            </a:r>
            <a:r>
              <a:rPr lang="pl-PL" sz="1400" dirty="0" smtClean="0"/>
              <a:t>Siegmund </a:t>
            </a:r>
            <a:r>
              <a:rPr lang="pl-PL" sz="1400" dirty="0"/>
              <a:t>- Stanford University (Stany Zjednoczone</a:t>
            </a:r>
            <a:r>
              <a:rPr lang="pl-PL" sz="1400" dirty="0" smtClean="0"/>
              <a:t>)</a:t>
            </a:r>
            <a:endParaRPr lang="pl-PL" sz="1400" dirty="0"/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Philip </a:t>
            </a:r>
            <a:r>
              <a:rPr lang="pl-PL" sz="1400" dirty="0" err="1" smtClean="0"/>
              <a:t>Prewett</a:t>
            </a:r>
            <a:r>
              <a:rPr lang="pl-PL" sz="1400" dirty="0" smtClean="0"/>
              <a:t> - </a:t>
            </a:r>
            <a:r>
              <a:rPr lang="pl-PL" sz="1400" dirty="0"/>
              <a:t>University of </a:t>
            </a:r>
            <a:r>
              <a:rPr lang="pl-PL" sz="1400" dirty="0" smtClean="0"/>
              <a:t>Birmingham (Wielka Brytania)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err="1" smtClean="0"/>
              <a:t>Visiting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Professors</a:t>
            </a:r>
            <a:endParaRPr lang="pl-PL" sz="3600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>
          <a:xfrm>
            <a:off x="745311" y="980728"/>
            <a:ext cx="4050414" cy="508175"/>
          </a:xfrm>
          <a:solidFill>
            <a:srgbClr val="A7190E"/>
          </a:solidFill>
        </p:spPr>
        <p:txBody>
          <a:bodyPr/>
          <a:lstStyle/>
          <a:p>
            <a:r>
              <a:rPr lang="pl-PL" sz="1800" b="1" dirty="0" smtClean="0"/>
              <a:t>2016</a:t>
            </a:r>
            <a:endParaRPr lang="pl-PL" sz="1800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3"/>
          </p:nvPr>
        </p:nvSpPr>
        <p:spPr>
          <a:xfrm>
            <a:off x="5050490" y="4178526"/>
            <a:ext cx="4050414" cy="508175"/>
          </a:xfrm>
          <a:solidFill>
            <a:srgbClr val="A7190E"/>
          </a:solidFill>
        </p:spPr>
        <p:txBody>
          <a:bodyPr/>
          <a:lstStyle/>
          <a:p>
            <a:r>
              <a:rPr lang="pl-PL" sz="1800" b="1" dirty="0" smtClean="0"/>
              <a:t>2014</a:t>
            </a:r>
            <a:endParaRPr lang="pl-PL" sz="1800" b="1" dirty="0"/>
          </a:p>
        </p:txBody>
      </p:sp>
      <p:sp>
        <p:nvSpPr>
          <p:cNvPr id="7" name="Symbol zastępczy tekstu 4"/>
          <p:cNvSpPr txBox="1">
            <a:spLocks/>
          </p:cNvSpPr>
          <p:nvPr/>
        </p:nvSpPr>
        <p:spPr bwMode="auto">
          <a:xfrm>
            <a:off x="5072482" y="980728"/>
            <a:ext cx="4050414" cy="50817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/>
        </p:spPr>
        <p:txBody>
          <a:bodyPr vert="horz" wrap="square" lIns="108000" tIns="45720" rIns="108000" bIns="45720" numCol="1" anchor="ctr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sz="1800" b="1" kern="0" dirty="0" smtClean="0"/>
              <a:t>2015</a:t>
            </a:r>
            <a:endParaRPr lang="pl-PL" sz="1800" b="1" kern="0" dirty="0"/>
          </a:p>
        </p:txBody>
      </p:sp>
      <p:sp>
        <p:nvSpPr>
          <p:cNvPr id="8" name="Symbol zastępczy tekstu 4"/>
          <p:cNvSpPr txBox="1">
            <a:spLocks/>
          </p:cNvSpPr>
          <p:nvPr/>
        </p:nvSpPr>
        <p:spPr bwMode="auto">
          <a:xfrm>
            <a:off x="745311" y="4178527"/>
            <a:ext cx="4050414" cy="50817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/>
        </p:spPr>
        <p:txBody>
          <a:bodyPr vert="horz" wrap="square" lIns="108000" tIns="45720" rIns="108000" bIns="45720" numCol="1" anchor="ctr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sz="1800" b="1" kern="0" dirty="0" smtClean="0"/>
              <a:t>2013</a:t>
            </a:r>
            <a:endParaRPr lang="pl-PL" sz="1800" b="1" kern="0" dirty="0"/>
          </a:p>
        </p:txBody>
      </p:sp>
      <p:sp>
        <p:nvSpPr>
          <p:cNvPr id="10" name="Symbol zastępczy zawartości 1"/>
          <p:cNvSpPr txBox="1">
            <a:spLocks/>
          </p:cNvSpPr>
          <p:nvPr/>
        </p:nvSpPr>
        <p:spPr bwMode="auto">
          <a:xfrm>
            <a:off x="785741" y="4869160"/>
            <a:ext cx="405041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sv-SE" sz="1400" dirty="0"/>
              <a:t>prof. Zeev Baran </a:t>
            </a:r>
            <a:r>
              <a:rPr lang="pl-PL" sz="1400" dirty="0" smtClean="0"/>
              <a:t> - </a:t>
            </a:r>
            <a:r>
              <a:rPr lang="pl-PL" sz="1400" dirty="0"/>
              <a:t>Honorowy Konsul Generalny RP w Jerozolimie</a:t>
            </a:r>
            <a:endParaRPr lang="sv-SE" sz="1400" dirty="0"/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Patrick </a:t>
            </a:r>
            <a:r>
              <a:rPr lang="pl-PL" sz="1400" dirty="0" err="1" smtClean="0"/>
              <a:t>Dewilde</a:t>
            </a:r>
            <a:r>
              <a:rPr lang="pl-PL" sz="1400" dirty="0" smtClean="0"/>
              <a:t> – TU </a:t>
            </a:r>
            <a:r>
              <a:rPr lang="pl-PL" sz="1400" dirty="0" err="1" smtClean="0"/>
              <a:t>Munich</a:t>
            </a:r>
            <a:r>
              <a:rPr lang="pl-PL" sz="1400" dirty="0" smtClean="0"/>
              <a:t> (Niemcy)</a:t>
            </a:r>
            <a:endParaRPr lang="pl-PL" sz="1400" dirty="0"/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David </a:t>
            </a:r>
            <a:r>
              <a:rPr lang="pl-PL" sz="1400" dirty="0" smtClean="0"/>
              <a:t>Williams </a:t>
            </a:r>
            <a:r>
              <a:rPr lang="pl-PL" sz="1400" dirty="0"/>
              <a:t>- </a:t>
            </a:r>
            <a:r>
              <a:rPr lang="pl-PL" sz="1400" dirty="0" err="1"/>
              <a:t>Loughborough</a:t>
            </a:r>
            <a:r>
              <a:rPr lang="pl-PL" sz="1400" dirty="0"/>
              <a:t> </a:t>
            </a:r>
            <a:r>
              <a:rPr lang="pl-PL" sz="1400" dirty="0" smtClean="0"/>
              <a:t>University (Wielka Brytania)</a:t>
            </a:r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</a:t>
            </a:r>
            <a:r>
              <a:rPr lang="pl-PL" sz="1400" dirty="0"/>
              <a:t>. Bela </a:t>
            </a:r>
            <a:r>
              <a:rPr lang="pl-PL" sz="1400" dirty="0" err="1" smtClean="0"/>
              <a:t>Bollobas</a:t>
            </a:r>
            <a:r>
              <a:rPr lang="pl-PL" sz="1400" dirty="0" smtClean="0"/>
              <a:t> – University of Cambridge (Wielka Brytania)</a:t>
            </a:r>
            <a:endParaRPr lang="pl-PL" sz="1400" kern="0" dirty="0"/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5044493" y="1632919"/>
            <a:ext cx="3703971" cy="179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en-US" sz="1400" kern="0" dirty="0" smtClean="0"/>
              <a:t>prof. Syed A. M. </a:t>
            </a:r>
            <a:r>
              <a:rPr lang="en-US" sz="1400" kern="0" dirty="0" err="1" smtClean="0"/>
              <a:t>Tofail</a:t>
            </a:r>
            <a:r>
              <a:rPr lang="pl-PL" sz="1400" kern="0" dirty="0"/>
              <a:t> - University of </a:t>
            </a:r>
            <a:r>
              <a:rPr lang="pl-PL" sz="1400" kern="0" dirty="0" smtClean="0"/>
              <a:t>Limerick (Irlandia)</a:t>
            </a:r>
            <a:endParaRPr lang="en-US" sz="1400" kern="0" dirty="0" smtClean="0"/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kern="0" dirty="0" smtClean="0"/>
              <a:t>prof. Gerard Wysocki – </a:t>
            </a:r>
            <a:r>
              <a:rPr lang="pl-PL" sz="1400" kern="0" dirty="0" err="1" smtClean="0"/>
              <a:t>Princeton</a:t>
            </a:r>
            <a:r>
              <a:rPr lang="pl-PL" sz="1400" kern="0" dirty="0" smtClean="0"/>
              <a:t> University (Stany Zjednoczone)</a:t>
            </a:r>
          </a:p>
          <a:p>
            <a:pPr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kern="0" dirty="0" smtClean="0"/>
              <a:t>prof. Klaus R. </a:t>
            </a:r>
            <a:r>
              <a:rPr lang="pl-PL" sz="1400" kern="0" dirty="0" err="1" smtClean="0"/>
              <a:t>Kunzmann</a:t>
            </a:r>
            <a:r>
              <a:rPr lang="pl-PL" sz="1400" kern="0" dirty="0" smtClean="0"/>
              <a:t> - </a:t>
            </a:r>
            <a:r>
              <a:rPr lang="en-US" sz="1400" dirty="0"/>
              <a:t>Association of European Schools of Planning (AESOP)</a:t>
            </a:r>
            <a:endParaRPr lang="pl-PL" sz="1400" kern="0" dirty="0" smtClean="0"/>
          </a:p>
          <a:p>
            <a:pPr marL="0" indent="0">
              <a:buFontTx/>
              <a:buNone/>
            </a:pPr>
            <a:endParaRPr lang="pl-PL" sz="1400" kern="0" dirty="0"/>
          </a:p>
        </p:txBody>
      </p:sp>
      <p:sp>
        <p:nvSpPr>
          <p:cNvPr id="2" name="Prostokąt 1"/>
          <p:cNvSpPr/>
          <p:nvPr/>
        </p:nvSpPr>
        <p:spPr>
          <a:xfrm>
            <a:off x="782789" y="1632919"/>
            <a:ext cx="386121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36"/>
              </a:spcBef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en-US" sz="1400" kern="0" dirty="0" smtClean="0">
                <a:latin typeface="Calibri" panose="020F0502020204030204" pitchFamily="34" charset="0"/>
              </a:rPr>
              <a:t>prof</a:t>
            </a:r>
            <a:r>
              <a:rPr lang="en-US" sz="1400" kern="0" dirty="0">
                <a:latin typeface="Calibri" panose="020F0502020204030204" pitchFamily="34" charset="0"/>
              </a:rPr>
              <a:t>. </a:t>
            </a:r>
            <a:r>
              <a:rPr lang="en-US" sz="1400" kern="0" dirty="0" err="1">
                <a:latin typeface="Calibri" panose="020F0502020204030204" pitchFamily="34" charset="0"/>
              </a:rPr>
              <a:t>Victorino</a:t>
            </a:r>
            <a:r>
              <a:rPr lang="en-US" sz="1400" kern="0" dirty="0">
                <a:latin typeface="Calibri" panose="020F0502020204030204" pitchFamily="34" charset="0"/>
              </a:rPr>
              <a:t> </a:t>
            </a:r>
            <a:r>
              <a:rPr lang="en-US" sz="1400" kern="0" dirty="0" smtClean="0">
                <a:latin typeface="Calibri" panose="020F0502020204030204" pitchFamily="34" charset="0"/>
              </a:rPr>
              <a:t>Franco</a:t>
            </a:r>
            <a:r>
              <a:rPr lang="pl-PL" sz="1400" kern="0" dirty="0" smtClean="0">
                <a:latin typeface="Calibri" panose="020F0502020204030204" pitchFamily="34" charset="0"/>
              </a:rPr>
              <a:t> </a:t>
            </a:r>
            <a:r>
              <a:rPr lang="pl-PL" sz="1400" kern="0" dirty="0">
                <a:latin typeface="Calibri" panose="020F0502020204030204" pitchFamily="34" charset="0"/>
              </a:rPr>
              <a:t>– Universidad de </a:t>
            </a:r>
            <a:r>
              <a:rPr lang="pl-PL" sz="1400" kern="0" dirty="0" smtClean="0">
                <a:latin typeface="Calibri" panose="020F0502020204030204" pitchFamily="34" charset="0"/>
              </a:rPr>
              <a:t>Sevilla   (Hiszpania)</a:t>
            </a:r>
            <a:endParaRPr lang="en-US" sz="1400" kern="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336"/>
              </a:spcBef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kern="0" dirty="0" smtClean="0">
                <a:latin typeface="Calibri" panose="020F0502020204030204" pitchFamily="34" charset="0"/>
              </a:rPr>
              <a:t>prof</a:t>
            </a:r>
            <a:r>
              <a:rPr lang="pl-PL" sz="1400" kern="0" dirty="0">
                <a:latin typeface="Calibri" panose="020F0502020204030204" pitchFamily="34" charset="0"/>
              </a:rPr>
              <a:t>. Pedro </a:t>
            </a:r>
            <a:r>
              <a:rPr lang="pl-PL" sz="1400" kern="0" dirty="0" err="1" smtClean="0">
                <a:latin typeface="Calibri" panose="020F0502020204030204" pitchFamily="34" charset="0"/>
              </a:rPr>
              <a:t>Albertos</a:t>
            </a:r>
            <a:r>
              <a:rPr lang="pl-PL" sz="1400" kern="0" dirty="0" smtClean="0">
                <a:latin typeface="Calibri" panose="020F0502020204030204" pitchFamily="34" charset="0"/>
              </a:rPr>
              <a:t> </a:t>
            </a:r>
            <a:r>
              <a:rPr lang="pl-PL" sz="1400" kern="0" dirty="0">
                <a:latin typeface="Calibri" panose="020F0502020204030204" pitchFamily="34" charset="0"/>
              </a:rPr>
              <a:t>- </a:t>
            </a:r>
            <a:r>
              <a:rPr lang="pl-PL" sz="1400" kern="0" dirty="0" err="1">
                <a:latin typeface="Calibri" panose="020F0502020204030204" pitchFamily="34" charset="0"/>
              </a:rPr>
              <a:t>Universidad</a:t>
            </a:r>
            <a:r>
              <a:rPr lang="pl-PL" sz="1400" kern="0" dirty="0">
                <a:latin typeface="Calibri" panose="020F0502020204030204" pitchFamily="34" charset="0"/>
              </a:rPr>
              <a:t> </a:t>
            </a:r>
            <a:r>
              <a:rPr lang="pl-PL" sz="1400" kern="0" dirty="0" err="1">
                <a:latin typeface="Calibri" panose="020F0502020204030204" pitchFamily="34" charset="0"/>
              </a:rPr>
              <a:t>Politécnica</a:t>
            </a:r>
            <a:r>
              <a:rPr lang="pl-PL" sz="1400" kern="0" dirty="0">
                <a:latin typeface="Calibri" panose="020F0502020204030204" pitchFamily="34" charset="0"/>
              </a:rPr>
              <a:t> de </a:t>
            </a:r>
            <a:r>
              <a:rPr lang="pl-PL" sz="1400" kern="0" dirty="0" smtClean="0">
                <a:latin typeface="Calibri" panose="020F0502020204030204" pitchFamily="34" charset="0"/>
              </a:rPr>
              <a:t>Valencia (Hiszpania)</a:t>
            </a:r>
            <a:endParaRPr lang="pl-PL" sz="1400" kern="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336"/>
              </a:spcBef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Calibri" panose="020F0502020204030204" pitchFamily="34" charset="0"/>
              </a:rPr>
              <a:t>prof</a:t>
            </a:r>
            <a:r>
              <a:rPr lang="pl-PL" sz="1400" dirty="0">
                <a:latin typeface="Calibri" panose="020F0502020204030204" pitchFamily="34" charset="0"/>
              </a:rPr>
              <a:t>. </a:t>
            </a:r>
            <a:r>
              <a:rPr lang="pl-PL" sz="1400" dirty="0" err="1">
                <a:latin typeface="Calibri" panose="020F0502020204030204" pitchFamily="34" charset="0"/>
              </a:rPr>
              <a:t>Taufiq</a:t>
            </a:r>
            <a:r>
              <a:rPr lang="pl-PL" sz="1400" dirty="0">
                <a:latin typeface="Calibri" panose="020F0502020204030204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</a:rPr>
              <a:t>Choudhry</a:t>
            </a:r>
            <a:r>
              <a:rPr lang="pl-PL" sz="1400" dirty="0" smtClean="0">
                <a:latin typeface="Calibri" panose="020F0502020204030204" pitchFamily="34" charset="0"/>
              </a:rPr>
              <a:t> – University of </a:t>
            </a:r>
            <a:r>
              <a:rPr lang="pl-PL" sz="1400" dirty="0" err="1" smtClean="0">
                <a:latin typeface="Calibri" panose="020F0502020204030204" pitchFamily="34" charset="0"/>
              </a:rPr>
              <a:t>Southampton</a:t>
            </a:r>
            <a:r>
              <a:rPr lang="pl-PL" sz="1400" dirty="0" smtClean="0">
                <a:latin typeface="Calibri" panose="020F0502020204030204" pitchFamily="34" charset="0"/>
              </a:rPr>
              <a:t> (Wielka Brytania)</a:t>
            </a:r>
          </a:p>
          <a:p>
            <a:pPr marL="285750" indent="-285750">
              <a:spcBef>
                <a:spcPts val="336"/>
              </a:spcBef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Calibri" panose="020F0502020204030204" pitchFamily="34" charset="0"/>
              </a:rPr>
              <a:t>prof</a:t>
            </a:r>
            <a:r>
              <a:rPr lang="pl-PL" sz="1400" dirty="0">
                <a:latin typeface="Calibri" panose="020F0502020204030204" pitchFamily="34" charset="0"/>
              </a:rPr>
              <a:t>. </a:t>
            </a:r>
            <a:r>
              <a:rPr lang="pl-PL" sz="1400" dirty="0" err="1">
                <a:latin typeface="Calibri" panose="020F0502020204030204" pitchFamily="34" charset="0"/>
              </a:rPr>
              <a:t>Fionn</a:t>
            </a:r>
            <a:r>
              <a:rPr lang="pl-PL" sz="1400" dirty="0">
                <a:latin typeface="Calibri" panose="020F0502020204030204" pitchFamily="34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</a:rPr>
              <a:t>Stevenson – University of Sheffield (Wielka Brytania)</a:t>
            </a:r>
          </a:p>
          <a:p>
            <a:pPr marL="285750" indent="-285750">
              <a:spcBef>
                <a:spcPts val="336"/>
              </a:spcBef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</a:rPr>
              <a:t>prof</a:t>
            </a:r>
            <a:r>
              <a:rPr lang="pl-PL" sz="1400" dirty="0">
                <a:latin typeface="Calibri" panose="020F0502020204030204" pitchFamily="34" charset="0"/>
              </a:rPr>
              <a:t>. Stephan </a:t>
            </a:r>
            <a:r>
              <a:rPr lang="pl-PL" sz="1400" dirty="0" err="1" smtClean="0">
                <a:latin typeface="Calibri" panose="020F0502020204030204" pitchFamily="34" charset="0"/>
              </a:rPr>
              <a:t>Reitzenstein</a:t>
            </a:r>
            <a:r>
              <a:rPr lang="pl-PL" sz="1400" dirty="0" smtClean="0">
                <a:latin typeface="Calibri" panose="020F0502020204030204" pitchFamily="34" charset="0"/>
              </a:rPr>
              <a:t> – TU Berlin (Niemcy)</a:t>
            </a:r>
            <a:endParaRPr lang="pl-PL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0032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 smtClean="0"/>
              <a:t>Międzynarodowa wymiana pracowników</a:t>
            </a:r>
            <a:endParaRPr lang="pl-PL" b="1" dirty="0"/>
          </a:p>
        </p:txBody>
      </p:sp>
      <p:graphicFrame>
        <p:nvGraphicFramePr>
          <p:cNvPr id="5" name="Symbol zastępczy zawartości 3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738257924"/>
              </p:ext>
            </p:extLst>
          </p:nvPr>
        </p:nvGraphicFramePr>
        <p:xfrm>
          <a:off x="900302" y="1196751"/>
          <a:ext cx="3311658" cy="466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l"/>
                      <a:r>
                        <a:rPr lang="pl-PL" sz="1400" b="1" dirty="0" smtClean="0">
                          <a:latin typeface="Calibri" panose="020F0502020204030204" pitchFamily="34" charset="0"/>
                        </a:rPr>
                        <a:t>Cele </a:t>
                      </a:r>
                      <a:r>
                        <a:rPr lang="pl-PL" sz="14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mobilności pracowników</a:t>
                      </a:r>
                      <a:endParaRPr lang="pl-PL" sz="1400" b="1" dirty="0">
                        <a:latin typeface="Calibri" panose="020F0502020204030204" pitchFamily="34" charset="0"/>
                      </a:endParaRPr>
                    </a:p>
                  </a:txBody>
                  <a:tcPr marL="37588" marR="37588"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latin typeface="Calibri" panose="020F0502020204030204" pitchFamily="34" charset="0"/>
                        </a:rPr>
                        <a:t>Liczba wyjazdów</a:t>
                      </a:r>
                      <a:endParaRPr lang="pl-PL" sz="1400" b="1" dirty="0">
                        <a:latin typeface="Calibri" panose="020F0502020204030204" pitchFamily="34" charset="0"/>
                      </a:endParaRPr>
                    </a:p>
                  </a:txBody>
                  <a:tcPr marL="37588" marR="37588" anchor="ctr"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konferencje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1 170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konsultacje pozaumowne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121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6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konsultacje w ramach umowy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86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kontrakt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realizacja projektu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265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wykłady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inny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623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Ogółem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2 344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05" y="1196752"/>
            <a:ext cx="3939667" cy="2626444"/>
          </a:xfrm>
          <a:prstGeom prst="rect">
            <a:avLst/>
          </a:prstGeom>
        </p:spPr>
      </p:pic>
      <p:pic>
        <p:nvPicPr>
          <p:cNvPr id="5122" name="Picture 2" descr="Z:\Materiały_Graficzne\!!!!!NEW\!zdjecia\!_z_fotolii\ludzie-zebrania-wyklady-zarzadzanie\Fotolia_8652287_Subscription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05" y="1196752"/>
            <a:ext cx="3939665" cy="26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Materiały_Graficzne\!!!!!NEW\!zdjecia\!_z_fotolii\ludzie-zebrania-wyklady-zarzadzanie\Fotolia_41755138_Subscription_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/>
          <a:stretch/>
        </p:blipFill>
        <p:spPr bwMode="auto">
          <a:xfrm>
            <a:off x="4876960" y="3823196"/>
            <a:ext cx="3939667" cy="28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575" y="44624"/>
            <a:ext cx="4680521" cy="864096"/>
          </a:xfrm>
        </p:spPr>
        <p:txBody>
          <a:bodyPr/>
          <a:lstStyle/>
          <a:p>
            <a:r>
              <a:rPr lang="pl-PL" sz="3600" b="1" dirty="0" smtClean="0"/>
              <a:t>Wyjazdy studentów</a:t>
            </a:r>
            <a:endParaRPr lang="pl-PL" sz="3600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35422"/>
              </p:ext>
            </p:extLst>
          </p:nvPr>
        </p:nvGraphicFramePr>
        <p:xfrm>
          <a:off x="755576" y="968525"/>
          <a:ext cx="4896544" cy="318849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6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2014/2015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2015/2016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2016/2017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Erasmus+ </a:t>
                      </a: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Studia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smtClean="0">
                          <a:effectLst/>
                          <a:latin typeface="Calibri" panose="020F0502020204030204" pitchFamily="34" charset="0"/>
                        </a:rPr>
                        <a:t>243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272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252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Erasmus+ </a:t>
                      </a: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Praktyki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102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Exchange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smtClean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Erasmus </a:t>
                      </a:r>
                      <a:r>
                        <a:rPr lang="pl-PL" sz="1400" dirty="0" err="1" smtClean="0">
                          <a:effectLst/>
                          <a:latin typeface="Calibri" panose="020F0502020204030204" pitchFamily="34" charset="0"/>
                        </a:rPr>
                        <a:t>Mundus</a:t>
                      </a: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 Akcja</a:t>
                      </a:r>
                      <a:r>
                        <a:rPr lang="pl-PL" sz="1400" baseline="0" dirty="0" smtClean="0">
                          <a:effectLst/>
                          <a:latin typeface="Calibri" panose="020F0502020204030204" pitchFamily="34" charset="0"/>
                        </a:rPr>
                        <a:t> 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</a:rPr>
                        <a:t>double diploma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effectLst/>
                          <a:latin typeface="Calibri" panose="020F0502020204030204" pitchFamily="34" charset="0"/>
                        </a:rPr>
                        <a:t>335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effectLst/>
                          <a:latin typeface="Calibri" panose="020F0502020204030204" pitchFamily="34" charset="0"/>
                        </a:rPr>
                        <a:t>404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373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76959"/>
              </p:ext>
            </p:extLst>
          </p:nvPr>
        </p:nvGraphicFramePr>
        <p:xfrm>
          <a:off x="755575" y="4293096"/>
          <a:ext cx="4896545" cy="227119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6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34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Pozyskane fundusze </a:t>
                      </a: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72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Program Erasmus+</a:t>
                      </a:r>
                    </a:p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Edycja 2014/2015</a:t>
                      </a:r>
                      <a:endParaRPr lang="pl-PL" sz="14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KA103:</a:t>
                      </a:r>
                      <a:r>
                        <a:rPr lang="pl-PL" sz="1400" b="0" baseline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 </a:t>
                      </a:r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1 293 450 EUR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45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Program Erasmus+</a:t>
                      </a:r>
                    </a:p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Edycja 2015/2016</a:t>
                      </a:r>
                      <a:endParaRPr lang="pl-PL" sz="14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KA103: 981 300 EUR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KA107: 725 805 EUR </a:t>
                      </a:r>
                      <a:endParaRPr lang="pl-PL" sz="1400" b="0" dirty="0"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345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Program Erasmus+</a:t>
                      </a:r>
                    </a:p>
                    <a:p>
                      <a:r>
                        <a:rPr lang="pl-PL" sz="1400" b="1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Edycja 2016/2017</a:t>
                      </a:r>
                      <a:endParaRPr lang="pl-PL" sz="14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KA103: 1 242 425 EUR</a:t>
                      </a:r>
                    </a:p>
                    <a:p>
                      <a:pPr algn="r"/>
                      <a:r>
                        <a:rPr lang="pl-PL" sz="1400" b="0" dirty="0" smtClean="0">
                          <a:latin typeface="Calibri" panose="020F0502020204030204" pitchFamily="34" charset="0"/>
                          <a:cs typeface="Traditional Arabic" panose="02020603050405020304" pitchFamily="18" charset="-78"/>
                        </a:rPr>
                        <a:t>KA107: 657 800 EUR</a:t>
                      </a:r>
                      <a:endParaRPr lang="pl-PL" sz="1400" b="0" dirty="0">
                        <a:latin typeface="Calibri" panose="020F050202020403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507" name="Picture 3" descr="Z:\Materiały_Graficzne\!!!!!NEW\!zdjecia\wroclaw-polska_swiat\swiat\londyn\ELU_07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7284"/>
          <a:stretch/>
        </p:blipFill>
        <p:spPr bwMode="auto">
          <a:xfrm>
            <a:off x="5780780" y="968525"/>
            <a:ext cx="3244220" cy="18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Z:\Materiały_Graficzne\!!!!!NEW\!zdjecia\wroclaw-polska_swiat\swiat\grecja\ELA_84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 bwMode="auto">
          <a:xfrm>
            <a:off x="5780780" y="2839367"/>
            <a:ext cx="3244220" cy="18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Z:\Materiały_Graficzne\!!!!!NEW\!zdjecia\wroclaw-polska_swiat\swiat\islandia\ELU_18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 r="412"/>
          <a:stretch/>
        </p:blipFill>
        <p:spPr bwMode="auto">
          <a:xfrm>
            <a:off x="5780781" y="4710209"/>
            <a:ext cx="3244220" cy="18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5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575" y="260648"/>
            <a:ext cx="8262475" cy="864096"/>
          </a:xfrm>
        </p:spPr>
        <p:txBody>
          <a:bodyPr/>
          <a:lstStyle/>
          <a:p>
            <a:r>
              <a:rPr lang="pl-PL" sz="3600" b="1" dirty="0" smtClean="0"/>
              <a:t>Przyjazdy studentów</a:t>
            </a:r>
            <a:endParaRPr lang="pl-PL" sz="3600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439235"/>
              </p:ext>
            </p:extLst>
          </p:nvPr>
        </p:nvGraphicFramePr>
        <p:xfrm>
          <a:off x="899592" y="1196752"/>
          <a:ext cx="5184576" cy="324865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2014/2015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2015/2016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2016/2017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Erasmus+ KA103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259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290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324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Erasmus+ KA107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Trwa nabór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Exchange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47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</a:rPr>
                        <a:t>Erasmus </a:t>
                      </a:r>
                      <a:r>
                        <a:rPr lang="pl-PL" sz="1400" dirty="0" err="1" smtClean="0">
                          <a:effectLst/>
                          <a:latin typeface="Calibri" panose="020F0502020204030204" pitchFamily="34" charset="0"/>
                        </a:rPr>
                        <a:t>Mundus</a:t>
                      </a: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 Akcja 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Summer</a:t>
                      </a: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Schools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95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178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Trwa</a:t>
                      </a:r>
                      <a:r>
                        <a:rPr lang="pl-PL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nabór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 smtClean="0">
                          <a:effectLst/>
                          <a:latin typeface="Calibri" panose="020F0502020204030204" pitchFamily="34" charset="0"/>
                        </a:rPr>
                        <a:t>double</a:t>
                      </a: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Calibri" panose="020F0502020204030204" pitchFamily="34" charset="0"/>
                        </a:rPr>
                        <a:t>diploma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000"/>
                        </a:spcAft>
                      </a:pP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390</a:t>
                      </a:r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000"/>
                        </a:spcAft>
                      </a:pP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592</a:t>
                      </a:r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000"/>
                        </a:spcAft>
                      </a:pP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383</a:t>
                      </a:r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218" name="Picture 2" descr="Z:\Materiały_Graficzne\!!!!!NEW\!zdjecia\ludzie-PWr\obcokrajowcy\2012.05.17 Erasmus Politechnika\BSA20120518_2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9833"/>
          <a:stretch/>
        </p:blipFill>
        <p:spPr bwMode="auto">
          <a:xfrm>
            <a:off x="903404" y="4529628"/>
            <a:ext cx="5155050" cy="21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Materiały_Graficzne\!!!!!NEW\!zdjecia\ludzie-PWr\obcokrajowcy\studenci_z_Indii2015\BSA20150723_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289"/>
          <a:stretch/>
        </p:blipFill>
        <p:spPr bwMode="auto">
          <a:xfrm flipH="1">
            <a:off x="6102614" y="1196752"/>
            <a:ext cx="2933882" cy="54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Informatyzacja Uczelni</a:t>
            </a:r>
            <a:endParaRPr lang="pl-PL" sz="3600" b="1" dirty="0"/>
          </a:p>
        </p:txBody>
      </p:sp>
      <p:sp>
        <p:nvSpPr>
          <p:cNvPr id="3" name="Prostokąt 2"/>
          <p:cNvSpPr/>
          <p:nvPr/>
        </p:nvSpPr>
        <p:spPr>
          <a:xfrm>
            <a:off x="756000" y="972000"/>
            <a:ext cx="8280000" cy="324000"/>
          </a:xfrm>
          <a:prstGeom prst="rect">
            <a:avLst/>
          </a:prstGeom>
          <a:solidFill>
            <a:srgbClr val="A7190E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buClr>
                <a:srgbClr val="9F250D"/>
              </a:buClr>
            </a:pPr>
            <a:r>
              <a:rPr lang="pl-PL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Zintegrowany System Informatyczny (TETA.EDU)</a:t>
            </a:r>
            <a:endParaRPr lang="pl-PL" sz="1600" b="1" i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Symbol zastępczy zawartości 1"/>
          <p:cNvSpPr>
            <a:spLocks noGrp="1"/>
          </p:cNvSpPr>
          <p:nvPr>
            <p:ph sz="half" idx="1"/>
          </p:nvPr>
        </p:nvSpPr>
        <p:spPr>
          <a:xfrm>
            <a:off x="755575" y="1412776"/>
            <a:ext cx="8262476" cy="936104"/>
          </a:xfrm>
        </p:spPr>
        <p:txBody>
          <a:bodyPr>
            <a:normAutofit/>
          </a:bodyPr>
          <a:lstStyle/>
          <a:p>
            <a:pPr marL="627063" lvl="1" indent="-277813">
              <a:buFont typeface="Wingdings" panose="05000000000000000000" pitchFamily="2" charset="2"/>
              <a:buChar char="ü"/>
            </a:pPr>
            <a:r>
              <a:rPr lang="pl-PL" sz="1900" dirty="0" smtClean="0"/>
              <a:t>start </a:t>
            </a:r>
            <a:r>
              <a:rPr lang="pl-PL" sz="1900" dirty="0"/>
              <a:t>produkcyjny systemu ZSI na całej uczelni </a:t>
            </a:r>
            <a:r>
              <a:rPr lang="pl-PL" sz="1900" dirty="0" smtClean="0"/>
              <a:t>– styczeń </a:t>
            </a:r>
            <a:r>
              <a:rPr lang="pl-PL" sz="1900" dirty="0"/>
              <a:t>2016.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59539"/>
              </p:ext>
            </p:extLst>
          </p:nvPr>
        </p:nvGraphicFramePr>
        <p:xfrm>
          <a:off x="899592" y="5949280"/>
          <a:ext cx="7920880" cy="634261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5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Stan prawny:</a:t>
                      </a:r>
                      <a:endParaRPr lang="pl-PL" sz="1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0" anchor="ctr">
                    <a:solidFill>
                      <a:srgbClr val="B11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solidFill>
                            <a:srgbClr val="B11D09"/>
                          </a:solidFill>
                        </a:rPr>
                        <a:t>W związku z odstąpieniem od umowy uruchomiono system bez wszystkich funkcjonalności</a:t>
                      </a:r>
                      <a:endParaRPr lang="pl-PL" sz="1400" b="1" kern="1200" dirty="0">
                        <a:solidFill>
                          <a:srgbClr val="B11D0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746834" y="1772816"/>
            <a:ext cx="4896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277813">
              <a:buFont typeface="Wingdings" panose="05000000000000000000" pitchFamily="2" charset="2"/>
              <a:buChar char="ü"/>
            </a:pPr>
            <a:r>
              <a:rPr lang="pl-PL" dirty="0" smtClean="0">
                <a:latin typeface="Calibri" panose="020F0502020204030204" pitchFamily="34" charset="0"/>
              </a:rPr>
              <a:t>system </a:t>
            </a:r>
            <a:r>
              <a:rPr lang="pl-PL" dirty="0">
                <a:latin typeface="Calibri" panose="020F0502020204030204" pitchFamily="34" charset="0"/>
              </a:rPr>
              <a:t>uruchomiono w obszarach: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Kontroling </a:t>
            </a:r>
            <a:r>
              <a:rPr lang="pl-PL" dirty="0">
                <a:latin typeface="Calibri" panose="020F0502020204030204" pitchFamily="34" charset="0"/>
              </a:rPr>
              <a:t>i Budżetowanie (CO),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Finanse </a:t>
            </a:r>
            <a:r>
              <a:rPr lang="pl-PL" dirty="0">
                <a:latin typeface="Calibri" panose="020F0502020204030204" pitchFamily="34" charset="0"/>
              </a:rPr>
              <a:t>i Księgowość (FK),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Sprzedaż </a:t>
            </a:r>
            <a:r>
              <a:rPr lang="pl-PL" dirty="0">
                <a:latin typeface="Calibri" panose="020F0502020204030204" pitchFamily="34" charset="0"/>
              </a:rPr>
              <a:t>(FK-SP),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Logistyka </a:t>
            </a:r>
            <a:r>
              <a:rPr lang="pl-PL" dirty="0">
                <a:latin typeface="Calibri" panose="020F0502020204030204" pitchFamily="34" charset="0"/>
              </a:rPr>
              <a:t>(LG),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Środki </a:t>
            </a:r>
            <a:r>
              <a:rPr lang="pl-PL" dirty="0">
                <a:latin typeface="Calibri" panose="020F0502020204030204" pitchFamily="34" charset="0"/>
              </a:rPr>
              <a:t>Trwałe (MT),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Kadry </a:t>
            </a:r>
            <a:r>
              <a:rPr lang="pl-PL" dirty="0">
                <a:latin typeface="Calibri" panose="020F0502020204030204" pitchFamily="34" charset="0"/>
              </a:rPr>
              <a:t>i Płace (KP), </a:t>
            </a:r>
            <a:endParaRPr lang="pl-PL" dirty="0" smtClean="0">
              <a:latin typeface="Calibri" panose="020F0502020204030204" pitchFamily="34" charset="0"/>
            </a:endParaRPr>
          </a:p>
          <a:p>
            <a:pPr marL="1008062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Obsługa </a:t>
            </a:r>
            <a:r>
              <a:rPr lang="pl-PL" dirty="0">
                <a:latin typeface="Calibri" panose="020F0502020204030204" pitchFamily="34" charset="0"/>
              </a:rPr>
              <a:t>Projektów (OP). </a:t>
            </a:r>
            <a:endParaRPr lang="pl-PL" dirty="0" smtClean="0">
              <a:latin typeface="Calibri" panose="020F0502020204030204" pitchFamily="34" charset="0"/>
            </a:endParaRPr>
          </a:p>
          <a:p>
            <a:pPr marL="542925" lvl="1" indent="-277813">
              <a:buFont typeface="Wingdings" panose="05000000000000000000" pitchFamily="2" charset="2"/>
              <a:buChar char="ü"/>
            </a:pPr>
            <a:endParaRPr lang="pl-PL" sz="1200" dirty="0" smtClean="0">
              <a:latin typeface="Calibri" panose="020F0502020204030204" pitchFamily="34" charset="0"/>
            </a:endParaRPr>
          </a:p>
          <a:p>
            <a:pPr marL="542925" lvl="1" indent="-277813">
              <a:buFont typeface="Wingdings" panose="05000000000000000000" pitchFamily="2" charset="2"/>
              <a:buChar char="ü"/>
            </a:pPr>
            <a:r>
              <a:rPr lang="pl-PL" dirty="0" smtClean="0">
                <a:latin typeface="Calibri" panose="020F0502020204030204" pitchFamily="34" charset="0"/>
              </a:rPr>
              <a:t>do </a:t>
            </a:r>
            <a:r>
              <a:rPr lang="pl-PL" dirty="0">
                <a:latin typeface="Calibri" panose="020F0502020204030204" pitchFamily="34" charset="0"/>
              </a:rPr>
              <a:t>systemu mają dostęp wszyscy pracownicy PWr z dwóch poziomów logowania:</a:t>
            </a:r>
          </a:p>
          <a:p>
            <a:pPr marL="1008062" lvl="2" indent="-285750">
              <a:buFont typeface="Arial" panose="020B0604020202020204" pitchFamily="34" charset="0"/>
              <a:buChar char="•"/>
            </a:pPr>
            <a:endParaRPr lang="pl-PL" dirty="0" smtClean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63039" y="4757088"/>
            <a:ext cx="6395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alibri" panose="020F0502020204030204" pitchFamily="34" charset="0"/>
              </a:rPr>
              <a:t>serwer/pulpit </a:t>
            </a:r>
            <a:r>
              <a:rPr lang="pl-PL" dirty="0">
                <a:latin typeface="Calibri" panose="020F0502020204030204" pitchFamily="34" charset="0"/>
              </a:rPr>
              <a:t>zdalny,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</a:rPr>
              <a:t>portal www pod adresem </a:t>
            </a:r>
            <a:r>
              <a:rPr lang="pl-PL" dirty="0" smtClean="0">
                <a:latin typeface="Calibri" panose="020F0502020204030204" pitchFamily="34" charset="0"/>
              </a:rPr>
              <a:t/>
            </a:r>
            <a:br>
              <a:rPr lang="pl-PL" dirty="0" smtClean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https</a:t>
            </a:r>
            <a:r>
              <a:rPr lang="pl-PL" dirty="0">
                <a:latin typeface="Calibri" panose="020F0502020204030204" pitchFamily="34" charset="0"/>
              </a:rPr>
              <a:t>://portal-zsi.pwr.edu.pl/.</a:t>
            </a:r>
          </a:p>
        </p:txBody>
      </p:sp>
    </p:spTree>
    <p:extLst>
      <p:ext uri="{BB962C8B-B14F-4D97-AF65-F5344CB8AC3E}">
        <p14:creationId xmlns:p14="http://schemas.microsoft.com/office/powerpoint/2010/main" val="18458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Informatyzacja Uczelni</a:t>
            </a:r>
            <a:endParaRPr lang="pl-PL" sz="3600" b="1" dirty="0"/>
          </a:p>
        </p:txBody>
      </p:sp>
      <p:sp>
        <p:nvSpPr>
          <p:cNvPr id="3" name="Prostokąt 2"/>
          <p:cNvSpPr/>
          <p:nvPr/>
        </p:nvSpPr>
        <p:spPr>
          <a:xfrm>
            <a:off x="755999" y="972000"/>
            <a:ext cx="8280000" cy="324000"/>
          </a:xfrm>
          <a:prstGeom prst="rect">
            <a:avLst/>
          </a:prstGeom>
          <a:solidFill>
            <a:srgbClr val="B11D09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buClr>
                <a:srgbClr val="9F250D"/>
              </a:buClr>
            </a:pPr>
            <a:r>
              <a:rPr lang="pl-PL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Jednolity System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Obsługi Studenta: </a:t>
            </a:r>
            <a:r>
              <a:rPr lang="pl-PL" sz="16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utrzymanie </a:t>
            </a:r>
            <a:r>
              <a:rPr lang="pl-PL" sz="1600" b="1" i="1" dirty="0">
                <a:solidFill>
                  <a:schemeClr val="bg1"/>
                </a:solidFill>
                <a:latin typeface="Calibri" panose="020F0502020204030204" pitchFamily="34" charset="0"/>
              </a:rPr>
              <a:t>i eksploatacja </a:t>
            </a:r>
            <a:endParaRPr lang="pl-PL" sz="1600" b="1" i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347864" y="1432255"/>
            <a:ext cx="561662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solidFill>
                  <a:srgbClr val="B11D09"/>
                </a:solidFill>
                <a:latin typeface="Calibri" panose="020F0502020204030204" pitchFamily="34" charset="0"/>
              </a:rPr>
              <a:t>Eksploatacja w liczbach:</a:t>
            </a:r>
            <a:endParaRPr lang="pl-PL" sz="1600" b="1" dirty="0">
              <a:solidFill>
                <a:srgbClr val="B11D09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</a:rPr>
              <a:t>W </a:t>
            </a:r>
            <a:r>
              <a:rPr lang="pl-PL" sz="1400" b="1" dirty="0">
                <a:latin typeface="Calibri" panose="020F0502020204030204" pitchFamily="34" charset="0"/>
              </a:rPr>
              <a:t>roku </a:t>
            </a:r>
            <a:r>
              <a:rPr lang="pl-PL" sz="1400" b="1" dirty="0" smtClean="0">
                <a:latin typeface="Calibri" panose="020F0502020204030204" pitchFamily="34" charset="0"/>
              </a:rPr>
              <a:t>2016przy </a:t>
            </a:r>
            <a:r>
              <a:rPr lang="pl-PL" sz="1400" b="1" dirty="0">
                <a:latin typeface="Calibri" panose="020F0502020204030204" pitchFamily="34" charset="0"/>
              </a:rPr>
              <a:t>pomocy systemu JSOS obsłużono dwa nabory rekrutacyjne</a:t>
            </a:r>
            <a:r>
              <a:rPr lang="pl-PL" sz="1400" b="1" dirty="0" smtClean="0">
                <a:latin typeface="Calibri" panose="020F0502020204030204" pitchFamily="34" charset="0"/>
              </a:rPr>
              <a:t>:</a:t>
            </a:r>
          </a:p>
          <a:p>
            <a:pPr marL="542925" lvl="1" indent="-277813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anose="020F0502020204030204" pitchFamily="34" charset="0"/>
              </a:rPr>
              <a:t>nabór </a:t>
            </a:r>
            <a:r>
              <a:rPr lang="pl-PL" sz="1200" dirty="0">
                <a:latin typeface="Calibri" panose="020F0502020204030204" pitchFamily="34" charset="0"/>
              </a:rPr>
              <a:t>na semestr letni </a:t>
            </a:r>
            <a:r>
              <a:rPr lang="pl-PL" sz="1200" dirty="0" smtClean="0">
                <a:latin typeface="Calibri" panose="020F0502020204030204" pitchFamily="34" charset="0"/>
              </a:rPr>
              <a:t>2015/2016 </a:t>
            </a:r>
            <a:r>
              <a:rPr lang="pl-PL" sz="1200" dirty="0">
                <a:latin typeface="Calibri" panose="020F0502020204030204" pitchFamily="34" charset="0"/>
              </a:rPr>
              <a:t>(przyjęcia w lutym </a:t>
            </a:r>
            <a:r>
              <a:rPr lang="pl-PL" sz="1200" dirty="0" smtClean="0">
                <a:latin typeface="Calibri" panose="020F0502020204030204" pitchFamily="34" charset="0"/>
              </a:rPr>
              <a:t>2016) </a:t>
            </a:r>
          </a:p>
          <a:p>
            <a:pPr marL="542925" lvl="1" indent="-277813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anose="020F0502020204030204" pitchFamily="34" charset="0"/>
              </a:rPr>
              <a:t>nabór </a:t>
            </a:r>
            <a:r>
              <a:rPr lang="pl-PL" sz="1200" dirty="0">
                <a:latin typeface="Calibri" panose="020F0502020204030204" pitchFamily="34" charset="0"/>
              </a:rPr>
              <a:t>na semestr zimowy 2015/2016 (przyjęcia w lipcu i wrześniu </a:t>
            </a:r>
            <a:r>
              <a:rPr lang="pl-PL" sz="1200" dirty="0" smtClean="0">
                <a:latin typeface="Calibri" panose="020F0502020204030204" pitchFamily="34" charset="0"/>
              </a:rPr>
              <a:t>2016).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</a:rPr>
              <a:t>W </a:t>
            </a:r>
            <a:r>
              <a:rPr lang="pl-PL" sz="1400" b="1" dirty="0">
                <a:latin typeface="Calibri" panose="020F0502020204030204" pitchFamily="34" charset="0"/>
              </a:rPr>
              <a:t>ramach naborów obsłużono odpowiednio: </a:t>
            </a:r>
            <a:endParaRPr lang="pl-PL" sz="1400" b="1" dirty="0" smtClean="0">
              <a:latin typeface="Calibri" panose="020F0502020204030204" pitchFamily="34" charset="0"/>
            </a:endParaRPr>
          </a:p>
          <a:p>
            <a:pPr marL="542925" lvl="1" indent="-277813">
              <a:buClr>
                <a:srgbClr val="9F250D"/>
              </a:buClr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anose="020F0502020204030204" pitchFamily="34" charset="0"/>
              </a:rPr>
              <a:t>w </a:t>
            </a:r>
            <a:r>
              <a:rPr lang="pl-PL" sz="1200" dirty="0">
                <a:latin typeface="Calibri" panose="020F0502020204030204" pitchFamily="34" charset="0"/>
              </a:rPr>
              <a:t>rekrutacji zimowej 2015/2016 – 31 635 zgłoszeń kandydatów w tym 10 099 przyjętych.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200" u="sng" dirty="0"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08978" y="1412073"/>
            <a:ext cx="2134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 smtClean="0">
                <a:solidFill>
                  <a:srgbClr val="B11D09"/>
                </a:solidFill>
                <a:latin typeface="Calibri" panose="020F0502020204030204" pitchFamily="34" charset="0"/>
              </a:rPr>
              <a:t>Eksploatacja</a:t>
            </a:r>
            <a:endParaRPr lang="pl-PL" sz="1600" b="1" dirty="0">
              <a:solidFill>
                <a:srgbClr val="B11D09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</a:rPr>
              <a:t>System JSOS – obsługa masowa procesu dydaktyki i spraw studenckich</a:t>
            </a:r>
            <a:endParaRPr lang="pl-PL" sz="1400" b="1" dirty="0">
              <a:latin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56000" y="3276000"/>
            <a:ext cx="2925318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pl-PL" sz="1600" b="1" dirty="0">
                <a:solidFill>
                  <a:srgbClr val="B11D09"/>
                </a:solidFill>
                <a:latin typeface="Calibri" panose="020F0502020204030204" pitchFamily="34" charset="0"/>
              </a:rPr>
              <a:t>Przykładowe </a:t>
            </a:r>
            <a:r>
              <a:rPr lang="pl-PL" sz="1600" b="1" dirty="0" smtClean="0">
                <a:solidFill>
                  <a:srgbClr val="B11D09"/>
                </a:solidFill>
                <a:latin typeface="Calibri" panose="020F0502020204030204" pitchFamily="34" charset="0"/>
              </a:rPr>
              <a:t>liczby w obszarze </a:t>
            </a:r>
            <a:br>
              <a:rPr lang="pl-PL" sz="1600" b="1" dirty="0" smtClean="0">
                <a:solidFill>
                  <a:srgbClr val="B11D09"/>
                </a:solidFill>
                <a:latin typeface="Calibri" panose="020F0502020204030204" pitchFamily="34" charset="0"/>
              </a:rPr>
            </a:br>
            <a:r>
              <a:rPr lang="pl-PL" sz="1600" b="1" dirty="0" smtClean="0">
                <a:solidFill>
                  <a:srgbClr val="B11D09"/>
                </a:solidFill>
                <a:latin typeface="Calibri" panose="020F0502020204030204" pitchFamily="34" charset="0"/>
              </a:rPr>
              <a:t>finansowym eksploatacji:</a:t>
            </a:r>
            <a:endParaRPr lang="pl-PL" sz="1600" b="1" dirty="0">
              <a:solidFill>
                <a:srgbClr val="B11D0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56000" y="3852000"/>
            <a:ext cx="1910395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200" b="1" dirty="0" smtClean="0">
                <a:latin typeface="Calibri" panose="020F0502020204030204" pitchFamily="34" charset="0"/>
              </a:rPr>
              <a:t>Wypłaty stypendiów – 2016:</a:t>
            </a:r>
            <a:endParaRPr lang="pl-PL" sz="1200" b="1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225997"/>
              </p:ext>
            </p:extLst>
          </p:nvPr>
        </p:nvGraphicFramePr>
        <p:xfrm>
          <a:off x="751252" y="4176000"/>
          <a:ext cx="3615083" cy="61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4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effectLst/>
                          <a:latin typeface="Calibri" panose="020F0502020204030204" pitchFamily="34" charset="0"/>
                        </a:rPr>
                        <a:t>L.p</a:t>
                      </a: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400" b="1" noProof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noProof="0" dirty="0" smtClean="0">
                          <a:effectLst/>
                          <a:latin typeface="Calibri" panose="020F0502020204030204" pitchFamily="34" charset="0"/>
                        </a:rPr>
                        <a:t>Rok wypłaty</a:t>
                      </a:r>
                      <a:endParaRPr lang="pl-PL" sz="1000" b="1" noProof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400" b="1" noProof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noProof="0" dirty="0" smtClean="0">
                          <a:effectLst/>
                          <a:latin typeface="Calibri" panose="020F0502020204030204" pitchFamily="34" charset="0"/>
                        </a:rPr>
                        <a:t>Liczba wypłaconych</a:t>
                      </a:r>
                      <a:endParaRPr lang="pl-PL" sz="1000" b="1" noProof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400" b="1" noProof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noProof="0" dirty="0" smtClean="0">
                          <a:effectLst/>
                          <a:latin typeface="Calibri" panose="020F0502020204030204" pitchFamily="34" charset="0"/>
                        </a:rPr>
                        <a:t>Kwota wypłaconych</a:t>
                      </a:r>
                      <a:endParaRPr lang="pl-PL" sz="1000" b="1" noProof="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>
                    <a:solidFill>
                      <a:srgbClr val="B11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buFontTx/>
                        <a:buNone/>
                      </a:pPr>
                      <a:r>
                        <a:rPr lang="pl-PL" sz="11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72 082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971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43 268 152,86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29240"/>
              </p:ext>
            </p:extLst>
          </p:nvPr>
        </p:nvGraphicFramePr>
        <p:xfrm>
          <a:off x="756000" y="5328000"/>
          <a:ext cx="5370560" cy="100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009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 panose="020F0502020204030204" pitchFamily="34" charset="0"/>
                        </a:rPr>
                        <a:t>L.p.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36000">
                    <a:solidFill>
                      <a:srgbClr val="B11D0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 panose="020F0502020204030204" pitchFamily="34" charset="0"/>
                        </a:rPr>
                        <a:t>Rok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</a:rPr>
                        <a:t>kalendarzowy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36000">
                    <a:solidFill>
                      <a:srgbClr val="B11D0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Calibri" panose="020F0502020204030204" pitchFamily="34" charset="0"/>
                        </a:rPr>
                        <a:t>Typ </a:t>
                      </a:r>
                      <a:r>
                        <a:rPr lang="pl-PL" sz="1000" dirty="0">
                          <a:effectLst/>
                          <a:latin typeface="Calibri" panose="020F0502020204030204" pitchFamily="34" charset="0"/>
                        </a:rPr>
                        <a:t>sprawy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36000">
                    <a:solidFill>
                      <a:srgbClr val="B11D0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Liczba </a:t>
                      </a:r>
                      <a:r>
                        <a:rPr lang="pl-PL" sz="1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spraw </a:t>
                      </a:r>
                    </a:p>
                  </a:txBody>
                  <a:tcPr marL="44450" marR="44450" marT="36000" marB="36000">
                    <a:solidFill>
                      <a:srgbClr val="B11D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5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B11D09"/>
                          </a:solidFill>
                          <a:effectLst/>
                          <a:latin typeface="Calibri" panose="020F0502020204030204" pitchFamily="34" charset="0"/>
                        </a:rPr>
                        <a:t>zarejestrowanych</a:t>
                      </a:r>
                      <a:endParaRPr lang="pl-PL" sz="1100" b="1" dirty="0">
                        <a:solidFill>
                          <a:srgbClr val="B11D09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02F1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B11D09"/>
                          </a:solidFill>
                          <a:effectLst/>
                          <a:latin typeface="Calibri" panose="020F0502020204030204" pitchFamily="34" charset="0"/>
                        </a:rPr>
                        <a:t>rozpatrzonych</a:t>
                      </a:r>
                      <a:endParaRPr lang="pl-PL" sz="1100" b="1" dirty="0">
                        <a:solidFill>
                          <a:srgbClr val="B11D09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02F1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B11D09"/>
                          </a:solidFill>
                          <a:effectLst/>
                          <a:latin typeface="Calibri" panose="020F0502020204030204" pitchFamily="34" charset="0"/>
                        </a:rPr>
                        <a:t>wycofanych</a:t>
                      </a:r>
                      <a:endParaRPr lang="pl-PL" sz="1100" b="1" dirty="0">
                        <a:solidFill>
                          <a:srgbClr val="B11D09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02F1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11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Akademiki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3 819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2 698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761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0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11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Świadczenia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20 579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17 270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2 231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Prostokąt 11"/>
          <p:cNvSpPr/>
          <p:nvPr/>
        </p:nvSpPr>
        <p:spPr>
          <a:xfrm>
            <a:off x="756000" y="5040000"/>
            <a:ext cx="1758495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200" b="1" dirty="0" smtClean="0">
                <a:latin typeface="Calibri" panose="020F0502020204030204" pitchFamily="34" charset="0"/>
              </a:rPr>
              <a:t>Pomoc materialna – 2016:</a:t>
            </a:r>
            <a:endParaRPr lang="pl-PL" sz="1200" b="1" dirty="0">
              <a:latin typeface="Calibri" panose="020F050202020403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66643"/>
              </p:ext>
            </p:extLst>
          </p:nvPr>
        </p:nvGraphicFramePr>
        <p:xfrm>
          <a:off x="6336000" y="3456000"/>
          <a:ext cx="2700000" cy="8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L.p.</a:t>
                      </a: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Rok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akademicki</a:t>
                      </a:r>
                      <a:endParaRPr lang="pl-PL" sz="1000" b="1" kern="12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Semestr</a:t>
                      </a:r>
                      <a:endParaRPr lang="pl-PL" sz="1000" b="1" kern="12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Liczba zapisanych</a:t>
                      </a:r>
                      <a:endParaRPr lang="pl-PL" sz="1000" b="1" kern="12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9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2015/2016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Letni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3401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333 676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9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2016/2017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Zimowy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34010" indent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322 865</a:t>
                      </a:r>
                    </a:p>
                  </a:txBody>
                  <a:tcPr marL="44450" marR="44450" marT="0" marB="0" anchor="ctr">
                    <a:solidFill>
                      <a:schemeClr val="bg2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211883"/>
              </p:ext>
            </p:extLst>
          </p:nvPr>
        </p:nvGraphicFramePr>
        <p:xfrm>
          <a:off x="6300000" y="4680000"/>
          <a:ext cx="2664000" cy="8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L.p.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akademicki</a:t>
                      </a:r>
                      <a:endParaRPr lang="pl-PL" sz="1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Semestr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ocen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9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2015/2016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82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Zimowy</a:t>
                      </a: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0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34010" indent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402 214</a:t>
                      </a:r>
                      <a:endParaRPr lang="pl-PL" sz="10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9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2016/2017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82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Letni</a:t>
                      </a:r>
                      <a:endParaRPr lang="pl-PL" sz="10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34010" indent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383 372</a:t>
                      </a:r>
                      <a:endParaRPr lang="pl-PL" sz="10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Prostokąt 15"/>
          <p:cNvSpPr/>
          <p:nvPr/>
        </p:nvSpPr>
        <p:spPr>
          <a:xfrm>
            <a:off x="6336000" y="3168000"/>
            <a:ext cx="1908400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b="1" dirty="0" bmk="_Toc447984690">
                <a:latin typeface="Calibri" panose="020F0502020204030204" pitchFamily="34" charset="0"/>
              </a:rPr>
              <a:t>Zapisy – </a:t>
            </a:r>
            <a:r>
              <a:rPr lang="pl-PL" altLang="pl-PL" sz="1200" b="1" dirty="0" smtClean="0" bmk="_Toc447984690">
                <a:latin typeface="Calibri" panose="020F0502020204030204" pitchFamily="34" charset="0"/>
              </a:rPr>
              <a:t>2016:</a:t>
            </a:r>
            <a:endParaRPr lang="pl-PL" altLang="pl-PL" sz="1200" b="1" dirty="0" bmk="">
              <a:latin typeface="Calibri" panose="020F050202020403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336000" y="5616000"/>
            <a:ext cx="1531445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Clr>
                <a:srgbClr val="9F250D"/>
              </a:buClr>
            </a:pPr>
            <a:r>
              <a:rPr lang="pl-PL" altLang="pl-PL" sz="1200" b="1" dirty="0" smtClean="0" bmk="_Toc447984690">
                <a:latin typeface="Calibri" panose="020F0502020204030204" pitchFamily="34" charset="0"/>
              </a:rPr>
              <a:t>Dyplomowanie– 2016:</a:t>
            </a:r>
            <a:endParaRPr lang="pl-PL" altLang="pl-PL" sz="1200" b="1" dirty="0" bmk="">
              <a:latin typeface="Calibri" panose="020F050202020403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6336000" y="4392000"/>
            <a:ext cx="1326517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Clr>
                <a:srgbClr val="9F250D"/>
              </a:buClr>
            </a:pPr>
            <a:r>
              <a:rPr lang="pl-PL" altLang="pl-PL" sz="1200" b="1" dirty="0" bmk="_Toc447984690">
                <a:latin typeface="Calibri" panose="020F0502020204030204" pitchFamily="34" charset="0"/>
              </a:rPr>
              <a:t>Wpisy ocen – </a:t>
            </a:r>
            <a:r>
              <a:rPr lang="pl-PL" altLang="pl-PL" sz="1200" b="1" dirty="0" smtClean="0" bmk="_Toc447984690">
                <a:latin typeface="Calibri" panose="020F0502020204030204" pitchFamily="34" charset="0"/>
              </a:rPr>
              <a:t>2016:</a:t>
            </a:r>
            <a:endParaRPr lang="pl-PL" altLang="pl-PL" sz="1200" b="1" dirty="0" bmk="">
              <a:latin typeface="Calibri" panose="020F0502020204030204" pitchFamily="34" charset="0"/>
            </a:endParaRPr>
          </a:p>
        </p:txBody>
      </p:sp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97486"/>
              </p:ext>
            </p:extLst>
          </p:nvPr>
        </p:nvGraphicFramePr>
        <p:xfrm>
          <a:off x="6336000" y="5940000"/>
          <a:ext cx="2628000" cy="61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noProof="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L.p.</a:t>
                      </a: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noProof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Rok ukończenia</a:t>
                      </a:r>
                      <a:endParaRPr lang="pl-PL" sz="11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noProof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Liczba dyplomantów</a:t>
                      </a:r>
                      <a:endParaRPr lang="pl-PL" sz="11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36000" marB="0">
                    <a:solidFill>
                      <a:srgbClr val="B11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9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B11D09"/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7 664</a:t>
                      </a:r>
                      <a:endParaRPr lang="pl-PL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0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755576" y="102617"/>
            <a:ext cx="856070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0" hangingPunct="0"/>
            <a:r>
              <a:rPr lang="pl-PL" altLang="pl-PL" sz="3200" b="1" kern="0" dirty="0" smtClean="0"/>
              <a:t>Strategia Rozwoju Politechniki Wrocławskiej</a:t>
            </a:r>
            <a:endParaRPr lang="pl-PL" altLang="pl-PL" sz="3200" b="1" kern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3310"/>
            <a:ext cx="8136904" cy="562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9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78" y="2962786"/>
            <a:ext cx="4003006" cy="1114286"/>
          </a:xfrm>
          <a:prstGeom prst="rect">
            <a:avLst/>
          </a:prstGeom>
        </p:spPr>
      </p:pic>
      <p:sp>
        <p:nvSpPr>
          <p:cNvPr id="3" name="Tytuł 2"/>
          <p:cNvSpPr txBox="1">
            <a:spLocks/>
          </p:cNvSpPr>
          <p:nvPr/>
        </p:nvSpPr>
        <p:spPr bwMode="auto">
          <a:xfrm>
            <a:off x="692251" y="764704"/>
            <a:ext cx="8357933" cy="360040"/>
          </a:xfrm>
          <a:prstGeom prst="rect">
            <a:avLst/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altLang="pl-PL" sz="2000" dirty="0" smtClean="0">
                <a:solidFill>
                  <a:schemeClr val="bg1"/>
                </a:solidFill>
              </a:rPr>
              <a:t>Poziom realizacji Strategii Rozwoju - 2016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92252" y="4005064"/>
            <a:ext cx="8357932" cy="370077"/>
          </a:xfrm>
          <a:prstGeom prst="rect">
            <a:avLst/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indent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2pPr>
            <a:lvl3pPr indent="355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3pPr>
            <a:lvl4pPr indent="355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4pPr>
            <a:lvl5pPr indent="355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5pPr>
            <a:lvl6pPr marL="457200" indent="355600" fontAlgn="base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6pPr>
            <a:lvl7pPr marL="914400" indent="355600" fontAlgn="base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7pPr>
            <a:lvl8pPr marL="1371600" indent="355600" fontAlgn="base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8pPr>
            <a:lvl9pPr marL="1828800" indent="355600" fontAlgn="base">
              <a:spcBef>
                <a:spcPct val="0"/>
              </a:spcBef>
              <a:spcAft>
                <a:spcPct val="0"/>
              </a:spcAft>
              <a:defRPr sz="3200">
                <a:latin typeface="Trebuchet MS" pitchFamily="34" charset="0"/>
              </a:defRPr>
            </a:lvl9pPr>
          </a:lstStyle>
          <a:p>
            <a:r>
              <a:rPr lang="pl-PL" altLang="pl-PL" dirty="0" smtClean="0"/>
              <a:t>Dynamika realizacji Strategii Rozwoju w latach  2013 - 2016</a:t>
            </a:r>
            <a:endParaRPr lang="pl-PL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5" y="4437112"/>
            <a:ext cx="8259525" cy="23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Z:\DSU\STRATEGIA\KOMITET_STERUJĄCY\Lipiec_2017\grafiki_korekta\wykresy\Uczelnia\s21_2016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1" y="1052736"/>
            <a:ext cx="3477781" cy="289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:\DSU\STRATEGIA\KOMITET_STERUJĄCY\Lipiec_2017\grafiki_korekta\wykresy\Uczelnia\s21_2016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35" y="1268760"/>
            <a:ext cx="5896949" cy="16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92252" y="116632"/>
            <a:ext cx="835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 smtClean="0">
                <a:latin typeface="Calibri" panose="020F0502020204030204" pitchFamily="34" charset="0"/>
              </a:rPr>
              <a:t>Ocena </a:t>
            </a:r>
            <a:r>
              <a:rPr lang="pl-PL" altLang="pl-PL" sz="3200" b="1" dirty="0">
                <a:latin typeface="Calibri" panose="020F0502020204030204" pitchFamily="34" charset="0"/>
              </a:rPr>
              <a:t>poziomu realizacji Strategii </a:t>
            </a:r>
            <a:r>
              <a:rPr lang="pl-PL" altLang="pl-PL" sz="3200" b="1" dirty="0" smtClean="0">
                <a:latin typeface="Calibri" panose="020F0502020204030204" pitchFamily="34" charset="0"/>
              </a:rPr>
              <a:t>Rozwoju</a:t>
            </a:r>
            <a:endParaRPr lang="pl-PL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Finanse – przychody </a:t>
            </a:r>
          </a:p>
        </p:txBody>
      </p:sp>
      <p:graphicFrame>
        <p:nvGraphicFramePr>
          <p:cNvPr id="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76335"/>
              </p:ext>
            </p:extLst>
          </p:nvPr>
        </p:nvGraphicFramePr>
        <p:xfrm>
          <a:off x="1187624" y="1412776"/>
          <a:ext cx="7128791" cy="4680518"/>
        </p:xfrm>
        <a:graphic>
          <a:graphicData uri="http://schemas.openxmlformats.org/drawingml/2006/table">
            <a:tbl>
              <a:tblPr/>
              <a:tblGrid>
                <a:gridCol w="3148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14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Przychody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2014</a:t>
                      </a:r>
                      <a:endParaRPr lang="pl-PL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2015</a:t>
                      </a:r>
                      <a:endParaRPr lang="pl-PL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2016</a:t>
                      </a:r>
                      <a:endParaRPr lang="pl-PL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1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662 mln zł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701 </a:t>
                      </a:r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mln zł</a:t>
                      </a:r>
                      <a:endParaRPr lang="pl-PL" sz="1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645,6 mln zł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Struktura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67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dotacja dydaktyczna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54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8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opłaty za zajęcia dydaktyczne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93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inne dochody z działalności dydaktycznej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6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0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dotacja na badania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10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projekty badawcze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93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inne dochody z działalności badawczej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10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lokaty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10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pozostałe dochody własne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pl-PL" sz="1400" dirty="0">
                        <a:latin typeface="Calibri" panose="020F0502020204030204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pl-PL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4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Mienie Uczelni </a:t>
            </a:r>
            <a:endParaRPr lang="pl-PL" sz="3600" b="1" dirty="0"/>
          </a:p>
        </p:txBody>
      </p:sp>
      <p:sp>
        <p:nvSpPr>
          <p:cNvPr id="2" name="Prostokąt 1"/>
          <p:cNvSpPr/>
          <p:nvPr/>
        </p:nvSpPr>
        <p:spPr>
          <a:xfrm>
            <a:off x="870504" y="963888"/>
            <a:ext cx="4205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pl-PL" sz="1600" b="1" dirty="0">
                <a:latin typeface="Calibri" panose="020F0502020204030204" pitchFamily="34" charset="0"/>
              </a:rPr>
              <a:t>Stan posiadania</a:t>
            </a:r>
            <a:r>
              <a:rPr lang="pl-PL" sz="1600" b="1" dirty="0" smtClean="0">
                <a:latin typeface="Calibri" panose="020F0502020204030204" pitchFamily="34" charset="0"/>
              </a:rPr>
              <a:t>:</a:t>
            </a:r>
            <a:endParaRPr lang="pl-PL" sz="1600" b="1" dirty="0">
              <a:latin typeface="Calibri" panose="020F0502020204030204" pitchFamily="34" charset="0"/>
            </a:endParaRPr>
          </a:p>
          <a:p>
            <a:pPr marL="742950" lvl="1" indent="-285750" eaLnBrk="1" hangingPunct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libri" panose="020F0502020204030204" pitchFamily="34" charset="0"/>
              </a:rPr>
              <a:t>77,0273 ha</a:t>
            </a:r>
          </a:p>
          <a:p>
            <a:pPr marL="742950" lvl="1" indent="-285750" eaLnBrk="1" hangingPunct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libri" panose="020F0502020204030204" pitchFamily="34" charset="0"/>
              </a:rPr>
              <a:t>102 działki</a:t>
            </a:r>
          </a:p>
          <a:p>
            <a:pPr marL="742950" lvl="1" indent="-285750" eaLnBrk="1" hangingPunct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libri" panose="020F0502020204030204" pitchFamily="34" charset="0"/>
              </a:rPr>
              <a:t>188 obiektów, </a:t>
            </a:r>
            <a:r>
              <a:rPr lang="pl-PL" sz="1600" dirty="0" smtClean="0">
                <a:latin typeface="Calibri" panose="020F0502020204030204" pitchFamily="34" charset="0"/>
              </a:rPr>
              <a:t>w </a:t>
            </a:r>
            <a:r>
              <a:rPr lang="pl-PL" sz="1600" dirty="0">
                <a:latin typeface="Calibri" panose="020F0502020204030204" pitchFamily="34" charset="0"/>
              </a:rPr>
              <a:t>tym 18 w rejestrze konserwatora zabytków</a:t>
            </a:r>
          </a:p>
          <a:p>
            <a:pPr marL="742950" lvl="1" indent="-285750" eaLnBrk="1" hangingPunct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libri" panose="020F0502020204030204" pitchFamily="34" charset="0"/>
              </a:rPr>
              <a:t>uregulowany stan prawny </a:t>
            </a:r>
            <a:endParaRPr lang="pl-PL" sz="1600" dirty="0" smtClean="0">
              <a:latin typeface="Calibri" panose="020F0502020204030204" pitchFamily="34" charset="0"/>
            </a:endParaRPr>
          </a:p>
          <a:p>
            <a:pPr marL="742950" lvl="1" indent="-285750" eaLnBrk="1" hangingPunct="1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600" dirty="0">
              <a:latin typeface="Calibri" panose="020F0502020204030204" pitchFamily="34" charset="0"/>
            </a:endParaRPr>
          </a:p>
          <a:p>
            <a:r>
              <a:rPr lang="pl-PL" sz="1600" dirty="0">
                <a:latin typeface="Calibri" panose="020F0502020204030204" pitchFamily="34" charset="0"/>
              </a:rPr>
              <a:t>Sprzedano Ośrodek Wczasowo-Kolonijny </a:t>
            </a:r>
            <a:r>
              <a:rPr lang="pl-PL" sz="1600" dirty="0" smtClean="0">
                <a:latin typeface="Calibri" panose="020F0502020204030204" pitchFamily="34" charset="0"/>
              </a:rPr>
              <a:t/>
            </a:r>
            <a:br>
              <a:rPr lang="pl-PL" sz="1600" dirty="0" smtClean="0">
                <a:latin typeface="Calibri" panose="020F0502020204030204" pitchFamily="34" charset="0"/>
              </a:rPr>
            </a:br>
            <a:r>
              <a:rPr lang="pl-PL" sz="1600" dirty="0" smtClean="0">
                <a:latin typeface="Calibri" panose="020F0502020204030204" pitchFamily="34" charset="0"/>
              </a:rPr>
              <a:t>w </a:t>
            </a:r>
            <a:r>
              <a:rPr lang="pl-PL" sz="1600" dirty="0">
                <a:latin typeface="Calibri" panose="020F0502020204030204" pitchFamily="34" charset="0"/>
              </a:rPr>
              <a:t>Zapuście, gm. Olszyna Lubańska</a:t>
            </a:r>
          </a:p>
          <a:p>
            <a:pPr eaLnBrk="1" hangingPunct="1">
              <a:buNone/>
            </a:pPr>
            <a:endParaRPr lang="pl-PL" sz="16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12104"/>
              </p:ext>
            </p:extLst>
          </p:nvPr>
        </p:nvGraphicFramePr>
        <p:xfrm>
          <a:off x="5076056" y="599679"/>
          <a:ext cx="3540549" cy="2651759"/>
        </p:xfrm>
        <a:graphic>
          <a:graphicData uri="http://schemas.openxmlformats.org/drawingml/2006/table">
            <a:tbl>
              <a:tblPr/>
              <a:tblGrid>
                <a:gridCol w="159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Miejscowość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działek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obiektów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Wrocław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14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ZOD-y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Legnica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Jelenia Góra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Wałbrzych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Kowary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9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Ośrodki wczasowe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315" name="Picture 3" descr="Z:\Materiały_Graficzne\!!!!!NEW\!zdjecia\budynki_PWr\#_inne-nietypowe\02kampus_EL_2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6436"/>
          <a:stretch/>
        </p:blipFill>
        <p:spPr bwMode="auto">
          <a:xfrm>
            <a:off x="870504" y="3433068"/>
            <a:ext cx="7905920" cy="32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Inwestycje i </a:t>
            </a:r>
            <a:r>
              <a:rPr lang="pl-PL" sz="3600" b="1" dirty="0" smtClean="0"/>
              <a:t>remonty </a:t>
            </a:r>
            <a:r>
              <a:rPr lang="pl-PL" sz="3600" b="1" dirty="0"/>
              <a:t>budowlane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647118"/>
              </p:ext>
            </p:extLst>
          </p:nvPr>
        </p:nvGraphicFramePr>
        <p:xfrm>
          <a:off x="770892" y="1628800"/>
          <a:ext cx="7977572" cy="49220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8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5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Najważniejsze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inwestycje</a:t>
                      </a: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Kwoty brutto</a:t>
                      </a:r>
                      <a:endParaRPr lang="pl-PL" sz="13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Archiwum</a:t>
                      </a:r>
                      <a:r>
                        <a:rPr lang="pl-PL" sz="13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Politechniki Wrocławskiej </a:t>
                      </a:r>
                      <a:endParaRPr lang="pl-PL" sz="13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22, 5 mln zł</a:t>
                      </a:r>
                      <a:endParaRPr lang="pl-PL" sz="130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Hala</a:t>
                      </a: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sportowo-widowiskowa 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9,</a:t>
                      </a:r>
                      <a:r>
                        <a:rPr lang="pl-PL" sz="13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4 mln zł</a:t>
                      </a:r>
                      <a:endParaRPr lang="pl-PL" sz="13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03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Przebudowa  budynku E-5</a:t>
                      </a:r>
                      <a:endParaRPr lang="pl-PL" sz="130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5,6 mln zł</a:t>
                      </a:r>
                      <a:endParaRPr lang="pl-PL" sz="13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Przebudowa  budynku E-3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3, 9</a:t>
                      </a: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mln zł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Remont</a:t>
                      </a: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elewacji budynku D-2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2,7 mln zł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Wykonanie izolacji zewnętrznej budynku  A-1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2,3 mln zł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77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Remont elewacji wraz z wykonaniem iluminacji świetlnej oraz remontem schodów budynku A Politechniki Wrocławskiej zlokalizowanym przy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ul. A. Krajowej 78 w Wałbrzychu.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435 tys. zł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3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Remont elewacji budynku dydaktycznego i sali gimnastycznej Wydziału Techniczno-Przyrodniczego przy ul. S. Batorego 9  w Legnicy.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392 tys. zł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89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Remont elewacji północnej, wschodniej i elewacji wewnętrznych oraz zagospodarowanie terenu dziedzińca wewnętrznego wraz  z instalacjami: wodociągową, kanalizacji sanitarnej, kanalizacji deszczowej i elektryczną w budynku A-1 PWr. przy Wybrzeżu  Wyspiańskiego 27 we Wrocławiu.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dirty="0" smtClean="0">
                          <a:latin typeface="Calibri" panose="020F0502020204030204" pitchFamily="34" charset="0"/>
                        </a:rPr>
                        <a:t>304</a:t>
                      </a:r>
                      <a:r>
                        <a:rPr lang="pl-PL" sz="1300" b="0" baseline="0" dirty="0" smtClean="0">
                          <a:latin typeface="Calibri" panose="020F0502020204030204" pitchFamily="34" charset="0"/>
                        </a:rPr>
                        <a:t> tys. zł</a:t>
                      </a:r>
                      <a:endParaRPr lang="pl-PL" sz="1300" b="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770892" y="1128537"/>
            <a:ext cx="82531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latin typeface="Calibri" panose="020F0502020204030204" pitchFamily="34" charset="0"/>
              </a:rPr>
              <a:t>W 2016 r. w zakresie remontów i inwestycji zawarto łącznie 252 umowy i </a:t>
            </a:r>
            <a:r>
              <a:rPr lang="pl-PL" sz="1300" b="1" dirty="0">
                <a:latin typeface="Calibri" panose="020F0502020204030204" pitchFamily="34" charset="0"/>
              </a:rPr>
              <a:t>zlecenia na kwotę </a:t>
            </a:r>
            <a:r>
              <a:rPr lang="pl-PL" sz="1300" b="1" dirty="0" smtClean="0">
                <a:latin typeface="Calibri" panose="020F0502020204030204" pitchFamily="34" charset="0"/>
              </a:rPr>
              <a:t> prawie 43,5 mln zł brutto</a:t>
            </a:r>
            <a:endParaRPr lang="pl-PL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Planowane inwestycje budowlane</a:t>
            </a: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483736"/>
              </p:ext>
            </p:extLst>
          </p:nvPr>
        </p:nvGraphicFramePr>
        <p:xfrm>
          <a:off x="755575" y="980729"/>
          <a:ext cx="8064000" cy="30102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8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4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Skrócona nazwa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Pełna nazwa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719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Etap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71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GEO-3</a:t>
                      </a:r>
                      <a:endParaRPr kumimoji="0" lang="pl-PL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Kompleks GEO -3</a:t>
                      </a:r>
                      <a:endParaRPr kumimoji="0" lang="pl-PL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Opracowano program funkcjonalno--użytkowy</a:t>
                      </a:r>
                      <a:endParaRPr kumimoji="0" lang="pl-PL" sz="13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Centrum Sportowe</a:t>
                      </a:r>
                      <a:endParaRPr kumimoji="0" lang="pl-PL" sz="13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Centrum Sportowe zlokalizowane przy </a:t>
                      </a:r>
                      <a:b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ul. Chełmońskiego 16 we Wrocławiu</a:t>
                      </a:r>
                      <a:endParaRPr kumimoji="0" lang="pl-PL" sz="13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Opracowano program funkcjonalno--użytkowy</a:t>
                      </a:r>
                      <a:endParaRPr kumimoji="0" lang="pl-PL" sz="13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Kampus E</a:t>
                      </a:r>
                      <a:endParaRPr kumimoji="0" lang="pl-PL" sz="13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Przebudowa budynków E-1, E-3, E-5, zagospodarowanie terenu</a:t>
                      </a:r>
                      <a:endParaRPr kumimoji="0" lang="pl-PL" sz="13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Realizacja robót w 2015-2017 roku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A-1</a:t>
                      </a:r>
                      <a:endParaRPr kumimoji="0" lang="pl-PL" sz="13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Dostosowanie budynku A-1 do przepisów </a:t>
                      </a:r>
                      <a:b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p. </a:t>
                      </a:r>
                      <a:r>
                        <a:rPr kumimoji="0" lang="pl-PL" sz="135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poż</a:t>
                      </a: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3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Realizacja robót w 2015-2017 roku</a:t>
                      </a:r>
                      <a:endParaRPr kumimoji="0" lang="pl-PL" sz="13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434" name="Picture 2" descr="Z:\Materiały_Graficzne\!!!!!NEW\!zdjecia\budynki_PWr\L-1_GEOCENTRUM\geocentrum-EL\ELU_90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3"/>
          <a:stretch/>
        </p:blipFill>
        <p:spPr bwMode="auto">
          <a:xfrm>
            <a:off x="755574" y="4142268"/>
            <a:ext cx="2273121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Z:\Materiały_Graficzne\!!!!!NEW\!zdjecia\budynki_PWr\A-1\wnetrza\ELU_4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0"/>
          <a:stretch/>
        </p:blipFill>
        <p:spPr bwMode="auto">
          <a:xfrm>
            <a:off x="6372200" y="4142269"/>
            <a:ext cx="2447375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Z:\Materiały_Graficzne\!!!!!NEW\!zdjecia\budynki_PWr\E-1_arch\BSA20160613_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2270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2060848"/>
            <a:ext cx="7416824" cy="1844824"/>
          </a:xfrm>
        </p:spPr>
        <p:txBody>
          <a:bodyPr/>
          <a:lstStyle/>
          <a:p>
            <a:pPr algn="ctr"/>
            <a:r>
              <a:rPr lang="pl-PL" sz="3200" dirty="0" smtClean="0"/>
              <a:t>DZIĘKUJĘ </a:t>
            </a:r>
            <a:r>
              <a:rPr lang="pl-PL" sz="3200" smtClean="0"/>
              <a:t>ZA UWAGĘ</a:t>
            </a:r>
            <a:endParaRPr lang="pl-PL" sz="3200" dirty="0"/>
          </a:p>
        </p:txBody>
      </p:sp>
      <p:pic>
        <p:nvPicPr>
          <p:cNvPr id="15" name="Picture 2" descr="Z:\Materiały_Graficzne\!!!!!NEW\logotypy\loga-zewnetrznych-firm\HR excellence\logo-HR_01 biał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05264"/>
            <a:ext cx="1188130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/>
              <a:t>Finanse – </a:t>
            </a:r>
            <a:r>
              <a:rPr lang="pl-PL" sz="3600" b="1" dirty="0" smtClean="0"/>
              <a:t>koszty </a:t>
            </a:r>
            <a:endParaRPr lang="pl-PL" sz="3600" b="1" dirty="0"/>
          </a:p>
        </p:txBody>
      </p:sp>
      <p:graphicFrame>
        <p:nvGraphicFramePr>
          <p:cNvPr id="6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00711"/>
              </p:ext>
            </p:extLst>
          </p:nvPr>
        </p:nvGraphicFramePr>
        <p:xfrm>
          <a:off x="755576" y="1045297"/>
          <a:ext cx="7740860" cy="1771189"/>
        </p:xfrm>
        <a:graphic>
          <a:graphicData uri="http://schemas.openxmlformats.org/drawingml/2006/table">
            <a:tbl>
              <a:tblPr/>
              <a:tblGrid>
                <a:gridCol w="237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74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Koszty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579,9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644,7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674,8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641,0 mln zł</a:t>
                      </a:r>
                      <a:endParaRPr kumimoji="0" lang="pl-PL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Struktura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działalność dydaktyczna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72,4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71,8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72,0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76,9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74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działalność badawcza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25,2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24,4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24,7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20,8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9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pozostała działalność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2,4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3,8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3,3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2,3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99416"/>
              </p:ext>
            </p:extLst>
          </p:nvPr>
        </p:nvGraphicFramePr>
        <p:xfrm>
          <a:off x="746402" y="2937883"/>
          <a:ext cx="7744195" cy="2200074"/>
        </p:xfrm>
        <a:graphic>
          <a:graphicData uri="http://schemas.openxmlformats.org/drawingml/2006/table">
            <a:tbl>
              <a:tblPr/>
              <a:tblGrid>
                <a:gridCol w="2372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67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Koszty działalności dydaktycznej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9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419,8 mln zł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462,9 mln zł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485,4 mln zł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493,1 mln zł</a:t>
                      </a:r>
                      <a:endParaRPr kumimoji="0" lang="pl-PL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Struktura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7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wynagrodzenia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 pochodnymi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58,1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59,7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64,3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63,5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6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wydatki rzeczowe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15,5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15,7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14,7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14,0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6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koszty pośrednie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26,4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24,6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21,0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22,5</a:t>
                      </a:r>
                      <a:endParaRPr lang="pl-PL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63527"/>
              </p:ext>
            </p:extLst>
          </p:nvPr>
        </p:nvGraphicFramePr>
        <p:xfrm>
          <a:off x="753697" y="5172558"/>
          <a:ext cx="7760106" cy="1005840"/>
        </p:xfrm>
        <a:graphic>
          <a:graphicData uri="http://schemas.openxmlformats.org/drawingml/2006/table">
            <a:tbl>
              <a:tblPr/>
              <a:tblGrid>
                <a:gridCol w="237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Szacunkowy koszt kształcenia studenta stacjonarnego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74"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faktyczny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12 261*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 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914*</a:t>
                      </a:r>
                      <a:endParaRPr kumimoji="0" lang="pl-PL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14 726*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 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747,6*</a:t>
                      </a:r>
                      <a:endParaRPr kumimoji="0" lang="pl-PL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197"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dotacja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10 347**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599**</a:t>
                      </a:r>
                      <a:endParaRPr kumimoji="0" lang="pl-PL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12 782**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13 287,5**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62245" y="6309320"/>
            <a:ext cx="8058227" cy="3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000" dirty="0" smtClean="0">
                <a:latin typeface="Calibri" panose="020F0502020204030204" pitchFamily="34" charset="0"/>
              </a:rPr>
              <a:t>*  </a:t>
            </a:r>
            <a:r>
              <a:rPr lang="pl-PL" sz="1000" dirty="0">
                <a:latin typeface="Calibri" panose="020F0502020204030204" pitchFamily="34" charset="0"/>
              </a:rPr>
              <a:t>poniesiony koszt na </a:t>
            </a:r>
            <a:r>
              <a:rPr lang="pl-PL" sz="1000" dirty="0" smtClean="0">
                <a:latin typeface="Calibri" panose="020F0502020204030204" pitchFamily="34" charset="0"/>
              </a:rPr>
              <a:t>działalność dydaktyczną w przeliczeniu na liczbę studentów stacjonarnych </a:t>
            </a:r>
            <a:br>
              <a:rPr lang="pl-PL" sz="1000" dirty="0" smtClean="0">
                <a:latin typeface="Calibri" panose="020F0502020204030204" pitchFamily="34" charset="0"/>
              </a:rPr>
            </a:br>
            <a:r>
              <a:rPr lang="pl-PL" sz="1000" dirty="0" smtClean="0">
                <a:latin typeface="Calibri" panose="020F0502020204030204" pitchFamily="34" charset="0"/>
              </a:rPr>
              <a:t>** dotacja dydaktyczna podzielona </a:t>
            </a:r>
            <a:r>
              <a:rPr lang="pl-PL" sz="1000" dirty="0">
                <a:latin typeface="Calibri" panose="020F0502020204030204" pitchFamily="34" charset="0"/>
              </a:rPr>
              <a:t>przez </a:t>
            </a:r>
            <a:r>
              <a:rPr lang="pl-PL" sz="1000" dirty="0" smtClean="0">
                <a:latin typeface="Calibri" panose="020F0502020204030204" pitchFamily="34" charset="0"/>
              </a:rPr>
              <a:t>liczbę </a:t>
            </a:r>
            <a:r>
              <a:rPr lang="pl-PL" sz="1000" dirty="0">
                <a:latin typeface="Calibri" panose="020F0502020204030204" pitchFamily="34" charset="0"/>
              </a:rPr>
              <a:t>studentów </a:t>
            </a:r>
            <a:r>
              <a:rPr lang="pl-PL" sz="1000" dirty="0" smtClean="0">
                <a:latin typeface="Calibri" panose="020F0502020204030204" pitchFamily="34" charset="0"/>
              </a:rPr>
              <a:t>stacjonarnych</a:t>
            </a:r>
            <a:endParaRPr lang="pl-PL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2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600" b="1" dirty="0" smtClean="0"/>
              <a:t>Wynik </a:t>
            </a:r>
            <a:r>
              <a:rPr lang="pl-PL" sz="3600" b="1" dirty="0"/>
              <a:t>finansowy</a:t>
            </a:r>
          </a:p>
        </p:txBody>
      </p:sp>
      <p:graphicFrame>
        <p:nvGraphicFramePr>
          <p:cNvPr id="9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162858"/>
              </p:ext>
            </p:extLst>
          </p:nvPr>
        </p:nvGraphicFramePr>
        <p:xfrm>
          <a:off x="835265" y="4221088"/>
          <a:ext cx="5104887" cy="1775355"/>
        </p:xfrm>
        <a:graphic>
          <a:graphicData uri="http://schemas.openxmlformats.org/drawingml/2006/table">
            <a:tbl>
              <a:tblPr/>
              <a:tblGrid>
                <a:gridCol w="206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Majątek Uczelni (tys. zł)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Wzrost/spadek wartości aktywów trwałych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400" b="0" dirty="0" smtClean="0">
                          <a:latin typeface="Calibri" panose="020F0502020204030204" pitchFamily="34" charset="0"/>
                        </a:rPr>
                        <a:t>24 775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78 627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- 12 676</a:t>
                      </a:r>
                      <a:endParaRPr kumimoji="0" lang="pl-PL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Przyrost funduszu zasadniczego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400" b="0" dirty="0" smtClean="0">
                          <a:latin typeface="Calibri" panose="020F0502020204030204" pitchFamily="34" charset="0"/>
                        </a:rPr>
                        <a:t>22 636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91 825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12 713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20 498</a:t>
                      </a:r>
                      <a:endParaRPr kumimoji="0" lang="pl-PL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Z:\Materiały_Graficzne\!!!!!NEW\!zdjecia\!_z_fotolii\ogolne-inne\Fotolia_42402859_Subscription_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9" r="16167"/>
          <a:stretch/>
        </p:blipFill>
        <p:spPr bwMode="auto">
          <a:xfrm>
            <a:off x="6106510" y="404664"/>
            <a:ext cx="291154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1124744"/>
            <a:ext cx="4960872" cy="3024336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1600" b="1" dirty="0"/>
              <a:t>Wynik finansowy brutto </a:t>
            </a:r>
            <a:r>
              <a:rPr lang="pl-PL" sz="1600" b="1" dirty="0" smtClean="0"/>
              <a:t>2016 (</a:t>
            </a:r>
            <a:r>
              <a:rPr lang="pl-PL" sz="1600" b="1" dirty="0"/>
              <a:t>w tys. zł</a:t>
            </a:r>
            <a:r>
              <a:rPr lang="pl-PL" sz="1600" b="1" dirty="0" smtClean="0"/>
              <a:t>): </a:t>
            </a:r>
            <a:r>
              <a:rPr lang="pl-PL" sz="1600" b="1" dirty="0"/>
              <a:t>9 568,7</a:t>
            </a:r>
            <a:r>
              <a:rPr lang="pl-PL" sz="1600" dirty="0"/>
              <a:t> </a:t>
            </a:r>
            <a:endParaRPr lang="pl-PL" sz="1600" b="1" dirty="0" smtClean="0"/>
          </a:p>
          <a:p>
            <a:pPr>
              <a:lnSpc>
                <a:spcPct val="90000"/>
              </a:lnSpc>
              <a:buNone/>
            </a:pPr>
            <a:endParaRPr lang="pl-PL" sz="1600" b="1" dirty="0"/>
          </a:p>
          <a:p>
            <a:pPr>
              <a:lnSpc>
                <a:spcPct val="90000"/>
              </a:lnSpc>
              <a:buNone/>
            </a:pPr>
            <a:endParaRPr lang="pl-PL" sz="1600" b="1" dirty="0" smtClean="0"/>
          </a:p>
          <a:p>
            <a:pPr>
              <a:lnSpc>
                <a:spcPct val="90000"/>
              </a:lnSpc>
              <a:buNone/>
            </a:pPr>
            <a:r>
              <a:rPr lang="pl-PL" sz="1600" b="1" dirty="0" smtClean="0"/>
              <a:t>Struktura </a:t>
            </a:r>
            <a:r>
              <a:rPr lang="pl-PL" sz="1600" b="1" dirty="0"/>
              <a:t>wyniku finansowego </a:t>
            </a:r>
            <a:r>
              <a:rPr lang="pl-PL" sz="1600" b="1" dirty="0" smtClean="0"/>
              <a:t>2016  </a:t>
            </a:r>
            <a:r>
              <a:rPr lang="pl-PL" sz="1600" b="1" dirty="0"/>
              <a:t>(w tys. zł):</a:t>
            </a:r>
            <a:r>
              <a:rPr lang="pl-PL" sz="1600" dirty="0"/>
              <a:t>                                                         </a:t>
            </a:r>
            <a:r>
              <a:rPr lang="pl-PL" sz="1600" b="1" dirty="0"/>
              <a:t>          </a:t>
            </a:r>
            <a:r>
              <a:rPr lang="pl-PL" sz="1600" dirty="0"/>
              <a:t>     </a:t>
            </a:r>
            <a:r>
              <a:rPr lang="pl-PL" sz="1600" b="1" dirty="0"/>
              <a:t>            </a:t>
            </a:r>
          </a:p>
          <a:p>
            <a:pPr lvl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600" dirty="0"/>
              <a:t>działalność </a:t>
            </a:r>
            <a:r>
              <a:rPr lang="pl-PL" sz="1600" dirty="0" smtClean="0"/>
              <a:t>operacyjna:  </a:t>
            </a:r>
            <a:r>
              <a:rPr lang="pl-PL" sz="1600" b="1" dirty="0" smtClean="0"/>
              <a:t>3 </a:t>
            </a:r>
            <a:r>
              <a:rPr lang="pl-PL" sz="1600" b="1" dirty="0"/>
              <a:t>537,5</a:t>
            </a:r>
            <a:r>
              <a:rPr lang="pl-PL" sz="1600" dirty="0"/>
              <a:t> 	           </a:t>
            </a:r>
            <a:endParaRPr lang="pl-PL" sz="1600" dirty="0" smtClean="0"/>
          </a:p>
          <a:p>
            <a:pPr lvl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600" dirty="0" smtClean="0"/>
              <a:t>operacje </a:t>
            </a:r>
            <a:r>
              <a:rPr lang="pl-PL" sz="1600" dirty="0"/>
              <a:t>finansowe:	</a:t>
            </a:r>
            <a:r>
              <a:rPr lang="pl-PL" sz="1600" dirty="0" smtClean="0"/>
              <a:t>     </a:t>
            </a:r>
            <a:r>
              <a:rPr lang="pl-PL" sz="1600" b="1" dirty="0" smtClean="0"/>
              <a:t>6 </a:t>
            </a:r>
            <a:r>
              <a:rPr lang="pl-PL" sz="1600" b="1" dirty="0"/>
              <a:t>031,2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600" b="1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pl-PL" sz="1600" b="1" dirty="0" smtClean="0"/>
              <a:t>Zysk </a:t>
            </a:r>
            <a:r>
              <a:rPr lang="pl-PL" sz="1600" b="1" dirty="0"/>
              <a:t>netto </a:t>
            </a:r>
            <a:r>
              <a:rPr lang="pl-PL" sz="1600" b="1" dirty="0" smtClean="0"/>
              <a:t>2016 (</a:t>
            </a:r>
            <a:r>
              <a:rPr lang="pl-PL" sz="1600" b="1" dirty="0"/>
              <a:t>w tys. zł</a:t>
            </a:r>
            <a:r>
              <a:rPr lang="pl-PL" sz="1600" b="1" dirty="0" smtClean="0"/>
              <a:t>): 9 </a:t>
            </a:r>
            <a:r>
              <a:rPr lang="pl-PL" sz="1600" b="1" dirty="0"/>
              <a:t>524,4</a:t>
            </a:r>
            <a:r>
              <a:rPr lang="pl-PL" sz="1600" dirty="0"/>
              <a:t> 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1044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0032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/>
              <a:t>Pracownicy uczelni</a:t>
            </a:r>
          </a:p>
        </p:txBody>
      </p:sp>
      <p:graphicFrame>
        <p:nvGraphicFramePr>
          <p:cNvPr id="8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68752"/>
              </p:ext>
            </p:extLst>
          </p:nvPr>
        </p:nvGraphicFramePr>
        <p:xfrm>
          <a:off x="763224" y="1088740"/>
          <a:ext cx="6347227" cy="684075"/>
        </p:xfrm>
        <a:graphic>
          <a:graphicData uri="http://schemas.openxmlformats.org/drawingml/2006/table">
            <a:tbl>
              <a:tblPr/>
              <a:tblGrid>
                <a:gridCol w="31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Zatrudnienie (osoby)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przeliczeniu na pełne etaty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46804"/>
              </p:ext>
            </p:extLst>
          </p:nvPr>
        </p:nvGraphicFramePr>
        <p:xfrm>
          <a:off x="763225" y="1916832"/>
          <a:ext cx="6345452" cy="4050423"/>
        </p:xfrm>
        <a:graphic>
          <a:graphicData uri="http://schemas.openxmlformats.org/drawingml/2006/table">
            <a:tbl>
              <a:tblPr/>
              <a:tblGrid>
                <a:gridCol w="318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Struktura zatrudnienia 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(w przeliczeniu na pełne etaty)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dyplomowani bibliotekarze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4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86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informatycy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3,2 %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3,5 %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inżynieryjno-techniczni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6,9 %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o</a:t>
                      </a:r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bsługa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13,6 %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02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robotnicy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2,8 %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Prostokąt 5"/>
          <p:cNvSpPr>
            <a:spLocks noChangeArrowheads="1"/>
          </p:cNvSpPr>
          <p:nvPr/>
        </p:nvSpPr>
        <p:spPr bwMode="auto">
          <a:xfrm>
            <a:off x="793603" y="6048710"/>
            <a:ext cx="349036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l-PL" sz="1050" dirty="0">
                <a:solidFill>
                  <a:prstClr val="black"/>
                </a:solidFill>
                <a:latin typeface="Calibri" panose="020F0502020204030204" pitchFamily="34" charset="0"/>
              </a:rPr>
              <a:t>Wskaźnik liczby pracowników pomocniczych do </a:t>
            </a:r>
            <a:r>
              <a:rPr lang="pl-PL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liczby nauczycieli akademickich: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pl-PL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pl-PL" sz="105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pl-PL" sz="10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</a:pPr>
            <a:endParaRPr lang="pl-PL" sz="105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2014 rok: 1,16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2015 rok: 1,18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2016 rok: 1,22</a:t>
            </a:r>
          </a:p>
        </p:txBody>
      </p:sp>
    </p:spTree>
    <p:extLst>
      <p:ext uri="{BB962C8B-B14F-4D97-AF65-F5344CB8AC3E}">
        <p14:creationId xmlns:p14="http://schemas.microsoft.com/office/powerpoint/2010/main" val="2603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745232" y="274638"/>
            <a:ext cx="80032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 smtClean="0"/>
              <a:t>Nauczyciele akademiccy</a:t>
            </a:r>
            <a:endParaRPr lang="pl-PL" b="1" dirty="0"/>
          </a:p>
        </p:txBody>
      </p:sp>
      <p:graphicFrame>
        <p:nvGraphicFramePr>
          <p:cNvPr id="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40162"/>
              </p:ext>
            </p:extLst>
          </p:nvPr>
        </p:nvGraphicFramePr>
        <p:xfrm>
          <a:off x="814812" y="1052737"/>
          <a:ext cx="7788250" cy="2880318"/>
        </p:xfrm>
        <a:graphic>
          <a:graphicData uri="http://schemas.openxmlformats.org/drawingml/2006/table">
            <a:tbl>
              <a:tblPr/>
              <a:tblGrid>
                <a:gridCol w="426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Nauczyciele akademiccy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nauczycieli akademickich na pełnych etatach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profesorów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ych z tytułem prof.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profesorów nadzw.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169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159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161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adiunktów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1017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1037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1035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tym ze stopniem dr. hab.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91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111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110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Liczba asystentów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217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226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244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796047"/>
              </p:ext>
            </p:extLst>
          </p:nvPr>
        </p:nvGraphicFramePr>
        <p:xfrm>
          <a:off x="827584" y="4149080"/>
          <a:ext cx="7774435" cy="2322333"/>
        </p:xfrm>
        <a:graphic>
          <a:graphicData uri="http://schemas.openxmlformats.org/drawingml/2006/table">
            <a:tbl>
              <a:tblPr/>
              <a:tblGrid>
                <a:gridCol w="306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8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Liczba pracowników dydaktycznych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starsi wykładowcy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docenci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ykładowc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ektor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zy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, instruktor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 dyplomowani bibliotekarze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pracownicy dokumentacji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informacji naukowej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8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0032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 smtClean="0"/>
              <a:t>Nauczyciele akademiccy</a:t>
            </a:r>
            <a:endParaRPr lang="pl-PL" b="1" dirty="0"/>
          </a:p>
        </p:txBody>
      </p:sp>
      <p:graphicFrame>
        <p:nvGraphicFramePr>
          <p:cNvPr id="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088685"/>
              </p:ext>
            </p:extLst>
          </p:nvPr>
        </p:nvGraphicFramePr>
        <p:xfrm>
          <a:off x="886487" y="1124744"/>
          <a:ext cx="7800312" cy="5112567"/>
        </p:xfrm>
        <a:graphic>
          <a:graphicData uri="http://schemas.openxmlformats.org/drawingml/2006/table">
            <a:tbl>
              <a:tblPr/>
              <a:tblGrid>
                <a:gridCol w="317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85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Średnia wieku nauczycieli akademickich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2016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6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6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Średnia wieku profesorów na koniec roku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6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zwyczajnych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ych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8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Średnia wieku: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8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prof. nadzwyczajnego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8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docenta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8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adiunkta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8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starszego wykładowcy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55 lat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55 lat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55 lat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54 lata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8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wykładowcy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2282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stanowisku asystenta, lektora, instruktora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lat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lat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683568" y="274638"/>
            <a:ext cx="8003232" cy="92211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pl-PL" b="1" dirty="0"/>
              <a:t>Rozwój i kształcenie kadry</a:t>
            </a:r>
          </a:p>
        </p:txBody>
      </p:sp>
      <p:pic>
        <p:nvPicPr>
          <p:cNvPr id="2050" name="Picture 2" descr="Z:\Materiały_Graficzne\!!!!!NEW\!zdjecia\zdjecia-z-imprez\2014_11_14--\IMG_0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8" b="16241"/>
          <a:stretch/>
        </p:blipFill>
        <p:spPr bwMode="auto">
          <a:xfrm>
            <a:off x="836779" y="3861048"/>
            <a:ext cx="7850021" cy="28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42063"/>
              </p:ext>
            </p:extLst>
          </p:nvPr>
        </p:nvGraphicFramePr>
        <p:xfrm>
          <a:off x="827584" y="1196752"/>
          <a:ext cx="7848872" cy="2485365"/>
        </p:xfrm>
        <a:graphic>
          <a:graphicData uri="http://schemas.openxmlformats.org/drawingml/2006/table">
            <a:tbl>
              <a:tblPr/>
              <a:tblGrid>
                <a:gridCol w="1562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Rozwój i kształcenie kadry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nadanych tytułów profesorskich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nadanych stopni doktora habilitowanego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 tym 14 pracowników PWr)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 tym 34 pracowników PWr)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 tym 23 pracowników PWr)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 tym 24 pracowników PWr)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Liczba nadanych stopni doktora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(w tym 55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133</a:t>
                      </a:r>
                    </a:p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(w tym 35 pracowników PWr)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133</a:t>
                      </a:r>
                    </a:p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(w tym 31 pracowników </a:t>
                      </a:r>
                      <a:r>
                        <a:rPr lang="pl-PL" sz="1200" dirty="0" err="1" smtClean="0">
                          <a:latin typeface="Calibri" panose="020F0502020204030204" pitchFamily="34" charset="0"/>
                        </a:rPr>
                        <a:t>PWr</a:t>
                      </a:r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127</a:t>
                      </a:r>
                    </a:p>
                    <a:p>
                      <a:pPr algn="ctr"/>
                      <a:r>
                        <a:rPr lang="pl-PL" sz="1200" dirty="0" smtClean="0">
                          <a:latin typeface="Calibri" panose="020F0502020204030204" pitchFamily="34" charset="0"/>
                        </a:rPr>
                        <a:t>(w tym 46 pracowników PWr)</a:t>
                      </a:r>
                      <a:endParaRPr lang="pl-PL" sz="1200" dirty="0">
                        <a:latin typeface="Calibri" panose="020F0502020204030204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7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szablon1-PL</Template>
  <TotalTime>4685</TotalTime>
  <Words>2941</Words>
  <Application>Microsoft Office PowerPoint</Application>
  <PresentationFormat>Pokaz na ekranie (4:3)</PresentationFormat>
  <Paragraphs>1114</Paragraphs>
  <Slides>33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1" baseType="lpstr">
      <vt:lpstr>Microsoft YaHei</vt:lpstr>
      <vt:lpstr>Arial</vt:lpstr>
      <vt:lpstr>Calibri</vt:lpstr>
      <vt:lpstr>Times New Roman</vt:lpstr>
      <vt:lpstr>Traditional Arabic</vt:lpstr>
      <vt:lpstr>Trebuchet MS</vt:lpstr>
      <vt:lpstr>Wingdings</vt:lpstr>
      <vt:lpstr>szablon1-PL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na Senat</dc:title>
  <dc:creator>Małgorzata Bernat;Elżbieta Lukierska</dc:creator>
  <cp:lastModifiedBy>Małgorzata Kałuża</cp:lastModifiedBy>
  <cp:revision>363</cp:revision>
  <cp:lastPrinted>2017-07-12T09:20:50Z</cp:lastPrinted>
  <dcterms:created xsi:type="dcterms:W3CDTF">2015-03-09T09:58:09Z</dcterms:created>
  <dcterms:modified xsi:type="dcterms:W3CDTF">2017-07-20T13:10:39Z</dcterms:modified>
</cp:coreProperties>
</file>